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7" r:id="rId14"/>
    <p:sldId id="270" r:id="rId15"/>
    <p:sldId id="269" r:id="rId16"/>
    <p:sldId id="268" r:id="rId17"/>
    <p:sldId id="276" r:id="rId18"/>
    <p:sldId id="277" r:id="rId19"/>
    <p:sldId id="271" r:id="rId20"/>
    <p:sldId id="272" r:id="rId21"/>
    <p:sldId id="279" r:id="rId22"/>
    <p:sldId id="274" r:id="rId23"/>
    <p:sldId id="275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quiero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image" Target="../media/image11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1470025"/>
          </a:xfrm>
        </p:spPr>
        <p:txBody>
          <a:bodyPr>
            <a:noAutofit/>
          </a:bodyPr>
          <a:lstStyle/>
          <a:p>
            <a:r>
              <a:rPr lang="es-CL" sz="3600" i="1" dirty="0" smtClean="0"/>
              <a:t>ANÁLISIS DE LOS RESULTADOS DE LA PRUEBA PISA DE LECTURA – EL CASO CHILENO</a:t>
            </a:r>
            <a:endParaRPr lang="es-ES" sz="3600" i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28" y="3143248"/>
            <a:ext cx="6400800" cy="1752600"/>
          </a:xfrm>
        </p:spPr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tx1"/>
                </a:solidFill>
              </a:rPr>
              <a:t>Máximo Quiero </a:t>
            </a:r>
            <a:r>
              <a:rPr lang="es-ES_tradnl" dirty="0" err="1" smtClean="0">
                <a:solidFill>
                  <a:schemeClr val="tx1"/>
                </a:solidFill>
              </a:rPr>
              <a:t>Bastías</a:t>
            </a:r>
            <a:endParaRPr lang="es-ES_tradnl" dirty="0" smtClean="0">
              <a:solidFill>
                <a:schemeClr val="tx1"/>
              </a:solidFill>
            </a:endParaRPr>
          </a:p>
          <a:p>
            <a:r>
              <a:rPr lang="es-ES_tradnl" sz="1700" dirty="0" smtClean="0">
                <a:solidFill>
                  <a:schemeClr val="tx1"/>
                </a:solidFill>
              </a:rPr>
              <a:t>Magister en Gestión y Políticas Públicas</a:t>
            </a:r>
          </a:p>
          <a:p>
            <a:r>
              <a:rPr lang="es-ES_tradnl" sz="1700" dirty="0" smtClean="0">
                <a:solidFill>
                  <a:schemeClr val="tx1"/>
                </a:solidFill>
              </a:rPr>
              <a:t>Investigador </a:t>
            </a:r>
          </a:p>
          <a:p>
            <a:r>
              <a:rPr lang="es-ES_tradnl" sz="1800" dirty="0" smtClean="0">
                <a:solidFill>
                  <a:schemeClr val="tx1"/>
                </a:solidFill>
                <a:hlinkClick r:id="rId3"/>
              </a:rPr>
              <a:t>mquiero@gmail.com</a:t>
            </a:r>
            <a:endParaRPr lang="es-ES_tradnl" sz="1800" dirty="0" smtClean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7158" y="4662538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 smtClean="0"/>
              <a:t>Este trabajo es parte de una tesis de postgrado, en la que ha participado como profesor guía Alejandra </a:t>
            </a:r>
            <a:r>
              <a:rPr lang="es-CL" sz="1200" dirty="0" err="1" smtClean="0"/>
              <a:t>Mizala</a:t>
            </a:r>
            <a:r>
              <a:rPr lang="es-CL" sz="1200" dirty="0" smtClean="0"/>
              <a:t> (U. de Chile), como profesores de comisión Guillermo Montt (OCDE) y </a:t>
            </a:r>
            <a:r>
              <a:rPr lang="es-CL" sz="1200" dirty="0" err="1" smtClean="0"/>
              <a:t>Danae</a:t>
            </a:r>
            <a:r>
              <a:rPr lang="es-CL" sz="1200" dirty="0" smtClean="0"/>
              <a:t> de los Ríos (UDP)</a:t>
            </a:r>
            <a:endParaRPr lang="es-C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Temario</a:t>
            </a:r>
            <a:endParaRPr lang="es-ES" dirty="0"/>
          </a:p>
        </p:txBody>
      </p:sp>
      <p:sp>
        <p:nvSpPr>
          <p:cNvPr id="4" name="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Antecedentes</a:t>
            </a:r>
          </a:p>
          <a:p>
            <a:r>
              <a:rPr lang="es-CL" dirty="0" smtClean="0"/>
              <a:t>Metodología</a:t>
            </a:r>
          </a:p>
          <a:p>
            <a:r>
              <a:rPr lang="es-CL" dirty="0" smtClean="0"/>
              <a:t>Resultados</a:t>
            </a:r>
          </a:p>
          <a:p>
            <a:r>
              <a:rPr lang="es-CL" dirty="0" smtClean="0"/>
              <a:t>Conclusiones y recomendaciones</a:t>
            </a:r>
          </a:p>
          <a:p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Antecedentes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572000" y="5229200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 smtClean="0">
                <a:solidFill>
                  <a:srgbClr val="FF0000"/>
                </a:solidFill>
              </a:rPr>
              <a:t>2006</a:t>
            </a:r>
            <a:endParaRPr lang="es-CL" sz="8000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13899">
            <a:off x="513265" y="4370597"/>
            <a:ext cx="154121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3202">
            <a:off x="1875082" y="4717227"/>
            <a:ext cx="191690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68086">
            <a:off x="265715" y="1583230"/>
            <a:ext cx="3307868" cy="201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05884">
            <a:off x="1978804" y="2332493"/>
            <a:ext cx="312539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http://cdn2-b.examiner.com/sites/default/files/styles/image_content_width/hash/e8/ef/Equity%20in%20Education_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03918">
            <a:off x="4940967" y="207659"/>
            <a:ext cx="3150121" cy="2570029"/>
          </a:xfrm>
          <a:prstGeom prst="rect">
            <a:avLst/>
          </a:prstGeom>
          <a:noFill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228663">
            <a:off x="5439039" y="1868111"/>
            <a:ext cx="3907605" cy="26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937060">
            <a:off x="6932978" y="3772905"/>
            <a:ext cx="2208609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Antecedentes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374586">
            <a:off x="320824" y="4174467"/>
            <a:ext cx="19716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noticias.universia.cl/cl/images/docentes/f/fe/fel/felipe_bulnes13112490439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82578">
            <a:off x="3378837" y="4019202"/>
            <a:ext cx="3238500" cy="1857376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331636">
            <a:off x="1939803" y="4527811"/>
            <a:ext cx="18478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286512" y="5534561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8000" dirty="0" smtClean="0">
                <a:solidFill>
                  <a:srgbClr val="FF0000"/>
                </a:solidFill>
              </a:rPr>
              <a:t>2011</a:t>
            </a:r>
            <a:endParaRPr lang="es-CL" sz="8000" dirty="0">
              <a:solidFill>
                <a:srgbClr val="FF0000"/>
              </a:solidFill>
            </a:endParaRPr>
          </a:p>
        </p:txBody>
      </p:sp>
      <p:pic>
        <p:nvPicPr>
          <p:cNvPr id="8" name="Picture 10" descr="http://cdn2-b.examiner.com/sites/default/files/styles/image_content_width/hash/e8/ef/Equity%20in%20Education_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03918">
            <a:off x="4116959" y="253446"/>
            <a:ext cx="3150121" cy="2570029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228663">
            <a:off x="5496835" y="1501922"/>
            <a:ext cx="3572667" cy="26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937060">
            <a:off x="7219684" y="3222281"/>
            <a:ext cx="20193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9935309">
            <a:off x="2293984" y="1447775"/>
            <a:ext cx="1766219" cy="16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498247">
            <a:off x="-124166" y="1859483"/>
            <a:ext cx="3175795" cy="180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Antecedentes</a:t>
            </a:r>
            <a:endParaRPr lang="es-ES" dirty="0"/>
          </a:p>
        </p:txBody>
      </p:sp>
      <p:pic>
        <p:nvPicPr>
          <p:cNvPr id="4" name="3 Imagen" descr="C:\Users\Max\MGPP\Estudio de Caso\Tesis\Desarrollo\Informe 90%\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331236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4365104"/>
            <a:ext cx="30963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Fuente: </a:t>
            </a:r>
            <a:r>
              <a:rPr kumimoji="0" lang="es-C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Hart</a:t>
            </a: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y </a:t>
            </a:r>
            <a:r>
              <a:rPr kumimoji="0" lang="es-C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Risley</a:t>
            </a: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1995.</a:t>
            </a: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644008" y="90153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/>
              <a:t>Snow (2009) </a:t>
            </a:r>
            <a:r>
              <a:rPr lang="es-CL" sz="1600" dirty="0" smtClean="0"/>
              <a:t>indica </a:t>
            </a:r>
            <a:r>
              <a:rPr lang="es-CL" sz="1600" dirty="0"/>
              <a:t>que el apoyo a la lectoescritura predice capacidad para producir lenguaje académico durante la educación primaria, esto a su vez predice la comprensión, dado que el vocabulario es el </a:t>
            </a:r>
            <a:r>
              <a:rPr lang="es-CL" sz="1600" dirty="0" err="1"/>
              <a:t>predictor</a:t>
            </a:r>
            <a:r>
              <a:rPr lang="es-CL" sz="1600" dirty="0"/>
              <a:t> más relevante de comprensión durante los años de educación básica hasta la educación media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3707904" y="1412776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3779912" y="3429000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644008" y="2534452"/>
            <a:ext cx="381642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 err="1"/>
              <a:t>Petit</a:t>
            </a:r>
            <a:r>
              <a:rPr lang="es-CL" sz="1600" dirty="0"/>
              <a:t> (2007</a:t>
            </a:r>
            <a:r>
              <a:rPr lang="es-CL" sz="1600" dirty="0" smtClean="0"/>
              <a:t>):</a:t>
            </a:r>
          </a:p>
          <a:p>
            <a:pPr>
              <a:buFont typeface="Arial" pitchFamily="34" charset="0"/>
              <a:buChar char="•"/>
            </a:pPr>
            <a:r>
              <a:rPr lang="es-CL" sz="1600" dirty="0" smtClean="0"/>
              <a:t>es </a:t>
            </a:r>
            <a:r>
              <a:rPr lang="es-CL" sz="1600" dirty="0"/>
              <a:t>parte integral de la afirmación personal, dado que </a:t>
            </a:r>
            <a:r>
              <a:rPr lang="es-CL" sz="1600" dirty="0" smtClean="0"/>
              <a:t>permite </a:t>
            </a:r>
            <a:r>
              <a:rPr lang="es-CL" sz="1600" dirty="0"/>
              <a:t>que el individuo se construya a sí mismo como un sujeto parlante capaz de pensarse y expresarse mediante palabras. </a:t>
            </a:r>
            <a:endParaRPr lang="es-CL" sz="1600" dirty="0" smtClean="0"/>
          </a:p>
          <a:p>
            <a:pPr>
              <a:buFont typeface="Arial" pitchFamily="34" charset="0"/>
              <a:buChar char="•"/>
            </a:pPr>
            <a:r>
              <a:rPr lang="es-CL" sz="1600" dirty="0" smtClean="0"/>
              <a:t>Aporta </a:t>
            </a:r>
            <a:r>
              <a:rPr lang="es-CL" sz="1600" dirty="0"/>
              <a:t>directamente en el empoderamiento ciudadano, participación y contribuye a la democracia</a:t>
            </a:r>
            <a:r>
              <a:rPr lang="es-CL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s-CL" sz="1600" dirty="0" smtClean="0"/>
              <a:t>Es </a:t>
            </a:r>
            <a:r>
              <a:rPr lang="es-CL" sz="1600" dirty="0"/>
              <a:t>un </a:t>
            </a:r>
            <a:r>
              <a:rPr lang="es-CL" sz="1600" dirty="0" smtClean="0"/>
              <a:t>medio para </a:t>
            </a:r>
            <a:r>
              <a:rPr lang="es-CL" sz="1600" dirty="0"/>
              <a:t>acceder al saber y al conocimiento formal, aumenta las facultades cognitivas, lo cual genera impacto en el desarrollo profesional y social de una persona.</a:t>
            </a:r>
          </a:p>
          <a:p>
            <a:endParaRPr lang="es-CL" dirty="0"/>
          </a:p>
        </p:txBody>
      </p:sp>
      <p:cxnSp>
        <p:nvCxnSpPr>
          <p:cNvPr id="10" name="9 Conector recto de flecha"/>
          <p:cNvCxnSpPr/>
          <p:nvPr/>
        </p:nvCxnSpPr>
        <p:spPr>
          <a:xfrm flipH="1">
            <a:off x="3707904" y="4581128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79512" y="4797152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 smtClean="0"/>
              <a:t>Snow (2009): leer para aprender.</a:t>
            </a:r>
            <a:endParaRPr lang="es-CL" sz="1600" dirty="0"/>
          </a:p>
        </p:txBody>
      </p:sp>
      <p:sp>
        <p:nvSpPr>
          <p:cNvPr id="12" name="11 Abrir llave"/>
          <p:cNvSpPr/>
          <p:nvPr/>
        </p:nvSpPr>
        <p:spPr>
          <a:xfrm rot="5400000">
            <a:off x="1943708" y="3897052"/>
            <a:ext cx="216024" cy="2736304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12 CuadroTexto"/>
          <p:cNvSpPr txBox="1"/>
          <p:nvPr/>
        </p:nvSpPr>
        <p:spPr>
          <a:xfrm>
            <a:off x="256786" y="5473329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 smtClean="0"/>
              <a:t>1 problema</a:t>
            </a:r>
            <a:endParaRPr lang="es-CL" sz="16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705058" y="5473329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 smtClean="0"/>
              <a:t>2 dilemas</a:t>
            </a:r>
            <a:endParaRPr lang="es-CL" sz="1600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832850" y="5761361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2777066" y="5761361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3406993" y="5766627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1547664" y="623731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/>
              <a:t>Contenido - lectura</a:t>
            </a:r>
            <a:endParaRPr lang="es-CL" sz="1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347864" y="623731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/>
              <a:t>Vocabulario</a:t>
            </a:r>
            <a:endParaRPr lang="es-CL" sz="1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69665" y="6224433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/>
              <a:t>Enseñanza</a:t>
            </a:r>
            <a:endParaRPr lang="es-CL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 animBg="1"/>
      <p:bldP spid="13" grpId="0"/>
      <p:bldP spid="14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Antecedentes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0115" y="1071546"/>
            <a:ext cx="5443885" cy="256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1008"/>
            <a:ext cx="36004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00562" y="3643314"/>
            <a:ext cx="3600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Fuente: Fundación La Fuente y </a:t>
            </a:r>
            <a:r>
              <a:rPr kumimoji="0" lang="es-CL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Adimark</a:t>
            </a: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(2010)</a:t>
            </a: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005064"/>
            <a:ext cx="47625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79512" y="6021288"/>
            <a:ext cx="3600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Fuente: Fundación La Fuente (2010)</a:t>
            </a: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932040" y="6309320"/>
            <a:ext cx="3600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Fuente: Fundación La Fuente (2010)</a:t>
            </a: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Antecedentes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1772816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¿</a:t>
            </a:r>
            <a:r>
              <a:rPr lang="es-CL" i="1" dirty="0" smtClean="0"/>
              <a:t>Cómo ha evolucionado el rendimiento de los estudiantes chilenos en lectura?</a:t>
            </a:r>
            <a:endParaRPr lang="es-CL" i="1" dirty="0"/>
          </a:p>
        </p:txBody>
      </p:sp>
      <p:pic>
        <p:nvPicPr>
          <p:cNvPr id="5" name="4 Imagen" descr="C:\Users\Max\MGPP\Estudio de Caso\Tesis\Desarrollo\Informe 90%\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492896"/>
            <a:ext cx="64087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1"/>
          <p:cNvSpPr>
            <a:spLocks noChangeArrowheads="1"/>
          </p:cNvSpPr>
          <p:nvPr/>
        </p:nvSpPr>
        <p:spPr bwMode="auto">
          <a:xfrm>
            <a:off x="1797059" y="2626380"/>
            <a:ext cx="216024" cy="2304256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7" name="6 CuadroTexto"/>
          <p:cNvSpPr txBox="1"/>
          <p:nvPr/>
        </p:nvSpPr>
        <p:spPr>
          <a:xfrm>
            <a:off x="1259632" y="5661248"/>
            <a:ext cx="59766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Fuente: PISA 2009 </a:t>
            </a:r>
            <a:r>
              <a:rPr lang="es-CL" sz="1200" dirty="0" err="1"/>
              <a:t>Results</a:t>
            </a:r>
            <a:r>
              <a:rPr lang="es-CL" sz="1200" dirty="0"/>
              <a:t>: </a:t>
            </a:r>
            <a:r>
              <a:rPr lang="es-CL" sz="1200" dirty="0" err="1"/>
              <a:t>Learning</a:t>
            </a:r>
            <a:r>
              <a:rPr lang="es-CL" sz="1200" dirty="0"/>
              <a:t> </a:t>
            </a:r>
            <a:r>
              <a:rPr lang="es-CL" sz="1200" dirty="0" err="1"/>
              <a:t>Trends</a:t>
            </a:r>
            <a:r>
              <a:rPr lang="es-CL" sz="1200" dirty="0"/>
              <a:t>, </a:t>
            </a:r>
            <a:r>
              <a:rPr lang="es-CL" sz="1200" dirty="0" err="1"/>
              <a:t>Volume</a:t>
            </a:r>
            <a:r>
              <a:rPr lang="es-CL" sz="1200" dirty="0"/>
              <a:t> V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Antecedentes</a:t>
            </a:r>
            <a:endParaRPr lang="es-CL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148478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¿</a:t>
            </a:r>
            <a:r>
              <a:rPr lang="es-CL" i="1" dirty="0" smtClean="0"/>
              <a:t>Cómo ha evolucionado el rendimiento de los estudiantes chilenos en lectura?</a:t>
            </a:r>
            <a:endParaRPr lang="es-CL" i="1" dirty="0"/>
          </a:p>
        </p:txBody>
      </p:sp>
      <p:pic>
        <p:nvPicPr>
          <p:cNvPr id="5" name="4 Imagen" descr="C:\Users\Max\MGPP\Estudio de Caso\Tesis\Desarrollo\Informe 90%\3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916832"/>
            <a:ext cx="5676900" cy="471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5494456" y="2695272"/>
            <a:ext cx="342900" cy="70485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Preguntas de investigación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2132856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i="1" dirty="0">
                <a:solidFill>
                  <a:srgbClr val="00B0F0"/>
                </a:solidFill>
              </a:rPr>
              <a:t>¿Qué factores son los que se asocian a los resultados obtenidos por los estudiantes chilenos?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3528" y="3573016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i="1" dirty="0" smtClean="0">
                <a:solidFill>
                  <a:srgbClr val="00B0F0"/>
                </a:solidFill>
              </a:rPr>
              <a:t>¿</a:t>
            </a:r>
            <a:r>
              <a:rPr lang="es-CL" sz="2400" b="1" i="1" dirty="0">
                <a:solidFill>
                  <a:srgbClr val="00B0F0"/>
                </a:solidFill>
              </a:rPr>
              <a:t>Qué políticas públicas pueden estar vinculadas a estos resultados?</a:t>
            </a:r>
          </a:p>
          <a:p>
            <a:endParaRPr lang="es-CL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Metodología</a:t>
            </a:r>
            <a:endParaRPr lang="es-ES" dirty="0"/>
          </a:p>
        </p:txBody>
      </p:sp>
      <p:grpSp>
        <p:nvGrpSpPr>
          <p:cNvPr id="4" name="14 Grupo"/>
          <p:cNvGrpSpPr/>
          <p:nvPr/>
        </p:nvGrpSpPr>
        <p:grpSpPr>
          <a:xfrm>
            <a:off x="899592" y="2348880"/>
            <a:ext cx="6524625" cy="2952750"/>
            <a:chOff x="0" y="0"/>
            <a:chExt cx="6524625" cy="2952750"/>
          </a:xfrm>
        </p:grpSpPr>
        <p:sp>
          <p:nvSpPr>
            <p:cNvPr id="5" name="1 Rectángulo redondeado"/>
            <p:cNvSpPr/>
            <p:nvPr/>
          </p:nvSpPr>
          <p:spPr>
            <a:xfrm>
              <a:off x="0" y="1152525"/>
              <a:ext cx="1676400" cy="7810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CL" sz="1100"/>
                <a:t>Características</a:t>
              </a:r>
              <a:r>
                <a:rPr lang="es-CL" sz="1100" baseline="0"/>
                <a:t> Personales</a:t>
              </a:r>
              <a:endParaRPr lang="es-CL" sz="1100"/>
            </a:p>
          </p:txBody>
        </p:sp>
        <p:sp>
          <p:nvSpPr>
            <p:cNvPr id="6" name="2 Rectángulo redondeado"/>
            <p:cNvSpPr/>
            <p:nvPr/>
          </p:nvSpPr>
          <p:spPr>
            <a:xfrm>
              <a:off x="2362200" y="0"/>
              <a:ext cx="1676400" cy="7810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CL" sz="1100" dirty="0"/>
                <a:t>Entorno</a:t>
              </a:r>
              <a:r>
                <a:rPr lang="es-CL" sz="1100" baseline="0" dirty="0"/>
                <a:t> Familiar</a:t>
              </a:r>
              <a:endParaRPr lang="es-CL" sz="1100" dirty="0"/>
            </a:p>
          </p:txBody>
        </p:sp>
        <p:sp>
          <p:nvSpPr>
            <p:cNvPr id="7" name="3 Rectángulo redondeado"/>
            <p:cNvSpPr/>
            <p:nvPr/>
          </p:nvSpPr>
          <p:spPr>
            <a:xfrm>
              <a:off x="2343150" y="2171700"/>
              <a:ext cx="1676400" cy="7810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CL" sz="1100"/>
                <a:t>Escuela y Espacio Social</a:t>
              </a:r>
            </a:p>
          </p:txBody>
        </p:sp>
        <p:sp>
          <p:nvSpPr>
            <p:cNvPr id="8" name="4 Rectángulo redondeado"/>
            <p:cNvSpPr/>
            <p:nvPr/>
          </p:nvSpPr>
          <p:spPr>
            <a:xfrm>
              <a:off x="4848225" y="1104900"/>
              <a:ext cx="1676400" cy="7810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CL" sz="1100"/>
                <a:t>Rendimiento del estudiante</a:t>
              </a:r>
            </a:p>
          </p:txBody>
        </p:sp>
        <p:cxnSp>
          <p:nvCxnSpPr>
            <p:cNvPr id="9" name="6 Conector recto de flecha"/>
            <p:cNvCxnSpPr/>
            <p:nvPr/>
          </p:nvCxnSpPr>
          <p:spPr>
            <a:xfrm flipV="1">
              <a:off x="952500" y="409575"/>
              <a:ext cx="1304925" cy="61912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7 Conector recto de flecha"/>
            <p:cNvCxnSpPr/>
            <p:nvPr/>
          </p:nvCxnSpPr>
          <p:spPr>
            <a:xfrm>
              <a:off x="876300" y="2057400"/>
              <a:ext cx="1343025" cy="60960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9 Conector recto de flecha"/>
            <p:cNvCxnSpPr/>
            <p:nvPr/>
          </p:nvCxnSpPr>
          <p:spPr>
            <a:xfrm flipH="1" flipV="1">
              <a:off x="3152776" y="895351"/>
              <a:ext cx="9524" cy="114299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11 Conector recto de flecha"/>
            <p:cNvCxnSpPr/>
            <p:nvPr/>
          </p:nvCxnSpPr>
          <p:spPr>
            <a:xfrm flipV="1">
              <a:off x="1781175" y="1552575"/>
              <a:ext cx="2952750" cy="9527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16 Conector recto de flecha"/>
            <p:cNvCxnSpPr/>
            <p:nvPr/>
          </p:nvCxnSpPr>
          <p:spPr>
            <a:xfrm flipV="1">
              <a:off x="4105275" y="2047875"/>
              <a:ext cx="1304925" cy="61912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17 Conector recto de flecha"/>
            <p:cNvCxnSpPr/>
            <p:nvPr/>
          </p:nvCxnSpPr>
          <p:spPr>
            <a:xfrm>
              <a:off x="4171950" y="352425"/>
              <a:ext cx="1343025" cy="60007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14 CuadroTexto"/>
          <p:cNvSpPr txBox="1"/>
          <p:nvPr/>
        </p:nvSpPr>
        <p:spPr>
          <a:xfrm>
            <a:off x="1403648" y="5517232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/>
              <a:t>Fuente: Elaboración </a:t>
            </a:r>
            <a:r>
              <a:rPr lang="es-CL" sz="1600" dirty="0" smtClean="0"/>
              <a:t>propia en base a </a:t>
            </a:r>
            <a:r>
              <a:rPr lang="es-CL" sz="1600" dirty="0" err="1" smtClean="0"/>
              <a:t>Sorensen</a:t>
            </a:r>
            <a:r>
              <a:rPr lang="es-CL" sz="1600" dirty="0" smtClean="0"/>
              <a:t> y </a:t>
            </a:r>
            <a:r>
              <a:rPr lang="es-CL" sz="1600" dirty="0" err="1" smtClean="0"/>
              <a:t>Hallinan</a:t>
            </a:r>
            <a:r>
              <a:rPr lang="es-CL" sz="1600" dirty="0" smtClean="0"/>
              <a:t> (1977)</a:t>
            </a:r>
            <a:endParaRPr lang="es-CL" sz="1600" dirty="0"/>
          </a:p>
          <a:p>
            <a:endParaRPr lang="es-CL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67544" y="155679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/>
              <a:t>Modelo de rendimiento en lectura</a:t>
            </a:r>
            <a:endParaRPr lang="es-CL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1772816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Método jerárquico lineal o multinivel de dos niveles</a:t>
            </a:r>
            <a:endParaRPr lang="es-CL" i="1" dirty="0"/>
          </a:p>
        </p:txBody>
      </p:sp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2492896"/>
            <a:ext cx="2081970" cy="504056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7544" y="25649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srgbClr val="FF0000"/>
                </a:solidFill>
              </a:rPr>
              <a:t>Nivel estudiante</a:t>
            </a:r>
            <a:endParaRPr lang="es-CL" i="1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67544" y="357301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srgbClr val="FF0000"/>
                </a:solidFill>
              </a:rPr>
              <a:t>Nivel escuela</a:t>
            </a:r>
            <a:endParaRPr lang="es-CL" i="1" dirty="0">
              <a:solidFill>
                <a:srgbClr val="FF0000"/>
              </a:solidFill>
            </a:endParaRPr>
          </a:p>
        </p:txBody>
      </p:sp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21694" y="3573016"/>
            <a:ext cx="1972393" cy="432048"/>
          </a:xfrm>
          <a:prstGeom prst="rect">
            <a:avLst/>
          </a:prstGeom>
          <a:noFill/>
        </p:spPr>
      </p:pic>
      <p:cxnSp>
        <p:nvCxnSpPr>
          <p:cNvPr id="9" name="8 Conector recto de flecha"/>
          <p:cNvCxnSpPr/>
          <p:nvPr/>
        </p:nvCxnSpPr>
        <p:spPr>
          <a:xfrm>
            <a:off x="2771800" y="278092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2771800" y="378904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467544" y="4325895"/>
            <a:ext cx="79208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dirty="0"/>
              <a:t>Rendimiento de estudiante i que estudia en la escuela </a:t>
            </a:r>
            <a:r>
              <a:rPr lang="es-CL" sz="1600" dirty="0" smtClean="0"/>
              <a:t>j</a:t>
            </a:r>
          </a:p>
          <a:p>
            <a:endParaRPr lang="es-CL" sz="1600" dirty="0"/>
          </a:p>
          <a:p>
            <a:r>
              <a:rPr lang="es-CL" sz="1600" dirty="0" smtClean="0"/>
              <a:t>Residuo </a:t>
            </a:r>
            <a:r>
              <a:rPr lang="es-CL" sz="1600" dirty="0"/>
              <a:t>(diferencia entre la medida observada y pronosticada por el modelo</a:t>
            </a:r>
            <a:r>
              <a:rPr lang="es-CL" sz="1600" dirty="0" smtClean="0"/>
              <a:t>)</a:t>
            </a:r>
          </a:p>
          <a:p>
            <a:r>
              <a:rPr lang="es-CL" sz="1600" dirty="0" smtClean="0"/>
              <a:t>  </a:t>
            </a:r>
            <a:endParaRPr lang="es-CL" sz="1600" dirty="0"/>
          </a:p>
          <a:p>
            <a:r>
              <a:rPr lang="es-CL" sz="1600" dirty="0"/>
              <a:t> Intercepto, representa la media del nivel </a:t>
            </a:r>
            <a:r>
              <a:rPr lang="es-CL" sz="1600" dirty="0" smtClean="0"/>
              <a:t>2</a:t>
            </a:r>
          </a:p>
          <a:p>
            <a:endParaRPr lang="es-CL" sz="1600" dirty="0"/>
          </a:p>
          <a:p>
            <a:r>
              <a:rPr lang="es-CL" sz="1600" dirty="0"/>
              <a:t>Residuo (diferencia entre la media y el valor de cada escuela) </a:t>
            </a:r>
          </a:p>
          <a:p>
            <a:endParaRPr lang="es-CL" dirty="0"/>
          </a:p>
        </p:txBody>
      </p:sp>
      <p:pic>
        <p:nvPicPr>
          <p:cNvPr id="12" name="Picture 2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5762" y="4372145"/>
            <a:ext cx="313078" cy="288032"/>
          </a:xfrm>
          <a:prstGeom prst="rect">
            <a:avLst/>
          </a:prstGeom>
          <a:noFill/>
        </p:spPr>
      </p:pic>
      <p:pic>
        <p:nvPicPr>
          <p:cNvPr id="13" name="Picture 2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797152"/>
            <a:ext cx="323528" cy="372057"/>
          </a:xfrm>
          <a:prstGeom prst="rect">
            <a:avLst/>
          </a:prstGeom>
          <a:noFill/>
        </p:spPr>
      </p:pic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6633" y="5301208"/>
            <a:ext cx="376046" cy="332656"/>
          </a:xfrm>
          <a:prstGeom prst="rect">
            <a:avLst/>
          </a:prstGeom>
          <a:noFill/>
        </p:spPr>
      </p:pic>
      <p:pic>
        <p:nvPicPr>
          <p:cNvPr id="15" name="Picture 2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754" y="5784772"/>
            <a:ext cx="433899" cy="332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Metodología</a:t>
            </a:r>
            <a:endParaRPr lang="es-E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420888"/>
            <a:ext cx="8640960" cy="68951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23528" y="1628800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>
                <a:solidFill>
                  <a:srgbClr val="FF0000"/>
                </a:solidFill>
              </a:rPr>
              <a:t>Nivel estudiante</a:t>
            </a:r>
            <a:endParaRPr lang="es-CL" sz="2400" i="1" dirty="0">
              <a:solidFill>
                <a:srgbClr val="FF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789040"/>
            <a:ext cx="8121583" cy="64807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67544" y="321297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>
                <a:solidFill>
                  <a:srgbClr val="FF0000"/>
                </a:solidFill>
              </a:rPr>
              <a:t>Nivel escuela</a:t>
            </a:r>
            <a:endParaRPr lang="es-CL" sz="2400" i="1" dirty="0">
              <a:solidFill>
                <a:srgbClr val="FF0000"/>
              </a:solidFill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5" y="4725144"/>
            <a:ext cx="1628007" cy="360040"/>
          </a:xfrm>
          <a:prstGeom prst="rect">
            <a:avLst/>
          </a:prstGeom>
          <a:noFill/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229200"/>
            <a:ext cx="1643661" cy="360040"/>
          </a:xfrm>
          <a:prstGeom prst="rect">
            <a:avLst/>
          </a:prstGeom>
          <a:noFill/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96148" y="5733256"/>
            <a:ext cx="1584176" cy="347010"/>
          </a:xfrm>
          <a:prstGeom prst="rect">
            <a:avLst/>
          </a:prstGeom>
          <a:noFill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0389" y="6237312"/>
            <a:ext cx="1628007" cy="360040"/>
          </a:xfrm>
          <a:prstGeom prst="rect">
            <a:avLst/>
          </a:prstGeom>
          <a:noFill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725144"/>
            <a:ext cx="1643661" cy="360040"/>
          </a:xfrm>
          <a:prstGeom prst="rect">
            <a:avLst/>
          </a:prstGeom>
          <a:noFill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95750" y="5216321"/>
            <a:ext cx="1656184" cy="362783"/>
          </a:xfrm>
          <a:prstGeom prst="rect">
            <a:avLst/>
          </a:prstGeom>
          <a:noFill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98669" y="5766627"/>
            <a:ext cx="1656184" cy="362783"/>
          </a:xfrm>
          <a:prstGeom prst="rect">
            <a:avLst/>
          </a:prstGeom>
          <a:noFill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11548" y="6270683"/>
            <a:ext cx="1656184" cy="362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Resultados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47663" y="1484785"/>
          <a:ext cx="6480720" cy="4896542"/>
        </p:xfrm>
        <a:graphic>
          <a:graphicData uri="http://schemas.openxmlformats.org/drawingml/2006/table">
            <a:tbl>
              <a:tblPr/>
              <a:tblGrid>
                <a:gridCol w="3081104"/>
                <a:gridCol w="846328"/>
                <a:gridCol w="846328"/>
                <a:gridCol w="853480"/>
                <a:gridCol w="853480"/>
              </a:tblGrid>
              <a:tr h="1952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2000+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9524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Media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Desv. Est.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Media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Desv. Est.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Puntaje PISA lectura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409,6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89,9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449,4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82,7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Variables del estudiante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Diversidad de materiales de lectura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0,03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Gusto por la lectura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0,07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1,20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Genero (% hombre)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0,47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Nivel Socioeconómico y Cultural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-0,87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Repetición (%)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0,30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Estrategia de memorización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-0,25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1,10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Estrategia de elaboración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0,98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Clases de reforzamiento en lenguaje (%)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0,096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0,101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Más alto nivel educacional de los padres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-0,13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0,92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1,00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Variables de la escuela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9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Nivel Socioeconómico y cultural de la escuela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-0,92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-0,08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0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Más alto nivel educacional de los padres (escuela)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-0,15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0,56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-0,06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Establecimiento no mixto (%)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0,35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Selección en la admisión (%)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0,32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0,93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Particular Subvencionado (%)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0,47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0,43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Particular Pagado (%)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0,14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Horas de clases de lenguaje por semana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-0,29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0,68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-0,13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0,71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Clima disciplinario en clases de lenguaje 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-0,39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0,05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0,53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Número de observaciones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4889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5668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642" marR="386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555277" y="6468562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/>
              <a:t>Fuente: Elaboración propia a partir de PISA 2000+ y PISA </a:t>
            </a:r>
            <a:r>
              <a:rPr lang="es-CL" sz="1400" dirty="0" smtClean="0"/>
              <a:t>2009</a:t>
            </a:r>
            <a:endParaRPr lang="es-CL" dirty="0"/>
          </a:p>
        </p:txBody>
      </p:sp>
      <p:sp>
        <p:nvSpPr>
          <p:cNvPr id="6" name="5 Rectángulo"/>
          <p:cNvSpPr/>
          <p:nvPr/>
        </p:nvSpPr>
        <p:spPr>
          <a:xfrm>
            <a:off x="1547664" y="2276872"/>
            <a:ext cx="626469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Rectángulo"/>
          <p:cNvSpPr/>
          <p:nvPr/>
        </p:nvSpPr>
        <p:spPr>
          <a:xfrm>
            <a:off x="1547664" y="2833886"/>
            <a:ext cx="626469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Rectángulo"/>
          <p:cNvSpPr/>
          <p:nvPr/>
        </p:nvSpPr>
        <p:spPr>
          <a:xfrm>
            <a:off x="1547664" y="4365104"/>
            <a:ext cx="6264696" cy="6480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Rectángulo"/>
          <p:cNvSpPr/>
          <p:nvPr/>
        </p:nvSpPr>
        <p:spPr>
          <a:xfrm>
            <a:off x="1547664" y="5229200"/>
            <a:ext cx="6264696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Rectángulo"/>
          <p:cNvSpPr/>
          <p:nvPr/>
        </p:nvSpPr>
        <p:spPr>
          <a:xfrm>
            <a:off x="1547664" y="5814789"/>
            <a:ext cx="6264696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Rectángulo"/>
          <p:cNvSpPr/>
          <p:nvPr/>
        </p:nvSpPr>
        <p:spPr>
          <a:xfrm>
            <a:off x="1547664" y="3645024"/>
            <a:ext cx="626469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Resultados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267744" y="2204864"/>
          <a:ext cx="3960441" cy="1368153"/>
        </p:xfrm>
        <a:graphic>
          <a:graphicData uri="http://schemas.openxmlformats.org/drawingml/2006/table">
            <a:tbl>
              <a:tblPr/>
              <a:tblGrid>
                <a:gridCol w="1589658"/>
                <a:gridCol w="822237"/>
                <a:gridCol w="1548546"/>
              </a:tblGrid>
              <a:tr h="244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PISA 2000+ 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Varianza 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Proporción de Varianza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Dentro de las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3952,23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41,5%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Entre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5580,29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58,5%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PISA 2009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Dentro de las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3876,83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49,8%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Entre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3911,23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50,2%</a:t>
                      </a:r>
                      <a:endParaRPr lang="es-C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39552" y="170080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srgbClr val="FF0000"/>
                </a:solidFill>
              </a:rPr>
              <a:t>Modelo Nulo (sin variables)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195736" y="3645024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Fuente: Elaboración propia a partir de PISA 2000+ y PISA </a:t>
            </a:r>
            <a:r>
              <a:rPr lang="es-CL" sz="1200" dirty="0" smtClean="0"/>
              <a:t>2009</a:t>
            </a:r>
            <a:endParaRPr lang="es-CL" sz="1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39552" y="400506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srgbClr val="FF0000"/>
                </a:solidFill>
              </a:rPr>
              <a:t>Modelo Final (incluye variables)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195736" y="4581128"/>
          <a:ext cx="4561840" cy="1193673"/>
        </p:xfrm>
        <a:graphic>
          <a:graphicData uri="http://schemas.openxmlformats.org/drawingml/2006/table">
            <a:tbl>
              <a:tblPr/>
              <a:tblGrid>
                <a:gridCol w="1470025"/>
                <a:gridCol w="760095"/>
                <a:gridCol w="1431925"/>
                <a:gridCol w="899795"/>
              </a:tblGrid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PISA 2000+ 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Varianza 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Varianza  Explicada 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Varianza Total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Dentro de las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2919,15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26,1%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56,4%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Entre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1234,05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77,9%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PISA 2009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Dentro de las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3026,02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21,9%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46,6%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Entre escuelas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1135,47</a:t>
                      </a:r>
                      <a:endParaRPr lang="es-C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71,0%</a:t>
                      </a:r>
                      <a:endParaRPr lang="es-C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2051720" y="5877272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Fuente: Elaboración propia a partir de PISA 2000+ y PISA </a:t>
            </a:r>
            <a:r>
              <a:rPr lang="es-CL" sz="1200" dirty="0" smtClean="0"/>
              <a:t>2009</a:t>
            </a:r>
            <a:endParaRPr lang="es-C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Resultados</a:t>
            </a: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763688" y="1340767"/>
          <a:ext cx="5760639" cy="4824528"/>
        </p:xfrm>
        <a:graphic>
          <a:graphicData uri="http://schemas.openxmlformats.org/drawingml/2006/table">
            <a:tbl>
              <a:tblPr/>
              <a:tblGrid>
                <a:gridCol w="2838628"/>
                <a:gridCol w="768203"/>
                <a:gridCol w="781805"/>
                <a:gridCol w="781805"/>
                <a:gridCol w="590198"/>
              </a:tblGrid>
              <a:tr h="1929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2000+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8596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Coefic.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Error Est.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Coefic.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Error Est.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Variables del estudiante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Diversidad de materiales de lectura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3,899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1,041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2,856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1,181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Gusto por la lectura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12,129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0,917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14,418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1,178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Genero (hombre)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3,400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2,574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-5,289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2,400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Nivel Socioeconómico y Cultural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1,630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1,249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4,450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1,131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Repetición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-44,033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3,040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-43,499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3,006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Estrategia de memorización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-5,026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0,972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-0,753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0,976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Estrategia de elaboración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5,174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1,224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-1,833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1,056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Clases de reforzamiento en lenguaje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-41,514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3,754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-29,689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3,455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Más alto nivel educacional de los padres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5,840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1,471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2,693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1,240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Variables de la escuela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385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Constante (promedio escuela)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437,972 ***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5,466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450,676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8,384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Nivel Socioeconómico y cultural de la escuela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32,215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7,589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27,316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6,112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Más alto nivel educacional de los padres (escuela)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17,793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9,429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14,060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6,189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Establecimiento no mixto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10,321*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5,205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29,363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4,851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Selección en la admisión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-18,256**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5,278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9,911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8,140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Particular Subvencionado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1,559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4,084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-6,194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4,084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Particular Pagado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-1,713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8,591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2,172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6,857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Horas de clases de lenguaje por semana 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7,501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3,545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17,576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3,302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Clima disciplinario en clases de lenguaje 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50,743 ***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12,648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12,338 *</a:t>
                      </a:r>
                      <a:endParaRPr lang="es-CL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5,242</a:t>
                      </a:r>
                      <a:endParaRPr lang="es-CL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081" marR="3908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763688" y="6237312"/>
            <a:ext cx="360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 dirty="0"/>
              <a:t>Valores de p: *&lt;0,05; **&lt;0,01; ***&lt;</a:t>
            </a:r>
            <a:r>
              <a:rPr lang="es-CL" sz="1100" dirty="0" smtClean="0"/>
              <a:t>0,001</a:t>
            </a:r>
            <a:endParaRPr lang="es-CL" dirty="0"/>
          </a:p>
        </p:txBody>
      </p:sp>
      <p:sp>
        <p:nvSpPr>
          <p:cNvPr id="6" name="5 CuadroTexto"/>
          <p:cNvSpPr txBox="1"/>
          <p:nvPr/>
        </p:nvSpPr>
        <p:spPr>
          <a:xfrm>
            <a:off x="1261148" y="6420085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/>
              <a:t>Fuente: Elaboración propia a partir de resultados obtenidos en base a PISA 2000+ y PISA 2009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763688" y="2132856"/>
            <a:ext cx="583340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Rectángulo"/>
          <p:cNvSpPr/>
          <p:nvPr/>
        </p:nvSpPr>
        <p:spPr>
          <a:xfrm>
            <a:off x="1763688" y="2708920"/>
            <a:ext cx="583340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8 Rectángulo"/>
          <p:cNvSpPr/>
          <p:nvPr/>
        </p:nvSpPr>
        <p:spPr>
          <a:xfrm>
            <a:off x="1763688" y="3092710"/>
            <a:ext cx="583340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Rectángulo"/>
          <p:cNvSpPr/>
          <p:nvPr/>
        </p:nvSpPr>
        <p:spPr>
          <a:xfrm>
            <a:off x="1763687" y="3488375"/>
            <a:ext cx="5845281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Rectángulo"/>
          <p:cNvSpPr/>
          <p:nvPr/>
        </p:nvSpPr>
        <p:spPr>
          <a:xfrm>
            <a:off x="1763688" y="4401487"/>
            <a:ext cx="5760640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11 Rectángulo"/>
          <p:cNvSpPr/>
          <p:nvPr/>
        </p:nvSpPr>
        <p:spPr>
          <a:xfrm>
            <a:off x="1763688" y="5025051"/>
            <a:ext cx="5760640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12 Rectángulo"/>
          <p:cNvSpPr/>
          <p:nvPr/>
        </p:nvSpPr>
        <p:spPr>
          <a:xfrm>
            <a:off x="1763688" y="5396966"/>
            <a:ext cx="5760640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13 Rectángulo"/>
          <p:cNvSpPr/>
          <p:nvPr/>
        </p:nvSpPr>
        <p:spPr>
          <a:xfrm>
            <a:off x="1763688" y="5792631"/>
            <a:ext cx="5760640" cy="3600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14 CuadroTexto"/>
          <p:cNvSpPr txBox="1"/>
          <p:nvPr/>
        </p:nvSpPr>
        <p:spPr>
          <a:xfrm>
            <a:off x="1331640" y="1052736"/>
            <a:ext cx="67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i="1" dirty="0">
                <a:solidFill>
                  <a:srgbClr val="FF0000"/>
                </a:solidFill>
              </a:rPr>
              <a:t>Factores explicativos de los resultados PISA lectura para versión 2000+ y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4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25273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L" i="1" dirty="0" smtClean="0">
                <a:solidFill>
                  <a:srgbClr val="00B0F0"/>
                </a:solidFill>
              </a:rPr>
              <a:t>Modelo nulo revela una alta segregación académica del sistema chileno, donde la escuela explica gran parte (varianza) de los resultados.</a:t>
            </a:r>
          </a:p>
          <a:p>
            <a:endParaRPr lang="es-CL" i="1" dirty="0" smtClean="0">
              <a:solidFill>
                <a:srgbClr val="00B0F0"/>
              </a:solidFill>
            </a:endParaRPr>
          </a:p>
          <a:p>
            <a:endParaRPr lang="es-CL" i="1" dirty="0" smtClean="0">
              <a:solidFill>
                <a:srgbClr val="00B0F0"/>
              </a:solidFill>
            </a:endParaRPr>
          </a:p>
          <a:p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4211960" y="4077072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827584" y="5013176"/>
            <a:ext cx="676875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Revela mayor “efectividad” en la selección académica, pero ¿es la forma de mejorar la educación?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67544" y="2852936"/>
            <a:ext cx="7344816" cy="149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s-CL" sz="2700" i="1" dirty="0">
                <a:solidFill>
                  <a:srgbClr val="00B0F0"/>
                </a:solidFill>
              </a:rPr>
              <a:t>Aumento en la selectividad escolar se asocia al mejor rendimiento de los estudiantes chilenos en lectura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044824"/>
          </a:xfrm>
        </p:spPr>
        <p:txBody>
          <a:bodyPr>
            <a:noAutofit/>
          </a:bodyPr>
          <a:lstStyle/>
          <a:p>
            <a:pPr algn="just"/>
            <a:r>
              <a:rPr lang="es-CL" sz="2700" i="1" dirty="0" smtClean="0">
                <a:solidFill>
                  <a:srgbClr val="00B0F0"/>
                </a:solidFill>
              </a:rPr>
              <a:t>Fuerte asociación del nivel socioeconómico y cultural y del nivel educacional de los padres para ambos años analizados, no obstante, no influye en la mejora experimentada entre el 2001 y 2009. Además disminuye la influencia de estos factores en el rendimiento </a:t>
            </a:r>
            <a:r>
              <a:rPr lang="es-CL" i="1" dirty="0" smtClean="0">
                <a:solidFill>
                  <a:srgbClr val="00B0F0"/>
                </a:solidFill>
              </a:rPr>
              <a:t>(equidad)</a:t>
            </a:r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4214810" y="4286256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714348" y="5143512"/>
            <a:ext cx="724601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Sistemas educativos equitativos tienen bajos niveles de selectividad y extender la prohibición de selección a toda la enseñanza primaria y secundaria es recomendable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6 Marcador de contenido"/>
          <p:cNvSpPr>
            <a:spLocks noGrp="1"/>
          </p:cNvSpPr>
          <p:nvPr>
            <p:ph sz="quarter" idx="1"/>
          </p:nvPr>
        </p:nvSpPr>
        <p:spPr>
          <a:xfrm>
            <a:off x="500034" y="1571612"/>
            <a:ext cx="7467600" cy="964704"/>
          </a:xfrm>
        </p:spPr>
        <p:txBody>
          <a:bodyPr>
            <a:normAutofit fontScale="77500" lnSpcReduction="20000"/>
          </a:bodyPr>
          <a:lstStyle/>
          <a:p>
            <a:r>
              <a:rPr lang="es-CL" i="1" dirty="0" smtClean="0">
                <a:solidFill>
                  <a:srgbClr val="00B0F0"/>
                </a:solidFill>
              </a:rPr>
              <a:t>Asociación entre métodos de aprendizaje (estudio) y rendimiento de los estudiantes en lectura</a:t>
            </a:r>
            <a:endParaRPr lang="es-CL" i="1" dirty="0">
              <a:solidFill>
                <a:srgbClr val="00B0F0"/>
              </a:solidFill>
            </a:endParaRPr>
          </a:p>
        </p:txBody>
      </p:sp>
      <p:sp>
        <p:nvSpPr>
          <p:cNvPr id="5" name="4 Abrir llave"/>
          <p:cNvSpPr/>
          <p:nvPr/>
        </p:nvSpPr>
        <p:spPr>
          <a:xfrm rot="5400000">
            <a:off x="3743908" y="1232756"/>
            <a:ext cx="504056" cy="3168352"/>
          </a:xfrm>
          <a:prstGeom prst="leftBrac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CuadroTexto"/>
          <p:cNvSpPr txBox="1"/>
          <p:nvPr/>
        </p:nvSpPr>
        <p:spPr>
          <a:xfrm>
            <a:off x="357158" y="3222753"/>
            <a:ext cx="41044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>
                <a:solidFill>
                  <a:srgbClr val="00B0F0"/>
                </a:solidFill>
              </a:rPr>
              <a:t>Estrategia de memorización</a:t>
            </a:r>
          </a:p>
          <a:p>
            <a:r>
              <a:rPr lang="es-CL" sz="1400" i="1" dirty="0" smtClean="0">
                <a:solidFill>
                  <a:srgbClr val="00B0F0"/>
                </a:solidFill>
              </a:rPr>
              <a:t>(paso de tener efecto negativo significativo en PISA 2000+ a no tener efecto en PISA 2009)</a:t>
            </a:r>
            <a:endParaRPr lang="es-CL" sz="1400" i="1" dirty="0">
              <a:solidFill>
                <a:srgbClr val="00B0F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475484" y="3201859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>
                <a:solidFill>
                  <a:srgbClr val="00B0F0"/>
                </a:solidFill>
              </a:rPr>
              <a:t>Estrategia de elaboración</a:t>
            </a:r>
            <a:endParaRPr lang="es-CL" sz="2400" i="1" dirty="0">
              <a:solidFill>
                <a:srgbClr val="00B0F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179512" y="3140968"/>
            <a:ext cx="216024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8001024" y="3214686"/>
            <a:ext cx="216024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4143372" y="4429132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357422" y="5286388"/>
            <a:ext cx="388843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err="1" smtClean="0">
                <a:solidFill>
                  <a:schemeClr val="accent2">
                    <a:lumMod val="75000"/>
                  </a:schemeClr>
                </a:solidFill>
              </a:rPr>
              <a:t>Teaching</a:t>
            </a: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CL" sz="2400" i="1" dirty="0" err="1" smtClean="0">
                <a:solidFill>
                  <a:schemeClr val="accent2">
                    <a:lumMod val="75000"/>
                  </a:schemeClr>
                </a:solidFill>
              </a:rPr>
              <a:t>to</a:t>
            </a: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CL" sz="2400" i="1" dirty="0" err="1" smtClean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 Test?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6847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CL" i="1" dirty="0" smtClean="0">
                <a:solidFill>
                  <a:srgbClr val="00B0F0"/>
                </a:solidFill>
              </a:rPr>
              <a:t>No hay diferencias significativas en el rendimiento de los estudiantes según su dependencia una vez que se ha controlado por nivel socioeconómico y cultural y nivel educacional de los padres</a:t>
            </a:r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995936" y="3356992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39552" y="4293096"/>
            <a:ext cx="770485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Recomendable analizar la eliminación del financiamiento compartido, dado que no se refleja aporte en el rendimiento de los estudiantes y actúa como elemento segregador (Valenzuela, 2009 y </a:t>
            </a:r>
            <a:r>
              <a:rPr lang="es-CL" sz="2400" i="1" dirty="0" err="1" smtClean="0">
                <a:solidFill>
                  <a:schemeClr val="accent2">
                    <a:lumMod val="75000"/>
                  </a:schemeClr>
                </a:solidFill>
              </a:rPr>
              <a:t>Mizala</a:t>
            </a: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, 2012).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10872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L" i="1" dirty="0" smtClean="0">
                <a:solidFill>
                  <a:srgbClr val="00B0F0"/>
                </a:solidFill>
              </a:rPr>
              <a:t>Mejora el clima disciplinario pero la asociación con el rendimiento en lectura disminuye. </a:t>
            </a:r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923928" y="2636912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39552" y="3501008"/>
            <a:ext cx="77048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Mejora se da con mayor relevancia en escuelas de bajo NSE. Esta mejora coincide con aumentos salariales y de puntaje de ingreso a pedagogía a fines de los ’90.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6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3328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L" i="1" dirty="0" smtClean="0">
                <a:solidFill>
                  <a:srgbClr val="00B0F0"/>
                </a:solidFill>
              </a:rPr>
              <a:t>Retraso escolar disminuye entre los años 2001 y 2009, pero no influye directamente en la mejora de rendimiento de los estudiantes chilenos. No obstante, las clases de reforzamiento de lenguaje aumentaron y explican parte importante de la mejora en PISA.</a:t>
            </a:r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923928" y="3933056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683568" y="4797152"/>
            <a:ext cx="77048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Sugiere que clases de reforzamiento están siendo tomadas antes de concretarse el retraso escolar. Esto es consistente con estudio de </a:t>
            </a:r>
            <a:r>
              <a:rPr lang="es-CL" sz="2400" i="1" dirty="0" err="1" smtClean="0">
                <a:solidFill>
                  <a:schemeClr val="accent2">
                    <a:lumMod val="75000"/>
                  </a:schemeClr>
                </a:solidFill>
              </a:rPr>
              <a:t>Bellei</a:t>
            </a: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 (2009) respecto a la JEC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>
          <a:xfrm>
            <a:off x="500034" y="1571612"/>
            <a:ext cx="7467600" cy="10367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L" i="1" dirty="0" smtClean="0">
                <a:solidFill>
                  <a:srgbClr val="00B0F0"/>
                </a:solidFill>
              </a:rPr>
              <a:t>Aumento de horas en clases de lenguaje afecta positivamente el rendimiento en lectura.</a:t>
            </a:r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923928" y="2564904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611560" y="3501008"/>
            <a:ext cx="7704856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Mayor tiempo en el aula (JEC) se asocia a disminución de retraso escolar y a una acción más oportuna con alumnos que presentan dificultades.  Además, el aumento de horas debiera incrementarse aún más por las últimas políticas y en ese sentido es relevante ver que pasa con otros subsectores de aprendizaje.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964704"/>
          </a:xfrm>
        </p:spPr>
        <p:txBody>
          <a:bodyPr>
            <a:normAutofit fontScale="92500" lnSpcReduction="10000"/>
          </a:bodyPr>
          <a:lstStyle/>
          <a:p>
            <a:r>
              <a:rPr lang="es-CL" i="1" dirty="0" smtClean="0">
                <a:solidFill>
                  <a:srgbClr val="00B0F0"/>
                </a:solidFill>
              </a:rPr>
              <a:t>Género influye positivamente en el rendimiento (mujeres). </a:t>
            </a:r>
            <a:endParaRPr lang="es-CL" dirty="0" smtClean="0"/>
          </a:p>
          <a:p>
            <a:endParaRPr lang="es-CL" i="1" dirty="0">
              <a:solidFill>
                <a:srgbClr val="00B0F0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929058" y="2500306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39552" y="3212976"/>
            <a:ext cx="77048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Este es un elemento no modificable mediante política pública (el género). Con cierta vinculación está el mejor rendimiento de las escuelas no mixtas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3923928" y="4437112"/>
            <a:ext cx="0" cy="72008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467544" y="5373216"/>
            <a:ext cx="77048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lnSpc>
                <a:spcPct val="90000"/>
              </a:lnSpc>
              <a:spcBef>
                <a:spcPct val="20000"/>
              </a:spcBef>
            </a:pPr>
            <a:r>
              <a:rPr lang="es-CL" sz="2400" i="1" dirty="0" smtClean="0">
                <a:solidFill>
                  <a:schemeClr val="accent2">
                    <a:lumMod val="75000"/>
                  </a:schemeClr>
                </a:solidFill>
              </a:rPr>
              <a:t>Interesante analizar el efecto que tendría si los docentes generan estrategias que apunten a mujeres y hombres  al interior del aula </a:t>
            </a:r>
            <a:endParaRPr lang="es-CL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1490</Words>
  <Application>Microsoft Office PowerPoint</Application>
  <PresentationFormat>Presentación en pantalla (4:3)</PresentationFormat>
  <Paragraphs>351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ANÁLISIS DE LOS RESULTADOS DE LA PRUEBA PISA DE LECTURA – EL CASO CHILENO</vt:lpstr>
      <vt:lpstr>Temario</vt:lpstr>
      <vt:lpstr>Antecedentes</vt:lpstr>
      <vt:lpstr>Antecedentes</vt:lpstr>
      <vt:lpstr>Antecedentes</vt:lpstr>
      <vt:lpstr>Antecedentes</vt:lpstr>
      <vt:lpstr>Antecedentes</vt:lpstr>
      <vt:lpstr>Antecedentes</vt:lpstr>
      <vt:lpstr>Preguntas de investigación</vt:lpstr>
      <vt:lpstr>Metodología</vt:lpstr>
      <vt:lpstr>Metodología</vt:lpstr>
      <vt:lpstr>Metodología</vt:lpstr>
      <vt:lpstr>Resultados</vt:lpstr>
      <vt:lpstr>Resultados</vt:lpstr>
      <vt:lpstr>Resultados</vt:lpstr>
      <vt:lpstr>Conclusiones</vt:lpstr>
      <vt:lpstr>Conclusiones</vt:lpstr>
      <vt:lpstr>Conclusiones</vt:lpstr>
      <vt:lpstr>Conclusiones</vt:lpstr>
      <vt:lpstr>Conclusiones</vt:lpstr>
      <vt:lpstr>Conclusiones</vt:lpstr>
      <vt:lpstr>Conclusiones</vt:lpstr>
      <vt:lpstr>Conclusiones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34</cp:revision>
  <dcterms:created xsi:type="dcterms:W3CDTF">2012-12-28T15:46:24Z</dcterms:created>
  <dcterms:modified xsi:type="dcterms:W3CDTF">2013-01-07T13:03:34Z</dcterms:modified>
</cp:coreProperties>
</file>