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9" r:id="rId15"/>
    <p:sldId id="268" r:id="rId16"/>
    <p:sldId id="272" r:id="rId17"/>
    <p:sldId id="271" r:id="rId18"/>
    <p:sldId id="273" r:id="rId19"/>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8224" autoAdjust="0"/>
  </p:normalViewPr>
  <p:slideViewPr>
    <p:cSldViewPr>
      <p:cViewPr>
        <p:scale>
          <a:sx n="76" d="100"/>
          <a:sy n="76" d="100"/>
        </p:scale>
        <p:origin x="-978" y="-6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7590CB94-688A-4781-83A6-99F1C2ADB48E}" type="datetimeFigureOut">
              <a:rPr lang="es-ES"/>
              <a:pPr>
                <a:defRPr/>
              </a:pPr>
              <a:t>07/01/2013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124DA22-3868-4C74-B316-1F17EF240967}"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429EDE8E-F611-4AD8-BF08-195E8A0145F8}" type="datetimeFigureOut">
              <a:rPr lang="es-ES"/>
              <a:pPr>
                <a:defRPr/>
              </a:pPr>
              <a:t>07/01/2013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0E2D6CC-477D-46AF-8AFA-1BD95232F62B}"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C9EEA42E-950D-4F08-A0C2-9F4FC9ED2221}" type="datetimeFigureOut">
              <a:rPr lang="es-ES"/>
              <a:pPr>
                <a:defRPr/>
              </a:pPr>
              <a:t>07/01/2013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A2AE9D0-3F94-4749-8ED6-CCE70EC1A595}"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889F020A-C2E6-445A-AA57-2D5370FE11D7}" type="datetimeFigureOut">
              <a:rPr lang="es-ES"/>
              <a:pPr>
                <a:defRPr/>
              </a:pPr>
              <a:t>07/01/2013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3684F7E-B9B0-439C-A578-C353182B12B4}"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87372771-A63F-4730-9E98-F676F871DE1E}" type="datetimeFigureOut">
              <a:rPr lang="es-ES"/>
              <a:pPr>
                <a:defRPr/>
              </a:pPr>
              <a:t>07/01/2013</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88B64CB6-5754-4C17-9509-DF805D3C992B}"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5B2D8790-2AF1-4D54-B8FE-C75A4DDC9B73}" type="datetimeFigureOut">
              <a:rPr lang="es-ES"/>
              <a:pPr>
                <a:defRPr/>
              </a:pPr>
              <a:t>07/01/2013</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8CB965DB-C67C-4331-BF9B-6F97EE4E5050}"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28EE0B6-2233-4B91-B1FD-D5FF1D9D6653}" type="datetimeFigureOut">
              <a:rPr lang="es-ES"/>
              <a:pPr>
                <a:defRPr/>
              </a:pPr>
              <a:t>07/01/2013</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24049CB8-33AA-4A67-B487-FB8213331808}"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BB5400C-843A-4036-B661-37FAE3A23D8F}" type="datetimeFigureOut">
              <a:rPr lang="es-ES"/>
              <a:pPr>
                <a:defRPr/>
              </a:pPr>
              <a:t>07/01/2013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F43E22E-A644-4A44-9DBC-2E93B1629B87}"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2F4DD0D-6CDC-4982-B73B-37E5BE63E3D6}" type="datetimeFigureOut">
              <a:rPr lang="es-ES"/>
              <a:pPr>
                <a:defRPr/>
              </a:pPr>
              <a:t>07/01/2013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78EF3C6-7F53-467A-83FC-1C2E2C4FCEB0}"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C696786-D4FA-4B2A-A9D7-D4981289DA1B}" type="datetimeFigureOut">
              <a:rPr lang="es-ES"/>
              <a:pPr>
                <a:defRPr/>
              </a:pPr>
              <a:t>07/01/2013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D7C8BC8-6575-4E9C-AD0E-F4817598AA56}"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8AD4753-6712-4532-8885-452AE21D28F0}" type="datetimeFigureOut">
              <a:rPr lang="es-ES"/>
              <a:pPr>
                <a:defRPr/>
              </a:pPr>
              <a:t>07/01/2013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26A5049-91A4-4500-8ECB-82CFD6746110}"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AEE54CA-D9D3-4315-AE32-2959A0D8D9A1}" type="datetimeFigureOut">
              <a:rPr lang="es-ES"/>
              <a:pPr>
                <a:defRPr/>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7A43A43-6447-455E-971A-3E941C4CECD1}"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755650" y="1412875"/>
            <a:ext cx="7772400" cy="1755775"/>
          </a:xfrm>
        </p:spPr>
        <p:txBody>
          <a:bodyPr>
            <a:normAutofit/>
          </a:bodyPr>
          <a:lstStyle/>
          <a:p>
            <a:r>
              <a:rPr lang="es-CL" smtClean="0">
                <a:cs typeface="Arial" charset="0"/>
              </a:rPr>
              <a:t>Segmentación de los </a:t>
            </a:r>
            <a:br>
              <a:rPr lang="es-CL" smtClean="0">
                <a:cs typeface="Arial" charset="0"/>
              </a:rPr>
            </a:br>
            <a:r>
              <a:rPr lang="es-CL" smtClean="0">
                <a:cs typeface="Arial" charset="0"/>
              </a:rPr>
              <a:t>mercados universitarios</a:t>
            </a:r>
            <a:endParaRPr lang="es-ES" smtClean="0"/>
          </a:p>
        </p:txBody>
      </p:sp>
      <p:sp>
        <p:nvSpPr>
          <p:cNvPr id="3" name="2 Subtítulo"/>
          <p:cNvSpPr>
            <a:spLocks noGrp="1"/>
          </p:cNvSpPr>
          <p:nvPr>
            <p:ph type="subTitle" idx="1"/>
          </p:nvPr>
        </p:nvSpPr>
        <p:spPr>
          <a:xfrm>
            <a:off x="1371600" y="3573463"/>
            <a:ext cx="6400800" cy="2065337"/>
          </a:xfrm>
        </p:spPr>
        <p:txBody>
          <a:bodyPr>
            <a:normAutofit/>
          </a:bodyPr>
          <a:lstStyle/>
          <a:p>
            <a:pPr algn="r">
              <a:lnSpc>
                <a:spcPct val="80000"/>
              </a:lnSpc>
            </a:pPr>
            <a:r>
              <a:rPr lang="es-CL" sz="2000" smtClean="0">
                <a:solidFill>
                  <a:srgbClr val="898989"/>
                </a:solidFill>
                <a:cs typeface="Arial" charset="0"/>
              </a:rPr>
              <a:t>Víctor Salas Opazo </a:t>
            </a:r>
          </a:p>
          <a:p>
            <a:pPr algn="r">
              <a:lnSpc>
                <a:spcPct val="80000"/>
              </a:lnSpc>
            </a:pPr>
            <a:r>
              <a:rPr lang="es-CL" sz="2000" smtClean="0">
                <a:solidFill>
                  <a:srgbClr val="898989"/>
                </a:solidFill>
                <a:cs typeface="Arial" charset="0"/>
              </a:rPr>
              <a:t>Departamento de Economía, </a:t>
            </a:r>
          </a:p>
          <a:p>
            <a:pPr algn="r">
              <a:lnSpc>
                <a:spcPct val="80000"/>
              </a:lnSpc>
            </a:pPr>
            <a:r>
              <a:rPr lang="es-CL" sz="2000" smtClean="0">
                <a:solidFill>
                  <a:srgbClr val="898989"/>
                </a:solidFill>
                <a:cs typeface="Arial" charset="0"/>
              </a:rPr>
              <a:t>Universidad de Santiago de Chile</a:t>
            </a:r>
          </a:p>
          <a:p>
            <a:pPr algn="r">
              <a:lnSpc>
                <a:spcPct val="80000"/>
              </a:lnSpc>
            </a:pPr>
            <a:endParaRPr lang="es-CL" sz="2600" smtClean="0">
              <a:solidFill>
                <a:schemeClr val="tx1"/>
              </a:solidFill>
              <a:latin typeface="Verdana" pitchFamily="34" charset="0"/>
              <a:cs typeface="Arial" charset="0"/>
            </a:endParaRPr>
          </a:p>
          <a:p>
            <a:pPr algn="l">
              <a:lnSpc>
                <a:spcPct val="80000"/>
              </a:lnSpc>
            </a:pPr>
            <a:r>
              <a:rPr lang="es-CL" sz="1500" smtClean="0">
                <a:solidFill>
                  <a:schemeClr val="tx1"/>
                </a:solidFill>
                <a:latin typeface="Verdana" pitchFamily="34" charset="0"/>
                <a:cs typeface="Arial" charset="0"/>
              </a:rPr>
              <a:t>4° Encuentro Sociedad Chilena de Políticas Públicas </a:t>
            </a:r>
          </a:p>
          <a:p>
            <a:pPr algn="l">
              <a:lnSpc>
                <a:spcPct val="80000"/>
              </a:lnSpc>
            </a:pPr>
            <a:r>
              <a:rPr lang="es-CL" sz="1500" smtClean="0">
                <a:solidFill>
                  <a:schemeClr val="tx1"/>
                </a:solidFill>
                <a:latin typeface="Verdana" pitchFamily="34" charset="0"/>
                <a:cs typeface="Arial" charset="0"/>
              </a:rPr>
              <a:t>11 de enero,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1 Título"/>
          <p:cNvSpPr>
            <a:spLocks noGrp="1"/>
          </p:cNvSpPr>
          <p:nvPr>
            <p:ph type="title"/>
          </p:nvPr>
        </p:nvSpPr>
        <p:spPr>
          <a:xfrm>
            <a:off x="468313" y="549275"/>
            <a:ext cx="8229600" cy="1138238"/>
          </a:xfrm>
        </p:spPr>
        <p:txBody>
          <a:bodyPr/>
          <a:lstStyle/>
          <a:p>
            <a:r>
              <a:rPr lang="es-CL" smtClean="0"/>
              <a:t>Objetivo y método</a:t>
            </a:r>
            <a:endParaRPr lang="es-ES" smtClean="0"/>
          </a:p>
        </p:txBody>
      </p:sp>
      <p:sp>
        <p:nvSpPr>
          <p:cNvPr id="3" name="2 Marcador de contenido"/>
          <p:cNvSpPr>
            <a:spLocks noGrp="1"/>
          </p:cNvSpPr>
          <p:nvPr>
            <p:ph idx="1"/>
          </p:nvPr>
        </p:nvSpPr>
        <p:spPr/>
        <p:txBody>
          <a:bodyPr>
            <a:normAutofit/>
          </a:bodyPr>
          <a:lstStyle/>
          <a:p>
            <a:pPr algn="just">
              <a:lnSpc>
                <a:spcPct val="140000"/>
              </a:lnSpc>
            </a:pPr>
            <a:r>
              <a:rPr lang="es-CL" sz="2200" smtClean="0"/>
              <a:t>Establecer para el caso de Chile la existencia de segmentación de mercado en el pregrado universitario. Ello debido a que se observa que, más que competitivo éste es un mercado fuertemente segmentado.</a:t>
            </a:r>
            <a:endParaRPr lang="es-ES" sz="2200" smtClean="0"/>
          </a:p>
          <a:p>
            <a:pPr algn="just">
              <a:lnSpc>
                <a:spcPct val="140000"/>
              </a:lnSpc>
            </a:pPr>
            <a:r>
              <a:rPr lang="es-CL" sz="2200" smtClean="0"/>
              <a:t>Se busca identificar en el sistema, la existencia de una relación entre estudiantes con puntajes más elevados y el pago de mayores aranceles, y a la vez la existencia de un cobro de aranceles más bajos en las universidades que matriculan estudiantes con bajos puntajes.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1 Título"/>
          <p:cNvSpPr>
            <a:spLocks noGrp="1"/>
          </p:cNvSpPr>
          <p:nvPr>
            <p:ph type="title"/>
          </p:nvPr>
        </p:nvSpPr>
        <p:spPr/>
        <p:txBody>
          <a:bodyPr/>
          <a:lstStyle/>
          <a:p>
            <a:r>
              <a:rPr lang="es-CL" smtClean="0">
                <a:cs typeface="Arial" charset="0"/>
              </a:rPr>
              <a:t>Observaciones utilizadas</a:t>
            </a:r>
            <a:endParaRPr lang="es-ES" smtClean="0"/>
          </a:p>
        </p:txBody>
      </p:sp>
      <p:sp>
        <p:nvSpPr>
          <p:cNvPr id="3" name="2 Marcador de contenido"/>
          <p:cNvSpPr>
            <a:spLocks noGrp="1"/>
          </p:cNvSpPr>
          <p:nvPr>
            <p:ph idx="1"/>
          </p:nvPr>
        </p:nvSpPr>
        <p:spPr/>
        <p:txBody>
          <a:bodyPr rtlCol="0">
            <a:normAutofit/>
          </a:bodyPr>
          <a:lstStyle/>
          <a:p>
            <a:pPr algn="just" fontAlgn="auto">
              <a:lnSpc>
                <a:spcPct val="140000"/>
              </a:lnSpc>
              <a:spcAft>
                <a:spcPts val="0"/>
              </a:spcAft>
              <a:buFont typeface="Arial" pitchFamily="34" charset="0"/>
              <a:buChar char="•"/>
              <a:defRPr/>
            </a:pPr>
            <a:r>
              <a:rPr lang="es-CL" sz="2200" dirty="0"/>
              <a:t>Información de 6 carreras: Arquitectura, Ingeniería (incluye cada una de las Ingenierías Civiles e Ingeniería Plan Común), Ingeniería Comercial, Medicina, Periodismo y Psicología. Carreras de régimen diurno con acceso regular (PAA y PSU). </a:t>
            </a:r>
          </a:p>
          <a:p>
            <a:pPr algn="just" fontAlgn="auto">
              <a:lnSpc>
                <a:spcPct val="140000"/>
              </a:lnSpc>
              <a:spcAft>
                <a:spcPts val="0"/>
              </a:spcAft>
              <a:buFont typeface="Arial" pitchFamily="34" charset="0"/>
              <a:buChar char="•"/>
              <a:defRPr/>
            </a:pPr>
            <a:r>
              <a:rPr lang="es-CL" sz="2200" dirty="0"/>
              <a:t>Período 1999-2011.</a:t>
            </a:r>
          </a:p>
          <a:p>
            <a:pPr algn="just" fontAlgn="auto">
              <a:lnSpc>
                <a:spcPct val="140000"/>
              </a:lnSpc>
              <a:spcAft>
                <a:spcPts val="0"/>
              </a:spcAft>
              <a:buFont typeface="Arial" pitchFamily="34" charset="0"/>
              <a:buChar char="•"/>
              <a:defRPr/>
            </a:pPr>
            <a:r>
              <a:rPr lang="es-CL" sz="2200" dirty="0"/>
              <a:t>Datos de bases INDICES</a:t>
            </a:r>
          </a:p>
          <a:p>
            <a:pPr marL="0" indent="0" fontAlgn="auto">
              <a:spcAft>
                <a:spcPts val="0"/>
              </a:spcAft>
              <a:buFont typeface="Arial" pitchFamily="34" charset="0"/>
              <a:buNone/>
              <a:defRPr/>
            </a:pPr>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6386" name="Picture 5"/>
          <p:cNvPicPr>
            <a:picLocks noChangeAspect="1" noChangeArrowheads="1"/>
          </p:cNvPicPr>
          <p:nvPr/>
        </p:nvPicPr>
        <p:blipFill>
          <a:blip r:embed="rId3"/>
          <a:srcRect/>
          <a:stretch>
            <a:fillRect/>
          </a:stretch>
        </p:blipFill>
        <p:spPr bwMode="auto">
          <a:xfrm>
            <a:off x="971550" y="2992438"/>
            <a:ext cx="7558088" cy="3865562"/>
          </a:xfrm>
          <a:prstGeom prst="rect">
            <a:avLst/>
          </a:prstGeom>
          <a:noFill/>
          <a:ln w="9525">
            <a:noFill/>
            <a:miter lim="800000"/>
            <a:headEnd/>
            <a:tailEnd/>
          </a:ln>
        </p:spPr>
      </p:pic>
      <p:sp>
        <p:nvSpPr>
          <p:cNvPr id="5" name="4 Rectángulo"/>
          <p:cNvSpPr>
            <a:spLocks noChangeArrowheads="1"/>
          </p:cNvSpPr>
          <p:nvPr/>
        </p:nvSpPr>
        <p:spPr bwMode="auto">
          <a:xfrm>
            <a:off x="777875" y="941388"/>
            <a:ext cx="7558088" cy="1784350"/>
          </a:xfrm>
          <a:prstGeom prst="rect">
            <a:avLst/>
          </a:prstGeom>
          <a:noFill/>
          <a:ln w="9525">
            <a:noFill/>
            <a:miter lim="800000"/>
            <a:headEnd/>
            <a:tailEnd/>
          </a:ln>
        </p:spPr>
        <p:txBody>
          <a:bodyPr>
            <a:spAutoFit/>
          </a:bodyPr>
          <a:lstStyle/>
          <a:p>
            <a:pPr marL="342900" indent="-342900" algn="just">
              <a:spcBef>
                <a:spcPct val="20000"/>
              </a:spcBef>
              <a:buFont typeface="Arial" charset="0"/>
              <a:buChar char="•"/>
            </a:pPr>
            <a:r>
              <a:rPr lang="es-CL" sz="2200">
                <a:latin typeface="Calibri" pitchFamily="34" charset="0"/>
              </a:rPr>
              <a:t>Un </a:t>
            </a:r>
            <a:r>
              <a:rPr lang="es-CL" sz="2200" b="1">
                <a:latin typeface="Calibri" pitchFamily="34" charset="0"/>
              </a:rPr>
              <a:t>primer indicio de segmentación</a:t>
            </a:r>
            <a:r>
              <a:rPr lang="es-CL" sz="2200">
                <a:latin typeface="Calibri" pitchFamily="34" charset="0"/>
              </a:rPr>
              <a:t> en este mercado se observa al separar los puntajes de corte del total de alumnos que ingresan a las distintas carreras en estudio en cuatro categorías (Puntaje Alto, Puntaje Intermedio Alto, Puntaje Intermedio Bajo y Puntaje Bajo). </a:t>
            </a:r>
          </a:p>
        </p:txBody>
      </p:sp>
      <p:sp>
        <p:nvSpPr>
          <p:cNvPr id="6" name="5 Rectángulo"/>
          <p:cNvSpPr>
            <a:spLocks noChangeArrowheads="1"/>
          </p:cNvSpPr>
          <p:nvPr/>
        </p:nvSpPr>
        <p:spPr bwMode="auto">
          <a:xfrm>
            <a:off x="777875" y="941388"/>
            <a:ext cx="7848600" cy="1614487"/>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Así, se observa que las </a:t>
            </a:r>
            <a:r>
              <a:rPr lang="es-CL" sz="2200" b="1">
                <a:latin typeface="Calibri" pitchFamily="34" charset="0"/>
              </a:rPr>
              <a:t>universidades estatales y las tradicionales privadas</a:t>
            </a:r>
            <a:r>
              <a:rPr lang="es-CL" sz="2200">
                <a:latin typeface="Calibri" pitchFamily="34" charset="0"/>
              </a:rPr>
              <a:t>, en el período 1999-2011, </a:t>
            </a:r>
            <a:r>
              <a:rPr lang="es-CL" sz="2200" b="1">
                <a:latin typeface="Calibri" pitchFamily="34" charset="0"/>
              </a:rPr>
              <a:t>capturan alumnos cuyos puntajes</a:t>
            </a:r>
            <a:r>
              <a:rPr lang="es-CL" sz="2200">
                <a:latin typeface="Calibri" pitchFamily="34" charset="0"/>
              </a:rPr>
              <a:t> están principalmente dentro de las </a:t>
            </a:r>
            <a:r>
              <a:rPr lang="es-CL" sz="2200" b="1">
                <a:latin typeface="Calibri" pitchFamily="34" charset="0"/>
              </a:rPr>
              <a:t>categorías Puntaje Alto y Puntaje Intermedio Alto (56% y 77%, respectivamente).</a:t>
            </a:r>
          </a:p>
        </p:txBody>
      </p:sp>
      <p:sp>
        <p:nvSpPr>
          <p:cNvPr id="8" name="7 Rectángulo"/>
          <p:cNvSpPr>
            <a:spLocks noChangeArrowheads="1"/>
          </p:cNvSpPr>
          <p:nvPr/>
        </p:nvSpPr>
        <p:spPr bwMode="auto">
          <a:xfrm>
            <a:off x="755650" y="981075"/>
            <a:ext cx="7624763" cy="996950"/>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Mientras que las </a:t>
            </a:r>
            <a:r>
              <a:rPr lang="es-CL" sz="2200" b="1">
                <a:latin typeface="Calibri" pitchFamily="34" charset="0"/>
              </a:rPr>
              <a:t>universidades privadas tienen el 69% de los alumnos</a:t>
            </a:r>
            <a:r>
              <a:rPr lang="es-CL" sz="2200">
                <a:latin typeface="Calibri" pitchFamily="34" charset="0"/>
              </a:rPr>
              <a:t> que ingresan a las carreras en estudio con </a:t>
            </a:r>
            <a:r>
              <a:rPr lang="es-CL" sz="2200" b="1">
                <a:latin typeface="Calibri" pitchFamily="34" charset="0"/>
              </a:rPr>
              <a:t>puntajes Intermedios Bajos y Bajos.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4 Rectángulo"/>
          <p:cNvSpPr>
            <a:spLocks noChangeArrowheads="1"/>
          </p:cNvSpPr>
          <p:nvPr/>
        </p:nvSpPr>
        <p:spPr bwMode="auto">
          <a:xfrm>
            <a:off x="854075" y="836613"/>
            <a:ext cx="7848600" cy="769937"/>
          </a:xfrm>
          <a:prstGeom prst="rect">
            <a:avLst/>
          </a:prstGeom>
          <a:noFill/>
          <a:ln w="9525">
            <a:noFill/>
            <a:miter lim="800000"/>
            <a:headEnd/>
            <a:tailEnd/>
          </a:ln>
        </p:spPr>
        <p:txBody>
          <a:bodyPr>
            <a:spAutoFit/>
          </a:bodyPr>
          <a:lstStyle/>
          <a:p>
            <a:pPr marL="342900" indent="-342900" algn="just">
              <a:buFont typeface="Arial" charset="0"/>
              <a:buChar char="•"/>
            </a:pPr>
            <a:r>
              <a:rPr lang="es-CL" sz="2200">
                <a:latin typeface="Calibri" pitchFamily="34" charset="0"/>
              </a:rPr>
              <a:t>Un  </a:t>
            </a:r>
            <a:r>
              <a:rPr lang="es-CL" sz="2200" b="1">
                <a:latin typeface="Calibri" pitchFamily="34" charset="0"/>
              </a:rPr>
              <a:t>segundo indicador de segmentación</a:t>
            </a:r>
            <a:r>
              <a:rPr lang="es-CL" sz="2200">
                <a:latin typeface="Calibri" pitchFamily="34" charset="0"/>
              </a:rPr>
              <a:t> es </a:t>
            </a:r>
            <a:r>
              <a:rPr lang="es-CL" sz="2200" b="1">
                <a:latin typeface="Calibri" pitchFamily="34" charset="0"/>
              </a:rPr>
              <a:t>la razón (arancel real/puntaje de corte)</a:t>
            </a:r>
          </a:p>
        </p:txBody>
      </p:sp>
      <p:sp>
        <p:nvSpPr>
          <p:cNvPr id="6" name="2 Subtítulo"/>
          <p:cNvSpPr txBox="1">
            <a:spLocks/>
          </p:cNvSpPr>
          <p:nvPr/>
        </p:nvSpPr>
        <p:spPr bwMode="auto">
          <a:xfrm>
            <a:off x="854075" y="885825"/>
            <a:ext cx="7966075" cy="1439863"/>
          </a:xfrm>
          <a:prstGeom prst="rect">
            <a:avLst/>
          </a:prstGeom>
          <a:noFill/>
          <a:ln>
            <a:noFill/>
          </a:ln>
          <a:extLst>
            <a:ext uri="{909E8E84-426E-40DD-AFC4-6F175D3DCCD1}"/>
            <a:ext uri="{91240B29-F687-4F45-9708-019B960494DF}"/>
          </a:extLst>
        </p:spPr>
        <p:txBody>
          <a:bodyPr/>
          <a:lstStyle>
            <a:lvl1pPr marL="0" indent="0" algn="l" rtl="0" eaLnBrk="0" fontAlgn="base" hangingPunct="0">
              <a:spcBef>
                <a:spcPct val="20000"/>
              </a:spcBef>
              <a:spcAft>
                <a:spcPct val="0"/>
              </a:spcAft>
              <a:buClr>
                <a:schemeClr val="accent2"/>
              </a:buClr>
              <a:buFont typeface="Wingdings" pitchFamily="2" charset="2"/>
              <a:buNone/>
              <a:defRPr sz="2800">
                <a:solidFill>
                  <a:schemeClr val="tx1"/>
                </a:solidFill>
                <a:latin typeface="Arial" charset="0"/>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Arial" charset="0"/>
                <a:cs typeface="+mn-cs"/>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Arial" charset="0"/>
                <a:cs typeface="+mn-cs"/>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Arial" charset="0"/>
                <a:cs typeface="+mn-cs"/>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Arial" charset="0"/>
                <a:cs typeface="+mn-cs"/>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a:lstStyle>
          <a:p>
            <a:pPr marL="469900" indent="-469900" algn="just">
              <a:lnSpc>
                <a:spcPct val="90000"/>
              </a:lnSpc>
              <a:buClrTx/>
              <a:buFont typeface="Arial" pitchFamily="34" charset="0"/>
              <a:buChar char="•"/>
              <a:defRPr/>
            </a:pPr>
            <a:r>
              <a:rPr lang="es-CL" sz="2200" dirty="0">
                <a:latin typeface="+mn-lt"/>
              </a:rPr>
              <a:t>Se observa que las </a:t>
            </a:r>
            <a:r>
              <a:rPr lang="es-CL" sz="2200" b="1" dirty="0">
                <a:latin typeface="+mn-lt"/>
              </a:rPr>
              <a:t>universidades privadas</a:t>
            </a:r>
            <a:r>
              <a:rPr lang="es-CL" sz="2200" dirty="0">
                <a:latin typeface="+mn-lt"/>
              </a:rPr>
              <a:t>, para el período 1999-2011, </a:t>
            </a:r>
            <a:r>
              <a:rPr lang="es-CL" sz="2200" b="1" dirty="0">
                <a:latin typeface="+mn-lt"/>
              </a:rPr>
              <a:t>aplican</a:t>
            </a:r>
            <a:r>
              <a:rPr lang="es-CL" sz="2200" dirty="0">
                <a:latin typeface="+mn-lt"/>
              </a:rPr>
              <a:t> lo que se podría denominar </a:t>
            </a:r>
            <a:r>
              <a:rPr lang="es-CL" sz="2200" b="1" dirty="0">
                <a:latin typeface="+mn-lt"/>
              </a:rPr>
              <a:t>discriminación de precios de primer grado</a:t>
            </a:r>
            <a:r>
              <a:rPr lang="es-CL" sz="2200" dirty="0">
                <a:latin typeface="+mn-lt"/>
              </a:rPr>
              <a:t>, ya que no </a:t>
            </a:r>
            <a:r>
              <a:rPr lang="es-CL" sz="2200" b="1" dirty="0">
                <a:latin typeface="+mn-lt"/>
              </a:rPr>
              <a:t>importando en que categoría de puntaje se encuentre, el alumno pagará siempre un valor cercano a $5.500 por punto de corte</a:t>
            </a:r>
            <a:r>
              <a:rPr lang="es-CL" sz="2200" dirty="0">
                <a:latin typeface="+mn-lt"/>
              </a:rPr>
              <a:t> (valores a enero 2012), </a:t>
            </a:r>
          </a:p>
        </p:txBody>
      </p:sp>
      <p:sp>
        <p:nvSpPr>
          <p:cNvPr id="7" name="6 Rectángulo"/>
          <p:cNvSpPr>
            <a:spLocks noChangeArrowheads="1"/>
          </p:cNvSpPr>
          <p:nvPr/>
        </p:nvSpPr>
        <p:spPr bwMode="auto">
          <a:xfrm>
            <a:off x="876300" y="885825"/>
            <a:ext cx="7959725" cy="13112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Muestran (las </a:t>
            </a:r>
            <a:r>
              <a:rPr lang="es-CL" sz="2200" b="1">
                <a:latin typeface="Calibri" pitchFamily="34" charset="0"/>
              </a:rPr>
              <a:t>privadas</a:t>
            </a:r>
            <a:r>
              <a:rPr lang="es-CL" sz="2200">
                <a:latin typeface="Calibri" pitchFamily="34" charset="0"/>
              </a:rPr>
              <a:t>) una </a:t>
            </a:r>
            <a:r>
              <a:rPr lang="es-CL" sz="2200" b="1">
                <a:latin typeface="Calibri" pitchFamily="34" charset="0"/>
              </a:rPr>
              <a:t>diferencia de 4% </a:t>
            </a:r>
            <a:r>
              <a:rPr lang="es-CL" sz="2200">
                <a:latin typeface="Calibri" pitchFamily="34" charset="0"/>
              </a:rPr>
              <a:t>entre el mayor y el menor arancel promedio, mientras que en las </a:t>
            </a:r>
            <a:r>
              <a:rPr lang="es-CL" sz="2200" b="1">
                <a:latin typeface="Calibri" pitchFamily="34" charset="0"/>
              </a:rPr>
              <a:t>estatales y tradicionales esta diferencial es del orden de 16% y 14%</a:t>
            </a:r>
            <a:r>
              <a:rPr lang="es-CL" sz="2200">
                <a:latin typeface="Calibri" pitchFamily="34" charset="0"/>
              </a:rPr>
              <a:t>, respectivamente. </a:t>
            </a:r>
          </a:p>
        </p:txBody>
      </p:sp>
      <p:sp>
        <p:nvSpPr>
          <p:cNvPr id="8" name="7 Rectángulo"/>
          <p:cNvSpPr>
            <a:spLocks noChangeArrowheads="1"/>
          </p:cNvSpPr>
          <p:nvPr/>
        </p:nvSpPr>
        <p:spPr bwMode="auto">
          <a:xfrm>
            <a:off x="871538" y="885825"/>
            <a:ext cx="7813675" cy="10064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b="1">
                <a:latin typeface="Calibri" pitchFamily="34" charset="0"/>
              </a:rPr>
              <a:t>Todas las universidades </a:t>
            </a:r>
            <a:r>
              <a:rPr lang="es-CL" sz="2200">
                <a:latin typeface="Calibri" pitchFamily="34" charset="0"/>
              </a:rPr>
              <a:t>(tradicionales -estatales y privadas- y privadas) </a:t>
            </a:r>
            <a:r>
              <a:rPr lang="es-CL" sz="2200" b="1">
                <a:latin typeface="Calibri" pitchFamily="34" charset="0"/>
              </a:rPr>
              <a:t>presentan aranceles más bajos a medida que el puntaje de corte es menor </a:t>
            </a:r>
          </a:p>
        </p:txBody>
      </p:sp>
      <p:sp>
        <p:nvSpPr>
          <p:cNvPr id="9" name="8 Rectángulo"/>
          <p:cNvSpPr>
            <a:spLocks noChangeArrowheads="1"/>
          </p:cNvSpPr>
          <p:nvPr/>
        </p:nvSpPr>
        <p:spPr bwMode="auto">
          <a:xfrm>
            <a:off x="852488" y="896938"/>
            <a:ext cx="7832725" cy="13112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Las </a:t>
            </a:r>
            <a:r>
              <a:rPr lang="es-CL" sz="2200" b="1">
                <a:latin typeface="Calibri" pitchFamily="34" charset="0"/>
              </a:rPr>
              <a:t>personas con puntajes más bajos </a:t>
            </a:r>
            <a:r>
              <a:rPr lang="es-CL" sz="2200">
                <a:latin typeface="Calibri" pitchFamily="34" charset="0"/>
              </a:rPr>
              <a:t>y que ingresan a las </a:t>
            </a:r>
            <a:r>
              <a:rPr lang="es-CL" sz="2200" b="1">
                <a:latin typeface="Calibri" pitchFamily="34" charset="0"/>
              </a:rPr>
              <a:t>universidades tradicionales</a:t>
            </a:r>
            <a:r>
              <a:rPr lang="es-CL" sz="2200">
                <a:latin typeface="Calibri" pitchFamily="34" charset="0"/>
              </a:rPr>
              <a:t>, por límite puntaje, tienen una especie de </a:t>
            </a:r>
            <a:r>
              <a:rPr lang="es-CL" sz="2200" b="1">
                <a:latin typeface="Calibri" pitchFamily="34" charset="0"/>
              </a:rPr>
              <a:t>“castigo” y deben realizar un mayor pago relativo por punto</a:t>
            </a:r>
            <a:r>
              <a:rPr lang="es-CL" sz="2200">
                <a:latin typeface="Calibri" pitchFamily="34" charset="0"/>
              </a:rPr>
              <a:t> obtenido que el resto de los alumnos</a:t>
            </a:r>
          </a:p>
        </p:txBody>
      </p:sp>
      <p:pic>
        <p:nvPicPr>
          <p:cNvPr id="17415" name="Picture 2"/>
          <p:cNvPicPr>
            <a:picLocks noChangeAspect="1" noChangeArrowheads="1"/>
          </p:cNvPicPr>
          <p:nvPr/>
        </p:nvPicPr>
        <p:blipFill>
          <a:blip r:embed="rId3"/>
          <a:srcRect/>
          <a:stretch>
            <a:fillRect/>
          </a:stretch>
        </p:blipFill>
        <p:spPr bwMode="auto">
          <a:xfrm>
            <a:off x="1258888" y="2781300"/>
            <a:ext cx="7129462" cy="3743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7" grpId="0"/>
      <p:bldP spid="7" grpId="1"/>
      <p:bldP spid="8" grpId="0"/>
      <p:bldP spid="8" grpId="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3 Rectángulo"/>
          <p:cNvSpPr>
            <a:spLocks noChangeArrowheads="1"/>
          </p:cNvSpPr>
          <p:nvPr/>
        </p:nvSpPr>
        <p:spPr bwMode="auto">
          <a:xfrm>
            <a:off x="684213" y="811213"/>
            <a:ext cx="7991475" cy="13112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b="1">
                <a:latin typeface="Calibri" pitchFamily="34" charset="0"/>
              </a:rPr>
              <a:t>Un tercer indicador de segmentación </a:t>
            </a:r>
            <a:r>
              <a:rPr lang="es-CL" sz="2200">
                <a:latin typeface="Calibri" pitchFamily="34" charset="0"/>
              </a:rPr>
              <a:t>se obtiene </a:t>
            </a:r>
            <a:r>
              <a:rPr lang="es-CL" sz="2200" b="1">
                <a:latin typeface="Calibri" pitchFamily="34" charset="0"/>
              </a:rPr>
              <a:t>clasificando los aranceles reales</a:t>
            </a:r>
            <a:r>
              <a:rPr lang="es-CL" sz="2200">
                <a:latin typeface="Calibri" pitchFamily="34" charset="0"/>
              </a:rPr>
              <a:t> de acuerdo a cuatro grupos, tomando como referencia la media del año 2011 con lo cual </a:t>
            </a:r>
            <a:r>
              <a:rPr lang="es-CL" sz="2200" b="1">
                <a:latin typeface="Calibri" pitchFamily="34" charset="0"/>
              </a:rPr>
              <a:t>se obtuvo la distribución de los puntajes por cada tipo de arancel.</a:t>
            </a:r>
          </a:p>
        </p:txBody>
      </p:sp>
      <p:sp>
        <p:nvSpPr>
          <p:cNvPr id="5" name="4 Rectángulo"/>
          <p:cNvSpPr>
            <a:spLocks noChangeArrowheads="1"/>
          </p:cNvSpPr>
          <p:nvPr/>
        </p:nvSpPr>
        <p:spPr bwMode="auto">
          <a:xfrm>
            <a:off x="690563" y="796925"/>
            <a:ext cx="7966075" cy="13112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Los resultados indican que en el año 2011, </a:t>
            </a:r>
            <a:r>
              <a:rPr lang="es-CL" sz="2200" b="1">
                <a:latin typeface="Calibri" pitchFamily="34" charset="0"/>
              </a:rPr>
              <a:t>los puntajes más bajos se encuentran en su totalidad en universidades con los aranceles más bajos</a:t>
            </a:r>
            <a:r>
              <a:rPr lang="es-CL" sz="2200">
                <a:latin typeface="Calibri" pitchFamily="34" charset="0"/>
              </a:rPr>
              <a:t> y, a la vez, </a:t>
            </a:r>
            <a:r>
              <a:rPr lang="es-CL" sz="2200" b="1">
                <a:latin typeface="Calibri" pitchFamily="34" charset="0"/>
              </a:rPr>
              <a:t>los puntajes más altos en donde los aranceles reales son más altos.</a:t>
            </a:r>
          </a:p>
        </p:txBody>
      </p:sp>
      <p:sp>
        <p:nvSpPr>
          <p:cNvPr id="7" name="6 Rectángulo"/>
          <p:cNvSpPr>
            <a:spLocks noChangeArrowheads="1"/>
          </p:cNvSpPr>
          <p:nvPr/>
        </p:nvSpPr>
        <p:spPr bwMode="auto">
          <a:xfrm>
            <a:off x="690563" y="820738"/>
            <a:ext cx="7978775" cy="1006475"/>
          </a:xfrm>
          <a:prstGeom prst="rect">
            <a:avLst/>
          </a:prstGeom>
          <a:noFill/>
          <a:ln w="9525">
            <a:noFill/>
            <a:miter lim="800000"/>
            <a:headEnd/>
            <a:tailEnd/>
          </a:ln>
        </p:spPr>
        <p:txBody>
          <a:bodyPr>
            <a:spAutoFit/>
          </a:bodyPr>
          <a:lstStyle/>
          <a:p>
            <a:pPr marL="469900" indent="-469900" algn="just" eaLnBrk="0" hangingPunct="0">
              <a:lnSpc>
                <a:spcPct val="90000"/>
              </a:lnSpc>
              <a:spcBef>
                <a:spcPct val="20000"/>
              </a:spcBef>
              <a:buFont typeface="Arial" charset="0"/>
              <a:buChar char="•"/>
            </a:pPr>
            <a:r>
              <a:rPr lang="es-CL" sz="2200">
                <a:latin typeface="Calibri" pitchFamily="34" charset="0"/>
              </a:rPr>
              <a:t>Este resultado muestra la </a:t>
            </a:r>
            <a:r>
              <a:rPr lang="es-CL" sz="2200" b="1">
                <a:latin typeface="Calibri" pitchFamily="34" charset="0"/>
              </a:rPr>
              <a:t>existencia de una discriminación extrema y una fuerte segmentación</a:t>
            </a:r>
            <a:r>
              <a:rPr lang="es-CL" sz="2200">
                <a:latin typeface="Calibri" pitchFamily="34" charset="0"/>
              </a:rPr>
              <a:t> de los mercados del pregrado universitario chileno.</a:t>
            </a:r>
          </a:p>
        </p:txBody>
      </p:sp>
      <p:pic>
        <p:nvPicPr>
          <p:cNvPr id="18437" name="Picture 2"/>
          <p:cNvPicPr>
            <a:picLocks noChangeAspect="1" noChangeArrowheads="1"/>
          </p:cNvPicPr>
          <p:nvPr/>
        </p:nvPicPr>
        <p:blipFill>
          <a:blip r:embed="rId3"/>
          <a:srcRect/>
          <a:stretch>
            <a:fillRect/>
          </a:stretch>
        </p:blipFill>
        <p:spPr bwMode="auto">
          <a:xfrm>
            <a:off x="900113" y="2246313"/>
            <a:ext cx="7632700" cy="38465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06400" y="842963"/>
            <a:ext cx="8345488" cy="896937"/>
          </a:xfrm>
        </p:spPr>
        <p:txBody>
          <a:bodyPr/>
          <a:lstStyle/>
          <a:p>
            <a:pPr algn="just"/>
            <a:r>
              <a:rPr lang="es-CL" sz="2400" smtClean="0"/>
              <a:t>La </a:t>
            </a:r>
            <a:r>
              <a:rPr lang="es-CL" sz="2400" b="1" smtClean="0"/>
              <a:t>segmentación de este mercado avanza </a:t>
            </a:r>
            <a:r>
              <a:rPr lang="es-CL" sz="2400" smtClean="0"/>
              <a:t>gradualmente en el </a:t>
            </a:r>
            <a:r>
              <a:rPr lang="es-CL" sz="2400" b="1" smtClean="0"/>
              <a:t>tiempo</a:t>
            </a:r>
            <a:r>
              <a:rPr lang="es-CL" sz="2400" smtClean="0"/>
              <a:t>.</a:t>
            </a:r>
            <a:endParaRPr lang="es-ES" sz="4000" smtClean="0"/>
          </a:p>
        </p:txBody>
      </p:sp>
      <p:pic>
        <p:nvPicPr>
          <p:cNvPr id="2050" name="Picture 2"/>
          <p:cNvPicPr>
            <a:picLocks noChangeAspect="1" noChangeArrowheads="1"/>
          </p:cNvPicPr>
          <p:nvPr/>
        </p:nvPicPr>
        <p:blipFill>
          <a:blip r:embed="rId3"/>
          <a:srcRect/>
          <a:stretch>
            <a:fillRect/>
          </a:stretch>
        </p:blipFill>
        <p:spPr bwMode="auto">
          <a:xfrm>
            <a:off x="1571625" y="2538413"/>
            <a:ext cx="5832475" cy="4237037"/>
          </a:xfrm>
          <a:prstGeom prst="rect">
            <a:avLst/>
          </a:prstGeom>
          <a:noFill/>
          <a:ln w="9525">
            <a:noFill/>
            <a:miter lim="800000"/>
            <a:headEnd/>
            <a:tailEnd/>
          </a:ln>
        </p:spPr>
      </p:pic>
      <p:pic>
        <p:nvPicPr>
          <p:cNvPr id="6" name="Picture 2"/>
          <p:cNvPicPr>
            <a:picLocks noChangeAspect="1" noChangeArrowheads="1"/>
          </p:cNvPicPr>
          <p:nvPr/>
        </p:nvPicPr>
        <p:blipFill>
          <a:blip r:embed="rId4"/>
          <a:srcRect/>
          <a:stretch>
            <a:fillRect/>
          </a:stretch>
        </p:blipFill>
        <p:spPr bwMode="auto">
          <a:xfrm>
            <a:off x="1587500" y="2538413"/>
            <a:ext cx="5705475" cy="4143375"/>
          </a:xfrm>
          <a:prstGeom prst="rect">
            <a:avLst/>
          </a:prstGeom>
          <a:noFill/>
          <a:ln w="9525">
            <a:noFill/>
            <a:miter lim="800000"/>
            <a:headEnd/>
            <a:tailEnd/>
          </a:ln>
        </p:spPr>
      </p:pic>
      <p:pic>
        <p:nvPicPr>
          <p:cNvPr id="8" name="Picture 3"/>
          <p:cNvPicPr>
            <a:picLocks noChangeAspect="1" noChangeArrowheads="1"/>
          </p:cNvPicPr>
          <p:nvPr/>
        </p:nvPicPr>
        <p:blipFill>
          <a:blip r:embed="rId5"/>
          <a:srcRect/>
          <a:stretch>
            <a:fillRect/>
          </a:stretch>
        </p:blipFill>
        <p:spPr bwMode="auto">
          <a:xfrm>
            <a:off x="1698625" y="2511425"/>
            <a:ext cx="5705475" cy="4143375"/>
          </a:xfrm>
          <a:prstGeom prst="rect">
            <a:avLst/>
          </a:prstGeom>
          <a:noFill/>
          <a:ln w="9525">
            <a:noFill/>
            <a:miter lim="800000"/>
            <a:headEnd/>
            <a:tailEnd/>
          </a:ln>
        </p:spPr>
      </p:pic>
      <p:sp>
        <p:nvSpPr>
          <p:cNvPr id="9" name="8 Rectángulo"/>
          <p:cNvSpPr/>
          <p:nvPr/>
        </p:nvSpPr>
        <p:spPr>
          <a:xfrm>
            <a:off x="441325" y="858838"/>
            <a:ext cx="8045450" cy="2074862"/>
          </a:xfrm>
          <a:prstGeom prst="rect">
            <a:avLst/>
          </a:prstGeom>
        </p:spPr>
        <p:txBody>
          <a:bodyPr>
            <a:spAutoFit/>
          </a:bodyPr>
          <a:lstStyle/>
          <a:p>
            <a:pPr marL="342900" indent="-342900" algn="just" fontAlgn="auto">
              <a:spcBef>
                <a:spcPct val="20000"/>
              </a:spcBef>
              <a:spcAft>
                <a:spcPts val="0"/>
              </a:spcAft>
              <a:buFont typeface="Arial" pitchFamily="34" charset="0"/>
              <a:buChar char="•"/>
              <a:defRPr/>
            </a:pPr>
            <a:r>
              <a:rPr lang="es-CL" sz="2000" dirty="0">
                <a:latin typeface="+mn-lt"/>
                <a:cs typeface="+mn-cs"/>
              </a:rPr>
              <a:t>En </a:t>
            </a:r>
            <a:r>
              <a:rPr lang="es-CL" sz="2000" b="1" dirty="0">
                <a:latin typeface="+mn-lt"/>
                <a:cs typeface="+mn-cs"/>
              </a:rPr>
              <a:t>1999, se observa una correlación positiva pero baja</a:t>
            </a:r>
            <a:r>
              <a:rPr lang="es-CL" sz="2000" dirty="0">
                <a:latin typeface="+mn-lt"/>
                <a:cs typeface="+mn-cs"/>
              </a:rPr>
              <a:t> (0.4275), con alta dispersión de los puntajes; </a:t>
            </a:r>
            <a:r>
              <a:rPr lang="es-CL" sz="2000" b="1" dirty="0">
                <a:latin typeface="+mn-lt"/>
                <a:cs typeface="+mn-cs"/>
              </a:rPr>
              <a:t>En 2005, la correlación sigue siendo positiva y aumenta</a:t>
            </a:r>
            <a:r>
              <a:rPr lang="es-CL" sz="2000" dirty="0">
                <a:latin typeface="+mn-lt"/>
                <a:cs typeface="+mn-cs"/>
              </a:rPr>
              <a:t> (correlación de 0.4681) y </a:t>
            </a:r>
            <a:r>
              <a:rPr lang="es-CL" sz="2000" b="1" dirty="0">
                <a:latin typeface="+mn-lt"/>
                <a:cs typeface="+mn-cs"/>
              </a:rPr>
              <a:t>en 2011, la correlación aumenta (a 0.6275) y pasa a existir menor dispersión en los puntajes</a:t>
            </a:r>
            <a:r>
              <a:rPr lang="es-CL" sz="2000" dirty="0">
                <a:latin typeface="+mn-lt"/>
                <a:cs typeface="+mn-cs"/>
              </a:rPr>
              <a:t> como se observa en los gráficos siguientes:</a:t>
            </a:r>
          </a:p>
          <a:p>
            <a:pPr algn="just" fontAlgn="auto">
              <a:spcBef>
                <a:spcPct val="20000"/>
              </a:spcBef>
              <a:spcAft>
                <a:spcPts val="0"/>
              </a:spcAft>
              <a:defRPr/>
            </a:pPr>
            <a:endParaRPr lang="es-CL" sz="2400" dirty="0">
              <a:latin typeface="+mn-lt"/>
              <a:cs typeface="+mn-cs"/>
            </a:endParaRPr>
          </a:p>
        </p:txBody>
      </p:sp>
      <p:sp>
        <p:nvSpPr>
          <p:cNvPr id="2" name="1 Rectángulo"/>
          <p:cNvSpPr>
            <a:spLocks noChangeArrowheads="1"/>
          </p:cNvSpPr>
          <p:nvPr/>
        </p:nvSpPr>
        <p:spPr bwMode="auto">
          <a:xfrm>
            <a:off x="406400" y="836613"/>
            <a:ext cx="8196263" cy="831850"/>
          </a:xfrm>
          <a:prstGeom prst="rect">
            <a:avLst/>
          </a:prstGeom>
          <a:noFill/>
          <a:ln w="9525">
            <a:noFill/>
            <a:miter lim="800000"/>
            <a:headEnd/>
            <a:tailEnd/>
          </a:ln>
        </p:spPr>
        <p:txBody>
          <a:bodyPr>
            <a:spAutoFit/>
          </a:bodyPr>
          <a:lstStyle/>
          <a:p>
            <a:pPr marL="285750" indent="-285750" algn="just">
              <a:buFont typeface="Arial" charset="0"/>
              <a:buChar char="•"/>
            </a:pPr>
            <a:r>
              <a:rPr lang="es-CL" sz="2400">
                <a:latin typeface="Calibri" pitchFamily="34" charset="0"/>
              </a:rPr>
              <a:t>Los </a:t>
            </a:r>
            <a:r>
              <a:rPr lang="es-CL" sz="2400" b="1">
                <a:latin typeface="Calibri" pitchFamily="34" charset="0"/>
              </a:rPr>
              <a:t>coeficientes de correlación tienden a incrementarse</a:t>
            </a:r>
            <a:r>
              <a:rPr lang="es-CL" sz="2400">
                <a:latin typeface="Calibri" pitchFamily="34" charset="0"/>
              </a:rPr>
              <a:t> </a:t>
            </a:r>
            <a:r>
              <a:rPr lang="es-CL" sz="2400" b="1">
                <a:latin typeface="Calibri" pitchFamily="34" charset="0"/>
              </a:rPr>
              <a:t>anualmente</a:t>
            </a:r>
            <a:r>
              <a:rPr lang="es-CL" sz="2400">
                <a:latin typeface="Calibri" pitchFamily="34" charset="0"/>
              </a:rPr>
              <a:t> a medida que pasa el tiempo.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2"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3"/>
          <a:srcRect/>
          <a:stretch>
            <a:fillRect/>
          </a:stretch>
        </p:blipFill>
        <p:spPr bwMode="auto">
          <a:xfrm>
            <a:off x="323850" y="623888"/>
            <a:ext cx="3051175" cy="2216150"/>
          </a:xfrm>
          <a:prstGeom prst="rect">
            <a:avLst/>
          </a:prstGeom>
          <a:noFill/>
          <a:ln w="9525">
            <a:noFill/>
            <a:miter lim="800000"/>
            <a:headEnd/>
            <a:tailEnd/>
          </a:ln>
        </p:spPr>
      </p:pic>
      <p:pic>
        <p:nvPicPr>
          <p:cNvPr id="20483" name="Picture 5"/>
          <p:cNvPicPr>
            <a:picLocks noChangeAspect="1" noChangeArrowheads="1"/>
          </p:cNvPicPr>
          <p:nvPr/>
        </p:nvPicPr>
        <p:blipFill>
          <a:blip r:embed="rId4"/>
          <a:srcRect/>
          <a:stretch>
            <a:fillRect/>
          </a:stretch>
        </p:blipFill>
        <p:spPr bwMode="auto">
          <a:xfrm>
            <a:off x="2692400" y="2493963"/>
            <a:ext cx="3392488" cy="2462212"/>
          </a:xfrm>
          <a:prstGeom prst="rect">
            <a:avLst/>
          </a:prstGeom>
          <a:noFill/>
          <a:ln w="9525">
            <a:noFill/>
            <a:miter lim="800000"/>
            <a:headEnd/>
            <a:tailEnd/>
          </a:ln>
        </p:spPr>
      </p:pic>
      <p:pic>
        <p:nvPicPr>
          <p:cNvPr id="20484" name="Picture 6"/>
          <p:cNvPicPr>
            <a:picLocks noChangeAspect="1" noChangeArrowheads="1"/>
          </p:cNvPicPr>
          <p:nvPr/>
        </p:nvPicPr>
        <p:blipFill>
          <a:blip r:embed="rId5"/>
          <a:srcRect/>
          <a:stretch>
            <a:fillRect/>
          </a:stretch>
        </p:blipFill>
        <p:spPr bwMode="auto">
          <a:xfrm>
            <a:off x="5651500" y="4576763"/>
            <a:ext cx="3313113" cy="2281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1506" name="1 Título"/>
          <p:cNvSpPr>
            <a:spLocks noGrp="1"/>
          </p:cNvSpPr>
          <p:nvPr>
            <p:ph type="title"/>
          </p:nvPr>
        </p:nvSpPr>
        <p:spPr>
          <a:xfrm>
            <a:off x="468313" y="620713"/>
            <a:ext cx="8229600" cy="1143000"/>
          </a:xfrm>
        </p:spPr>
        <p:txBody>
          <a:bodyPr/>
          <a:lstStyle/>
          <a:p>
            <a:r>
              <a:rPr lang="es-CL" smtClean="0"/>
              <a:t>Segmentación en carreras</a:t>
            </a:r>
            <a:endParaRPr lang="es-ES" smtClean="0"/>
          </a:p>
        </p:txBody>
      </p:sp>
      <p:sp>
        <p:nvSpPr>
          <p:cNvPr id="3" name="2 Marcador de contenido"/>
          <p:cNvSpPr>
            <a:spLocks noGrp="1"/>
          </p:cNvSpPr>
          <p:nvPr>
            <p:ph idx="1"/>
          </p:nvPr>
        </p:nvSpPr>
        <p:spPr/>
        <p:txBody>
          <a:bodyPr>
            <a:normAutofit/>
          </a:bodyPr>
          <a:lstStyle/>
          <a:p>
            <a:pPr algn="just">
              <a:lnSpc>
                <a:spcPct val="90000"/>
              </a:lnSpc>
            </a:pPr>
            <a:r>
              <a:rPr lang="es-CL" sz="3000" smtClean="0"/>
              <a:t>En el análisis específico de las seis carreras en estudio también se observan mejores coeficientes de correlación entre aranceles reales y puntajes de corte y, excepto en Medicina            (-0,3748) y Arquitectura (0,3444), en las otras carreras éstos son altos y positivos, presentando correspondientemente mayores grados de segmentación en estos mercados: 0,6934 en Ingeniería Comercial, 0,5184 en Ingeniería, 0,5085 en Periodismo y 0,4584 en Psicología.</a:t>
            </a:r>
            <a:endParaRPr lang="es-ES" sz="30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2530" name="1 Título"/>
          <p:cNvSpPr>
            <a:spLocks noGrp="1"/>
          </p:cNvSpPr>
          <p:nvPr>
            <p:ph type="title"/>
          </p:nvPr>
        </p:nvSpPr>
        <p:spPr>
          <a:xfrm>
            <a:off x="468313" y="620713"/>
            <a:ext cx="8229600" cy="1143000"/>
          </a:xfrm>
        </p:spPr>
        <p:txBody>
          <a:bodyPr/>
          <a:lstStyle/>
          <a:p>
            <a:r>
              <a:rPr lang="es-CL" smtClean="0"/>
              <a:t>Segmentación por localización</a:t>
            </a:r>
            <a:endParaRPr lang="es-ES" smtClean="0"/>
          </a:p>
        </p:txBody>
      </p:sp>
      <p:sp>
        <p:nvSpPr>
          <p:cNvPr id="3" name="2 Marcador de contenido"/>
          <p:cNvSpPr>
            <a:spLocks noGrp="1"/>
          </p:cNvSpPr>
          <p:nvPr>
            <p:ph idx="1"/>
          </p:nvPr>
        </p:nvSpPr>
        <p:spPr/>
        <p:txBody>
          <a:bodyPr>
            <a:normAutofit/>
          </a:bodyPr>
          <a:lstStyle/>
          <a:p>
            <a:pPr algn="just"/>
            <a:r>
              <a:rPr lang="es-CL" smtClean="0"/>
              <a:t>Una de las causas más probables de segmentación de mercado en el mercado universitario es el alcance geográfico de los mercados, que delimita el territorio de la competencia. Los mercados se diferencian territorialmente forzando a las instituciones a desplegar estrategias de contención local o a proyectarse más allá de su propio espacio para conquistar nuevos mercados. </a:t>
            </a:r>
            <a:endParaRPr lang="es-E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rtlCol="0">
            <a:normAutofit fontScale="77500" lnSpcReduction="20000"/>
          </a:bodyPr>
          <a:lstStyle/>
          <a:p>
            <a:pPr algn="just" fontAlgn="auto">
              <a:spcAft>
                <a:spcPts val="0"/>
              </a:spcAft>
              <a:buFont typeface="Arial" pitchFamily="34" charset="0"/>
              <a:buChar char="•"/>
              <a:defRPr/>
            </a:pPr>
            <a:r>
              <a:rPr lang="es-CL" dirty="0"/>
              <a:t>Los coeficientes de correlación entre aranceles reales y puntajes de cortes estimados para cada una de las zonas analizadas presentan resultados, en general, altos y positivos. </a:t>
            </a:r>
          </a:p>
          <a:p>
            <a:pPr algn="just" fontAlgn="auto">
              <a:spcAft>
                <a:spcPts val="0"/>
              </a:spcAft>
              <a:buFont typeface="Arial" pitchFamily="34" charset="0"/>
              <a:buChar char="•"/>
              <a:defRPr/>
            </a:pPr>
            <a:r>
              <a:rPr lang="es-CL" dirty="0"/>
              <a:t>En la Zona 1 (RM) se observa un aumento entre los años 2005 (0.4603) y 2011 (0.6607). Similar situación ocurre en la Zona 3 (Los Lagos, Los Ríos y Araucanía) en la cual el 2005 la correlación es baja (0.3201), pero al 2011 mejora de manera importante (0.5435). </a:t>
            </a:r>
          </a:p>
          <a:p>
            <a:pPr algn="just" fontAlgn="auto">
              <a:spcAft>
                <a:spcPts val="0"/>
              </a:spcAft>
              <a:buFont typeface="Arial" pitchFamily="34" charset="0"/>
              <a:buChar char="•"/>
              <a:defRPr/>
            </a:pPr>
            <a:r>
              <a:rPr lang="es-CL" dirty="0"/>
              <a:t>En cambio, en la Zona 2 (Maule y Bio-Bio) se observa una leve caída de los coeficientes de correlación y, luego, de la segmentación en este mercado territorial, el 2005 la correlación es 0.5283 y en 2011 se reduce a </a:t>
            </a:r>
            <a:r>
              <a:rPr lang="es-CL" dirty="0" smtClean="0"/>
              <a:t>0.4931</a:t>
            </a:r>
            <a:r>
              <a:rPr lang="es-ES" dirty="0"/>
              <a:t>.</a:t>
            </a:r>
            <a:endParaRPr lang="es-C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1 Título"/>
          <p:cNvSpPr>
            <a:spLocks noGrp="1"/>
          </p:cNvSpPr>
          <p:nvPr>
            <p:ph type="title"/>
          </p:nvPr>
        </p:nvSpPr>
        <p:spPr>
          <a:xfrm>
            <a:off x="468313" y="549275"/>
            <a:ext cx="8229600" cy="1143000"/>
          </a:xfrm>
        </p:spPr>
        <p:txBody>
          <a:bodyPr/>
          <a:lstStyle/>
          <a:p>
            <a:r>
              <a:rPr lang="es-CL" smtClean="0"/>
              <a:t>Conclusiones </a:t>
            </a:r>
            <a:endParaRPr lang="es-ES" smtClean="0"/>
          </a:p>
        </p:txBody>
      </p:sp>
      <p:sp>
        <p:nvSpPr>
          <p:cNvPr id="3" name="2 Marcador de contenido"/>
          <p:cNvSpPr>
            <a:spLocks noGrp="1"/>
          </p:cNvSpPr>
          <p:nvPr>
            <p:ph idx="1"/>
          </p:nvPr>
        </p:nvSpPr>
        <p:spPr/>
        <p:txBody>
          <a:bodyPr>
            <a:normAutofit/>
          </a:bodyPr>
          <a:lstStyle/>
          <a:p>
            <a:pPr algn="just">
              <a:lnSpc>
                <a:spcPct val="150000"/>
              </a:lnSpc>
            </a:pPr>
            <a:r>
              <a:rPr lang="es-CL" sz="2600" smtClean="0"/>
              <a:t>Se verifica que, en general, existe segmentación en este mercado. Se observa, para la mayor proporción de él, una relación positiva entre las universidades que captan estudiantes con puntajes de corte más elevados y el cobro de mayores aranceles, a la vez que también ocurre el cobro de aranceles más bajos en las universidades que matriculan estudiantes con bajos puntajes. </a:t>
            </a:r>
            <a:endParaRPr lang="es-ES" sz="30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2" name="1 Título"/>
          <p:cNvSpPr>
            <a:spLocks noGrp="1"/>
          </p:cNvSpPr>
          <p:nvPr>
            <p:ph type="title"/>
          </p:nvPr>
        </p:nvSpPr>
        <p:spPr>
          <a:xfrm>
            <a:off x="468313" y="476250"/>
            <a:ext cx="8229600" cy="1143000"/>
          </a:xfrm>
        </p:spPr>
        <p:txBody>
          <a:bodyPr/>
          <a:lstStyle/>
          <a:p>
            <a:r>
              <a:rPr lang="es-CL" smtClean="0"/>
              <a:t>Conclusiones </a:t>
            </a:r>
            <a:endParaRPr lang="es-ES" smtClean="0"/>
          </a:p>
        </p:txBody>
      </p:sp>
      <p:sp>
        <p:nvSpPr>
          <p:cNvPr id="3" name="2 Marcador de contenido"/>
          <p:cNvSpPr>
            <a:spLocks noGrp="1"/>
          </p:cNvSpPr>
          <p:nvPr>
            <p:ph idx="1"/>
          </p:nvPr>
        </p:nvSpPr>
        <p:spPr/>
        <p:txBody>
          <a:bodyPr rtlCol="0">
            <a:normAutofit/>
          </a:bodyPr>
          <a:lstStyle/>
          <a:p>
            <a:pPr algn="just" fontAlgn="auto">
              <a:lnSpc>
                <a:spcPct val="150000"/>
              </a:lnSpc>
              <a:spcAft>
                <a:spcPts val="0"/>
              </a:spcAft>
              <a:buFont typeface="Arial" pitchFamily="34" charset="0"/>
              <a:buChar char="•"/>
              <a:defRPr/>
            </a:pPr>
            <a:r>
              <a:rPr lang="es-CL" sz="2800" dirty="0"/>
              <a:t>Además, se observa un comportamiento segmentado en la mayoría de las carreras estudiadas, la que se profundiza en la medida que, por localización geográfica, se dan condiciones de un muy alto dominio  del mercado.</a:t>
            </a:r>
          </a:p>
          <a:p>
            <a:pPr marL="0" indent="0" fontAlgn="auto">
              <a:spcAft>
                <a:spcPts val="0"/>
              </a:spcAft>
              <a:buFont typeface="Arial" pitchFamily="34" charset="0"/>
              <a:buNone/>
              <a:defRPr/>
            </a:pPr>
            <a:endParaRPr lang="es-E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r>
              <a:rPr lang="es-ES" smtClean="0"/>
              <a:t>Segmentación por puntaje </a:t>
            </a:r>
          </a:p>
        </p:txBody>
      </p:sp>
      <p:sp>
        <p:nvSpPr>
          <p:cNvPr id="3" name="2 Marcador de contenido"/>
          <p:cNvSpPr>
            <a:spLocks noGrp="1"/>
          </p:cNvSpPr>
          <p:nvPr>
            <p:ph idx="1"/>
          </p:nvPr>
        </p:nvSpPr>
        <p:spPr/>
        <p:txBody>
          <a:bodyPr rtlCol="0">
            <a:normAutofit fontScale="85000" lnSpcReduction="20000"/>
          </a:bodyPr>
          <a:lstStyle/>
          <a:p>
            <a:pPr fontAlgn="auto">
              <a:lnSpc>
                <a:spcPct val="90000"/>
              </a:lnSpc>
              <a:spcAft>
                <a:spcPts val="0"/>
              </a:spcAft>
              <a:buFont typeface="Arial" pitchFamily="34" charset="0"/>
              <a:buChar char="•"/>
              <a:defRPr/>
            </a:pPr>
            <a:r>
              <a:rPr lang="es-CL" dirty="0"/>
              <a:t>La existencia de algún grado segmentación en este mercado se observa al separar los puntajes de corte del total de alumnos que ingresan a las distintas carreras en estudio en cuatro categorías (Puntaje Alto, Puntaje Intermedio Alto, Puntaje Intermedio Bajo y Puntaje Bajo). </a:t>
            </a:r>
          </a:p>
          <a:p>
            <a:pPr fontAlgn="auto">
              <a:lnSpc>
                <a:spcPct val="90000"/>
              </a:lnSpc>
              <a:spcAft>
                <a:spcPts val="0"/>
              </a:spcAft>
              <a:buFont typeface="Arial" pitchFamily="34" charset="0"/>
              <a:buChar char="•"/>
              <a:defRPr/>
            </a:pPr>
            <a:r>
              <a:rPr lang="es-CL" dirty="0"/>
              <a:t>Así, se observa que las universidades estatales y las tradicionales privadas, en el período 1999-2011, capturan alumnos cuyos puntajes están principalmente dentro de las categorías Puntaje Alto y Puntaje Intermedio Alto (56% y 77%, respectivamente), </a:t>
            </a:r>
          </a:p>
          <a:p>
            <a:pPr fontAlgn="auto">
              <a:lnSpc>
                <a:spcPct val="90000"/>
              </a:lnSpc>
              <a:spcAft>
                <a:spcPts val="0"/>
              </a:spcAft>
              <a:buFont typeface="Arial" pitchFamily="34" charset="0"/>
              <a:buChar char="•"/>
              <a:defRPr/>
            </a:pPr>
            <a:r>
              <a:rPr lang="es-CL" dirty="0"/>
              <a:t>mientras que las universidades privadas tienen el 69% de los alumnos que ingresan a las carreras en estudio con puntajes Intermedios Bajos y Bajos.</a:t>
            </a:r>
            <a:endParaRPr lang="es-CL" dirty="0">
              <a:solidFill>
                <a:schemeClr val="accent2"/>
              </a:solidFill>
            </a:endParaRPr>
          </a:p>
          <a:p>
            <a:pPr fontAlgn="auto">
              <a:spcAft>
                <a:spcPts val="0"/>
              </a:spcAft>
              <a:buFont typeface="Arial" pitchFamily="34" charset="0"/>
              <a:buChar char="•"/>
              <a:defRPr/>
            </a:pPr>
            <a:endParaRPr lang="es-ES"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r>
              <a:rPr lang="es-ES" smtClean="0"/>
              <a:t>Segmentación por razón</a:t>
            </a:r>
          </a:p>
        </p:txBody>
      </p:sp>
      <p:sp>
        <p:nvSpPr>
          <p:cNvPr id="3" name="2 Marcador de contenido"/>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s-CL" dirty="0"/>
              <a:t>Se observa que las universidades privadas, para el período 1999-2011, aplican lo que se podría denominar discriminación de precios de primer grado ya que no importando en que categoría de puntaje se encuentre, el alumno pagará siempre un valor cercano a $5.500 por punto de corte (valores a enero 2012), mostrando una diferencia de 4% entre el mayor y el menor arancel promedio, mientras que en las estatales y tradicionales esta diferencial es del orden de 16% y 14%, respectivamente. </a:t>
            </a:r>
          </a:p>
          <a:p>
            <a:pPr fontAlgn="auto">
              <a:spcAft>
                <a:spcPts val="0"/>
              </a:spcAft>
              <a:buFont typeface="Arial" pitchFamily="34" charset="0"/>
              <a:buChar char="•"/>
              <a:defRPr/>
            </a:pPr>
            <a:endParaRPr lang="es-ES"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rtlCol="0">
            <a:normAutofit lnSpcReduction="10000"/>
          </a:bodyPr>
          <a:lstStyle/>
          <a:p>
            <a:pPr fontAlgn="auto">
              <a:spcAft>
                <a:spcPts val="0"/>
              </a:spcAft>
              <a:defRPr/>
            </a:pPr>
            <a:r>
              <a:rPr lang="es-CL" dirty="0" smtClean="0"/>
              <a:t>Todas </a:t>
            </a:r>
            <a:r>
              <a:rPr lang="es-CL" dirty="0"/>
              <a:t>las universidades (tradicionales -estatales y privadas- y privadas) presentan aranceles más bajos a medida que el puntaje de corte es menor </a:t>
            </a:r>
          </a:p>
          <a:p>
            <a:pPr fontAlgn="auto">
              <a:spcAft>
                <a:spcPts val="0"/>
              </a:spcAft>
              <a:defRPr/>
            </a:pPr>
            <a:r>
              <a:rPr lang="es-CL" dirty="0" smtClean="0"/>
              <a:t>Los </a:t>
            </a:r>
            <a:r>
              <a:rPr lang="es-CL" dirty="0"/>
              <a:t>individuos con puntajes más bajos y que ingresan a las universidades tradicionales (por límite puntaje) tienen una especie de “castigo” y deben realizar un mayor pago relativo por punto obtenido que el resto de los alumnos.</a:t>
            </a:r>
          </a:p>
          <a:p>
            <a:pPr marL="0" indent="0" fontAlgn="auto">
              <a:spcAft>
                <a:spcPts val="0"/>
              </a:spcAft>
              <a:buFont typeface="Arial" pitchFamily="34" charset="0"/>
              <a:buNone/>
              <a:defRPr/>
            </a:pPr>
            <a:endParaRPr lang="es-E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698" name="1 Título"/>
          <p:cNvSpPr>
            <a:spLocks noGrp="1"/>
          </p:cNvSpPr>
          <p:nvPr>
            <p:ph type="title"/>
          </p:nvPr>
        </p:nvSpPr>
        <p:spPr/>
        <p:txBody>
          <a:bodyPr/>
          <a:lstStyle/>
          <a:p>
            <a:r>
              <a:rPr lang="es-ES" smtClean="0"/>
              <a:t>Segmentación por arancel</a:t>
            </a:r>
          </a:p>
        </p:txBody>
      </p:sp>
      <p:sp>
        <p:nvSpPr>
          <p:cNvPr id="3" name="2 Marcador de contenido"/>
          <p:cNvSpPr>
            <a:spLocks noGrp="1"/>
          </p:cNvSpPr>
          <p:nvPr>
            <p:ph idx="1"/>
          </p:nvPr>
        </p:nvSpPr>
        <p:spPr/>
        <p:txBody>
          <a:bodyPr rtlCol="0">
            <a:normAutofit fontScale="85000" lnSpcReduction="10000"/>
          </a:bodyPr>
          <a:lstStyle/>
          <a:p>
            <a:pPr fontAlgn="auto">
              <a:spcAft>
                <a:spcPts val="0"/>
              </a:spcAft>
              <a:defRPr/>
            </a:pPr>
            <a:r>
              <a:rPr lang="es-CL" dirty="0"/>
              <a:t>Alternativamente, se clasifican los aranceles reales de acuerdo a cuatro grupos, tomando como referencia la media del año 2011 y se obtuvo la distribución de los puntajes por cada tipo de arancel.</a:t>
            </a:r>
          </a:p>
          <a:p>
            <a:pPr fontAlgn="auto">
              <a:spcAft>
                <a:spcPts val="0"/>
              </a:spcAft>
              <a:defRPr/>
            </a:pPr>
            <a:r>
              <a:rPr lang="es-CL" dirty="0"/>
              <a:t> Los resultados indican que en el año 2011, los puntajes más bajos se encuentran en su totalidad en universidades con los aranceles más bajos y los más altos en donde los aranceles reales son más altos, mostrando la existencia de una discriminación extrema y una fuerte segmentación de los mercados del pregrado universitario chileno.</a:t>
            </a:r>
          </a:p>
          <a:p>
            <a:pPr marL="0" indent="0" fontAlgn="auto">
              <a:spcAft>
                <a:spcPts val="0"/>
              </a:spcAft>
              <a:buFont typeface="Arial" pitchFamily="34" charset="0"/>
              <a:buNone/>
              <a:defRPr/>
            </a:pPr>
            <a:endParaRPr lang="es-ES" dirty="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1 Título"/>
          <p:cNvSpPr>
            <a:spLocks noGrp="1"/>
          </p:cNvSpPr>
          <p:nvPr>
            <p:ph type="title"/>
          </p:nvPr>
        </p:nvSpPr>
        <p:spPr/>
        <p:txBody>
          <a:bodyPr/>
          <a:lstStyle/>
          <a:p>
            <a:r>
              <a:rPr lang="es-ES" smtClean="0"/>
              <a:t>Segmentación temporal</a:t>
            </a:r>
          </a:p>
        </p:txBody>
      </p:sp>
      <p:sp>
        <p:nvSpPr>
          <p:cNvPr id="3" name="2 Marcador de contenido"/>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s-CL" dirty="0"/>
              <a:t>La segmentación de este mercado avanza gradualmente en el tiempo. Los coeficientes de correlación tienden a incrementarse anualmente a medida que pasa el tiempo </a:t>
            </a:r>
          </a:p>
          <a:p>
            <a:pPr fontAlgn="auto">
              <a:spcAft>
                <a:spcPts val="0"/>
              </a:spcAft>
              <a:buFont typeface="Arial" pitchFamily="34" charset="0"/>
              <a:buChar char="•"/>
              <a:defRPr/>
            </a:pPr>
            <a:r>
              <a:rPr lang="es-CL" dirty="0"/>
              <a:t>En 1999, se observa una correlación positiva pero baja (0.4275), con alta dispersión de los puntajes; En 2005, la correlación sigue siendo positiva y aumenta (correlación de 0.4681) y en 2011, la correlación aumenta (a 0.6275) y pasa a existir menor dispersión en los </a:t>
            </a:r>
            <a:r>
              <a:rPr lang="es-CL" dirty="0" smtClean="0"/>
              <a:t>puntajes.</a:t>
            </a:r>
            <a:endParaRPr lang="es-ES" dirty="0"/>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1435</Words>
  <Application>Microsoft Office PowerPoint</Application>
  <PresentationFormat>Presentación en pantalla (4:3)</PresentationFormat>
  <Paragraphs>53</Paragraphs>
  <Slides>18</Slides>
  <Notes>0</Notes>
  <HiddenSlides>5</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Segmentación de los  mercados universitarios</vt:lpstr>
      <vt:lpstr>Objetivo y método</vt:lpstr>
      <vt:lpstr>Observaciones utilizadas</vt:lpstr>
      <vt:lpstr>Diapositiva 4</vt:lpstr>
      <vt:lpstr>Diapositiva 5</vt:lpstr>
      <vt:lpstr>Diapositiva 6</vt:lpstr>
      <vt:lpstr>Diapositiva 7</vt:lpstr>
      <vt:lpstr>Diapositiva 8</vt:lpstr>
      <vt:lpstr>Segmentación en carreras</vt:lpstr>
      <vt:lpstr>Segmentación por localización</vt:lpstr>
      <vt:lpstr>Diapositiva 11</vt:lpstr>
      <vt:lpstr>Conclusiones </vt:lpstr>
      <vt:lpstr>Conclusiones </vt:lpstr>
      <vt:lpstr>Segmentación por puntaje </vt:lpstr>
      <vt:lpstr>Segmentación por razón</vt:lpstr>
      <vt:lpstr>Diapositiva 16</vt:lpstr>
      <vt:lpstr>Segmentación por arancel</vt:lpstr>
      <vt:lpstr>Segmentación temporal</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13</cp:revision>
  <dcterms:created xsi:type="dcterms:W3CDTF">2012-12-28T15:46:24Z</dcterms:created>
  <dcterms:modified xsi:type="dcterms:W3CDTF">2013-01-07T13:39:20Z</dcterms:modified>
</cp:coreProperties>
</file>