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39" d="100"/>
          <a:sy n="139" d="100"/>
        </p:scale>
        <p:origin x="822" y="7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4.png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quityhealthj.com/content/11/1/8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Inequidad en el uso de prestaciones médicas en Chile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tx1"/>
                </a:solidFill>
              </a:rPr>
              <a:t>Guillermo Paraje</a:t>
            </a:r>
          </a:p>
          <a:p>
            <a:r>
              <a:rPr lang="es-ES_tradnl" dirty="0" smtClean="0">
                <a:solidFill>
                  <a:schemeClr val="tx1"/>
                </a:solidFill>
              </a:rPr>
              <a:t>Felipe Vásquez</a:t>
            </a:r>
            <a:endParaRPr lang="es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4068"/>
            <a:ext cx="8229600" cy="1143000"/>
          </a:xfrm>
        </p:spPr>
        <p:txBody>
          <a:bodyPr/>
          <a:lstStyle/>
          <a:p>
            <a:r>
              <a:rPr lang="es-ES" dirty="0" smtClean="0"/>
              <a:t>La salud en Chile</a:t>
            </a:r>
            <a:endParaRPr lang="es-ES" dirty="0"/>
          </a:p>
        </p:txBody>
      </p:sp>
      <p:pic>
        <p:nvPicPr>
          <p:cNvPr id="4" name="Picture 5">
            <a:hlinkClick r:id="" action="ppaction://hlinkshowjump?jump=nextslide"/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4724400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hlinkClick r:id="rId4" action="ppaction://hlinksldjump"/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0728"/>
            <a:ext cx="4104456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>
            <a:hlinkClick r:id="rId6" action="ppaction://hlinksldjump"/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889142"/>
            <a:ext cx="4283968" cy="295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s-ES" dirty="0"/>
              <a:t>La salud en Chile</a:t>
            </a:r>
          </a:p>
        </p:txBody>
      </p:sp>
      <p:pic>
        <p:nvPicPr>
          <p:cNvPr id="4" name="Picture 4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4780723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" name="Picture 4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40968"/>
            <a:ext cx="4572000" cy="354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Reforma AUGE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s-ES_tradnl" dirty="0" smtClean="0"/>
              <a:t>Implementada a mediados de Julio 2005</a:t>
            </a:r>
          </a:p>
          <a:p>
            <a:pPr>
              <a:defRPr/>
            </a:pPr>
            <a:r>
              <a:rPr lang="es-ES_tradnl" dirty="0" smtClean="0"/>
              <a:t>Uno de los Objetivos Centrales: Disminuir las brechas socio-económicas (a partir del mayor acceso de grupos de menores recursos)</a:t>
            </a:r>
          </a:p>
          <a:p>
            <a:pPr>
              <a:defRPr/>
            </a:pPr>
            <a:r>
              <a:rPr lang="es-ES_tradnl" dirty="0" smtClean="0"/>
              <a:t>Garantías de Acceso, Oportunidad, Calidad y Protección Financiera para 69 enfermedades/tratamientos</a:t>
            </a:r>
          </a:p>
          <a:p>
            <a:pPr>
              <a:defRPr/>
            </a:pPr>
            <a:r>
              <a:rPr lang="es-ES_tradnl" dirty="0" smtClean="0"/>
              <a:t>Se presentó no como un paquete mínimo sino como un conjunto de prioridades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Los datos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Uso de atenciones médicas (médico general; especialista; emergencias; exámenes de laboratorio y rayos X; y días de hospitalización) en los últimos tres meses</a:t>
            </a:r>
          </a:p>
          <a:p>
            <a:r>
              <a:rPr lang="es-ES" dirty="0" smtClean="0"/>
              <a:t>CASEN 2003 y 2009 (pre y post-AUGE)</a:t>
            </a:r>
          </a:p>
          <a:p>
            <a:r>
              <a:rPr lang="es-ES" dirty="0" err="1" smtClean="0"/>
              <a:t>Indices</a:t>
            </a:r>
            <a:r>
              <a:rPr lang="es-ES" dirty="0" smtClean="0"/>
              <a:t> de Concentración (CI) y de Inequidad Horizontal (HI) estimados para todos las atenciones.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datos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Para la estimación del HI se usa un modelo de dos etapas: la primera etapa (usar o no el servicio médico) es un </a:t>
            </a:r>
            <a:r>
              <a:rPr lang="es-ES" dirty="0" err="1" smtClean="0"/>
              <a:t>probit</a:t>
            </a:r>
            <a:r>
              <a:rPr lang="es-ES" dirty="0" smtClean="0"/>
              <a:t>; la segunda (cuánto usarlo) es una binomial generalizada negativa (GNB)</a:t>
            </a:r>
          </a:p>
          <a:p>
            <a:r>
              <a:rPr lang="es-ES" dirty="0" smtClean="0"/>
              <a:t>Las variables utilizadas para explicar uso e intensidad son: sexo, edad, discapacidad (variables de necesidad); ingreso por adulto equivalente, educación, etnia, condición de actividad, área, región, aseguramiento y estado civil (variables socio-económicas)</a:t>
            </a:r>
          </a:p>
          <a:p>
            <a:r>
              <a:rPr lang="es-ES" dirty="0"/>
              <a:t>El ejercicio realizado no es una evaluación del AUGE sino un ejercicio de estática comparada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La desigualdad en el uso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427496"/>
            <a:ext cx="7406084" cy="48818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desigualdad en el uso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24" y="1988840"/>
            <a:ext cx="8748464" cy="25451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Inequidad horizontal en el uso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287158"/>
            <a:ext cx="7331720" cy="53195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Inequidad horizontal en el uso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988840"/>
            <a:ext cx="8748464" cy="2701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Algunas Conclusiones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Hubo un incremento en la media de uso de las prestaciones, mostrando una movilización de recursos importantes</a:t>
            </a:r>
          </a:p>
          <a:p>
            <a:r>
              <a:rPr lang="es-ES" dirty="0" smtClean="0"/>
              <a:t>La desigualdad en el uso disminuyó (o permaneció igual): en la mayoría de los casos dicha disminución se debió a un “efecto media” (mayor uso para todos)</a:t>
            </a:r>
          </a:p>
          <a:p>
            <a:r>
              <a:rPr lang="es-ES" dirty="0"/>
              <a:t>La (in)equidad horizontal en el uso mejoró moderadamente para algunas prestaciones (ER, Rayos X y hospitalización) y empeoró para otras (GP, especialistas) y en otras no cambió (análisis clínicos</a:t>
            </a:r>
            <a:r>
              <a:rPr lang="es-ES" dirty="0" smtClean="0"/>
              <a:t>)</a:t>
            </a: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Algunas Conclusiones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¿Posibles factores explicativos? En el caso de ER y hospitalización, el factor distribución prevalece (los índices son menos “pro-pobres”. Explicación posible: los casos correspondientes a personas pobres son menos agudos (tal vez, por un mayor acceso en etapas tempranas y/o mejor prevención)</a:t>
            </a:r>
          </a:p>
          <a:p>
            <a:r>
              <a:rPr lang="es-ES" dirty="0" smtClean="0"/>
              <a:t>En el caso de especialistas y exámenes clínicos no hay un factor que prevalezca. Explicación posible: ante el fuerte aumento en el uso, dicho aumento se concentró en estratos altos (tal vez, por restricciones de capacidad fuerte)</a:t>
            </a:r>
          </a:p>
          <a:p>
            <a:pPr marL="0" indent="0"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International </a:t>
            </a:r>
            <a:r>
              <a:rPr lang="es-ES" dirty="0" err="1"/>
              <a:t>Journal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Equity</a:t>
            </a:r>
            <a:r>
              <a:rPr lang="es-ES" dirty="0"/>
              <a:t> in </a:t>
            </a:r>
            <a:r>
              <a:rPr lang="es-ES" dirty="0" err="1" smtClean="0"/>
              <a:t>Health</a:t>
            </a:r>
            <a:r>
              <a:rPr lang="es-ES" dirty="0" smtClean="0"/>
              <a:t>; </a:t>
            </a:r>
            <a:r>
              <a:rPr lang="es-ES" dirty="0"/>
              <a:t>11:81.</a:t>
            </a:r>
          </a:p>
          <a:p>
            <a:endParaRPr lang="es-ES" dirty="0"/>
          </a:p>
          <a:p>
            <a:endParaRPr lang="es-ES" dirty="0"/>
          </a:p>
          <a:p>
            <a:pPr marL="0" indent="0">
              <a:buNone/>
            </a:pPr>
            <a:r>
              <a:rPr lang="es-ES" u="sng" dirty="0" smtClean="0">
                <a:hlinkClick r:id="rId3"/>
              </a:rPr>
              <a:t>http</a:t>
            </a:r>
            <a:r>
              <a:rPr lang="es-ES" u="sng" dirty="0">
                <a:hlinkClick r:id="rId3"/>
              </a:rPr>
              <a:t>://www.equityhealthj.com/content/11/1/81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461</Words>
  <Application>Microsoft Macintosh PowerPoint</Application>
  <PresentationFormat>Presentación en pantalla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Inequidad en el uso de prestaciones médicas en Chile</vt:lpstr>
      <vt:lpstr>La salud en Chile</vt:lpstr>
      <vt:lpstr>La salud en Chile</vt:lpstr>
      <vt:lpstr>La Reforma AUGE</vt:lpstr>
      <vt:lpstr>Los datos</vt:lpstr>
      <vt:lpstr>Los datos</vt:lpstr>
      <vt:lpstr>La desigualdad en el uso</vt:lpstr>
      <vt:lpstr>La desigualdad en el uso</vt:lpstr>
      <vt:lpstr>Inequidad horizontal en el uso</vt:lpstr>
      <vt:lpstr>Inequidad horizontal en el uso</vt:lpstr>
      <vt:lpstr>Algunas Conclusiones</vt:lpstr>
      <vt:lpstr>Algunas Conclusiones</vt:lpstr>
      <vt:lpstr>Diapositiva 13</vt:lpstr>
    </vt:vector>
  </TitlesOfParts>
  <Company>Particular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Romina Valencia</dc:creator>
  <cp:lastModifiedBy>Romina Valencia</cp:lastModifiedBy>
  <cp:revision>25</cp:revision>
  <dcterms:created xsi:type="dcterms:W3CDTF">2012-12-28T15:46:24Z</dcterms:created>
  <dcterms:modified xsi:type="dcterms:W3CDTF">2013-01-02T19:20:46Z</dcterms:modified>
</cp:coreProperties>
</file>