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81" r:id="rId3"/>
    <p:sldId id="271" r:id="rId4"/>
    <p:sldId id="257" r:id="rId5"/>
    <p:sldId id="282" r:id="rId6"/>
    <p:sldId id="280" r:id="rId7"/>
    <p:sldId id="258" r:id="rId8"/>
    <p:sldId id="283" r:id="rId9"/>
    <p:sldId id="272" r:id="rId10"/>
    <p:sldId id="276" r:id="rId11"/>
    <p:sldId id="273" r:id="rId12"/>
    <p:sldId id="278" r:id="rId13"/>
    <p:sldId id="279" r:id="rId14"/>
    <p:sldId id="284" r:id="rId15"/>
    <p:sldId id="275" r:id="rId16"/>
    <p:sldId id="274" r:id="rId17"/>
    <p:sldId id="285" r:id="rId18"/>
    <p:sldId id="277" r:id="rId19"/>
    <p:sldId id="286" r:id="rId20"/>
    <p:sldId id="260" r:id="rId2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1248F-3DEC-B148-AD39-A297A4F69512}" type="datetimeFigureOut">
              <a:rPr lang="es-ES" smtClean="0"/>
              <a:pPr/>
              <a:t>04/01/2013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3A62E-D00E-9446-9FA4-644A9EF61C5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872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  <a:p>
            <a:r>
              <a:rPr lang="es-ES"/>
              <a:t>----- Notas de la reunión (23-01-12 20:37) -----</a:t>
            </a:r>
          </a:p>
          <a:p>
            <a:r>
              <a:rPr lang="es-ES"/>
              <a:t>15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3A1853-BD27-594D-83E5-5F99488FA865}" type="slidenum">
              <a:rPr lang="es-ES" smtClean="0"/>
              <a:pPr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1114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7236-5CCD-4159-83A6-5AF17BE260C1}" type="datetimeFigureOut">
              <a:rPr lang="es-ES" smtClean="0"/>
              <a:pPr/>
              <a:t>04/01/2013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B4495-C163-4C42-924C-642857FAA9C2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470025"/>
          </a:xfrm>
        </p:spPr>
        <p:txBody>
          <a:bodyPr>
            <a:noAutofit/>
          </a:bodyPr>
          <a:lstStyle/>
          <a:p>
            <a:r>
              <a:rPr lang="es-ES_tradnl" sz="3600" b="1" dirty="0" err="1" smtClean="0">
                <a:latin typeface="Arial"/>
                <a:cs typeface="Arial"/>
              </a:rPr>
              <a:t>Public</a:t>
            </a:r>
            <a:r>
              <a:rPr lang="es-ES_tradnl" sz="3600" b="1" dirty="0" smtClean="0">
                <a:latin typeface="Arial"/>
                <a:cs typeface="Arial"/>
              </a:rPr>
              <a:t> </a:t>
            </a:r>
            <a:r>
              <a:rPr lang="es-ES_tradnl" sz="3600" b="1" dirty="0" err="1" smtClean="0">
                <a:latin typeface="Arial"/>
                <a:cs typeface="Arial"/>
              </a:rPr>
              <a:t>transfers</a:t>
            </a:r>
            <a:r>
              <a:rPr lang="es-ES_tradnl" sz="3600" b="1" dirty="0" smtClean="0">
                <a:latin typeface="Arial"/>
                <a:cs typeface="Arial"/>
              </a:rPr>
              <a:t>, </a:t>
            </a:r>
            <a:r>
              <a:rPr lang="es-ES_tradnl" sz="3600" b="1" dirty="0" err="1" smtClean="0">
                <a:latin typeface="Arial"/>
                <a:cs typeface="Arial"/>
              </a:rPr>
              <a:t>public</a:t>
            </a:r>
            <a:r>
              <a:rPr lang="es-ES_tradnl" sz="3600" b="1" dirty="0" smtClean="0">
                <a:latin typeface="Arial"/>
                <a:cs typeface="Arial"/>
              </a:rPr>
              <a:t> </a:t>
            </a:r>
            <a:r>
              <a:rPr lang="es-ES_tradnl" sz="3600" b="1" dirty="0" err="1" smtClean="0">
                <a:latin typeface="Arial"/>
                <a:cs typeface="Arial"/>
              </a:rPr>
              <a:t>provision</a:t>
            </a:r>
            <a:r>
              <a:rPr lang="es-ES_tradnl" sz="3600" b="1" dirty="0" smtClean="0">
                <a:latin typeface="Arial"/>
                <a:cs typeface="Arial"/>
              </a:rPr>
              <a:t> of social </a:t>
            </a:r>
            <a:r>
              <a:rPr lang="es-ES_tradnl" sz="3600" b="1" dirty="0" err="1" smtClean="0">
                <a:latin typeface="Arial"/>
                <a:cs typeface="Arial"/>
              </a:rPr>
              <a:t>services</a:t>
            </a:r>
            <a:r>
              <a:rPr lang="es-ES_tradnl" sz="3600" b="1" dirty="0" smtClean="0">
                <a:latin typeface="Arial"/>
                <a:cs typeface="Arial"/>
              </a:rPr>
              <a:t>, and </a:t>
            </a:r>
            <a:r>
              <a:rPr lang="es-ES_tradnl" sz="3600" b="1" dirty="0" err="1" smtClean="0">
                <a:latin typeface="Arial"/>
                <a:cs typeface="Arial"/>
              </a:rPr>
              <a:t>poverty</a:t>
            </a:r>
            <a:r>
              <a:rPr lang="es-ES_tradnl" sz="3600" b="1" dirty="0" smtClean="0">
                <a:latin typeface="Arial"/>
                <a:cs typeface="Arial"/>
              </a:rPr>
              <a:t> in </a:t>
            </a:r>
            <a:r>
              <a:rPr lang="es-ES_tradnl" sz="3600" b="1" dirty="0" err="1" smtClean="0">
                <a:latin typeface="Arial"/>
                <a:cs typeface="Arial"/>
              </a:rPr>
              <a:t>Latin</a:t>
            </a:r>
            <a:r>
              <a:rPr lang="es-ES_tradnl" sz="3600" b="1" dirty="0" smtClean="0">
                <a:latin typeface="Arial"/>
                <a:cs typeface="Arial"/>
              </a:rPr>
              <a:t> </a:t>
            </a:r>
            <a:r>
              <a:rPr lang="es-ES_tradnl" sz="3600" b="1" dirty="0" err="1" smtClean="0">
                <a:latin typeface="Arial"/>
                <a:cs typeface="Arial"/>
              </a:rPr>
              <a:t>America</a:t>
            </a:r>
            <a:r>
              <a:rPr lang="es-ES_tradnl" sz="3600" b="1" dirty="0" smtClean="0">
                <a:latin typeface="Arial"/>
                <a:cs typeface="Arial"/>
              </a:rPr>
              <a:t>: A </a:t>
            </a:r>
            <a:r>
              <a:rPr lang="es-ES_tradnl" sz="3600" b="1" dirty="0" err="1" smtClean="0">
                <a:latin typeface="Arial"/>
                <a:cs typeface="Arial"/>
              </a:rPr>
              <a:t>cross-national</a:t>
            </a:r>
            <a:r>
              <a:rPr lang="es-ES_tradnl" sz="3600" b="1" dirty="0" smtClean="0">
                <a:latin typeface="Arial"/>
                <a:cs typeface="Arial"/>
              </a:rPr>
              <a:t> </a:t>
            </a:r>
            <a:r>
              <a:rPr lang="es-ES_tradnl" sz="3600" b="1" dirty="0" err="1" smtClean="0">
                <a:latin typeface="Arial"/>
                <a:cs typeface="Arial"/>
              </a:rPr>
              <a:t>analysis</a:t>
            </a:r>
            <a:r>
              <a:rPr lang="es-ES_tradnl" sz="3600" b="1" dirty="0" smtClean="0">
                <a:latin typeface="Arial"/>
                <a:cs typeface="Arial"/>
              </a:rPr>
              <a:t>, 1980-2000</a:t>
            </a:r>
            <a:endParaRPr lang="es-ES" sz="3600" b="1" dirty="0">
              <a:latin typeface="Arial"/>
              <a:cs typeface="Arial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>
                <a:solidFill>
                  <a:schemeClr val="tx1"/>
                </a:solidFill>
                <a:latin typeface="Arial"/>
                <a:cs typeface="Arial"/>
              </a:rPr>
              <a:t>Luis Maldonado</a:t>
            </a:r>
          </a:p>
          <a:p>
            <a:r>
              <a:rPr lang="es-ES_tradnl" sz="2000" dirty="0" smtClean="0">
                <a:solidFill>
                  <a:schemeClr val="tx1"/>
                </a:solidFill>
                <a:latin typeface="Arial"/>
                <a:cs typeface="Arial"/>
              </a:rPr>
              <a:t>Instituto de Sociología</a:t>
            </a:r>
          </a:p>
          <a:p>
            <a:r>
              <a:rPr lang="es-ES_tradnl" sz="2000" dirty="0" smtClean="0">
                <a:solidFill>
                  <a:schemeClr val="tx1"/>
                </a:solidFill>
                <a:latin typeface="Arial"/>
                <a:cs typeface="Arial"/>
              </a:rPr>
              <a:t>Pontificia Universidad Católica de Chile</a:t>
            </a:r>
            <a:endParaRPr lang="es-ES" sz="200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764704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Índice de la presentación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Objetivos del estudio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Revisión de la literatura y evidencia empírica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Argumento y hipótesis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Diseño de investigación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Resultados</a:t>
            </a:r>
          </a:p>
          <a:p>
            <a:pPr marL="457200" indent="-457200" algn="just">
              <a:buFont typeface="+mj-lt"/>
              <a:buAutoNum type="arabicPeriod"/>
            </a:pPr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Conclusiones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741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764704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Índice de la presentación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Objetivos del estudio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Revisión de la literatura y evidencia empírica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Argumento y hipótesis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Diseño de investigación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Resultados</a:t>
            </a:r>
          </a:p>
          <a:p>
            <a:pPr marL="457200" indent="-457200" algn="just">
              <a:buFont typeface="+mj-lt"/>
              <a:buAutoNum type="arabicPeriod"/>
            </a:pPr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Conclusiones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2043" y="1988840"/>
            <a:ext cx="8214360" cy="5205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595986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2-01-17 a la(s) 20.16.1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42447" y="21417"/>
            <a:ext cx="3401554" cy="5363459"/>
          </a:xfrm>
          <a:prstGeom prst="rect">
            <a:avLst/>
          </a:prstGeom>
        </p:spPr>
      </p:pic>
      <p:sp>
        <p:nvSpPr>
          <p:cNvPr id="5" name="5 CuadroTexto"/>
          <p:cNvSpPr txBox="1"/>
          <p:nvPr/>
        </p:nvSpPr>
        <p:spPr>
          <a:xfrm>
            <a:off x="323528" y="836712"/>
            <a:ext cx="5131217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rgbClr val="0000FF"/>
                </a:solidFill>
                <a:latin typeface="Arial"/>
                <a:cs typeface="Arial"/>
              </a:rPr>
              <a:t>Objetivos del estudio</a:t>
            </a:r>
          </a:p>
          <a:p>
            <a:endParaRPr lang="es-ES" sz="3600" b="1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Examinar el impacto del tamaño del presupuesto público destinado a transferencias monetarias y a servicios sociales en los niveles de pobreza absoluta en América Latina.</a:t>
            </a:r>
          </a:p>
          <a:p>
            <a:pPr algn="just"/>
            <a:endParaRPr lang="es-ES" sz="2400" dirty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Evaluar el modo en que el contexto institucional modera el impacto del tamaño del presupuesto público destinado a transferencias monetarias.</a:t>
            </a:r>
          </a:p>
          <a:p>
            <a:endParaRPr lang="en-US" sz="3600" b="1" dirty="0">
              <a:latin typeface="Arial"/>
              <a:cs typeface="Arial"/>
            </a:endParaRPr>
          </a:p>
          <a:p>
            <a:endParaRPr lang="en-US" sz="2400" b="1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764704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Índice de la presentación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Objetivos del estudio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Revisión de la literatura y evidencia empírica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Argumento y hipótesis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Diseño de investigación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Resultados</a:t>
            </a:r>
          </a:p>
          <a:p>
            <a:pPr marL="457200" indent="-457200" algn="just">
              <a:buFont typeface="+mj-lt"/>
              <a:buAutoNum type="arabicPeriod"/>
            </a:pPr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Conclusiones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2780928"/>
            <a:ext cx="8214360" cy="5205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84607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764704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Revisión de la literatura y evidencia empírica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 smtClean="0">
                <a:latin typeface="Arial"/>
                <a:cs typeface="Arial"/>
              </a:rPr>
              <a:t>La perspectiva del capital humano.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 smtClean="0">
                <a:latin typeface="Arial"/>
                <a:cs typeface="Arial"/>
              </a:rPr>
              <a:t>La perspectiva de los escépticos.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 smtClean="0">
                <a:latin typeface="Arial"/>
                <a:cs typeface="Arial"/>
              </a:rPr>
              <a:t>La perspectiva de los incentivos.</a:t>
            </a: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056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764704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Revisión de la literatura y evidencia empírica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 smtClean="0">
                <a:latin typeface="Arial"/>
                <a:cs typeface="Arial"/>
              </a:rPr>
              <a:t>La perspectiva del capital humano.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 smtClean="0">
                <a:latin typeface="Arial"/>
                <a:cs typeface="Arial"/>
              </a:rPr>
              <a:t>La perspectiva de los escépticos.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 smtClean="0">
                <a:latin typeface="Arial"/>
                <a:cs typeface="Arial"/>
              </a:rPr>
              <a:t>La perspectiva de los incentivos.</a:t>
            </a: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>
                <a:latin typeface="Arial"/>
                <a:cs typeface="Arial"/>
              </a:rPr>
              <a:t>E</a:t>
            </a:r>
            <a:r>
              <a:rPr lang="es-ES" sz="2400" dirty="0" smtClean="0">
                <a:latin typeface="Arial"/>
                <a:cs typeface="Arial"/>
              </a:rPr>
              <a:t>studios macro-comparativos y multivariados son escasos y los resultados no son robustos.</a:t>
            </a: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764704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Índice de la presentación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Objetivos del estudio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Revisión de la literatura y evidencia empírica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Argumento y hipótesis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Diseño de investigación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Resultados</a:t>
            </a:r>
          </a:p>
          <a:p>
            <a:pPr marL="457200" indent="-457200" algn="just">
              <a:buFont typeface="+mj-lt"/>
              <a:buAutoNum type="arabicPeriod"/>
            </a:pPr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Conclusiones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-1057" y="3501008"/>
            <a:ext cx="8214360" cy="5205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84607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764704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Argumento y hipótesis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  <p:pic>
        <p:nvPicPr>
          <p:cNvPr id="2" name="Imagen 1" descr="Captura de pantalla 2013-01-04 a la(s) 8.45.3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14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9749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 CuadroTexto"/>
          <p:cNvSpPr txBox="1"/>
          <p:nvPr/>
        </p:nvSpPr>
        <p:spPr>
          <a:xfrm>
            <a:off x="381000" y="204855"/>
            <a:ext cx="84582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 smtClean="0">
              <a:latin typeface="Arial"/>
              <a:cs typeface="Arial"/>
            </a:endParaRPr>
          </a:p>
          <a:p>
            <a:endParaRPr lang="en-US" sz="3200" b="1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endParaRPr lang="en-US" sz="3200" b="1" dirty="0">
              <a:latin typeface="Arial" pitchFamily="34" charset="0"/>
              <a:cs typeface="Arial" pitchFamily="34" charset="0"/>
            </a:endParaRPr>
          </a:p>
          <a:p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endParaRPr lang="en-US" sz="32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Imagen 3" descr="Captura de pantalla 2012-01-23 a la(s) 16.27.5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1426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476672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Argumento y hipótesis</a:t>
            </a:r>
          </a:p>
          <a:p>
            <a:pPr algn="just"/>
            <a:endParaRPr lang="es-ES" sz="8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b="1" dirty="0" smtClean="0">
                <a:latin typeface="Arial"/>
                <a:cs typeface="Arial"/>
              </a:rPr>
              <a:t>H1: El tamaño del </a:t>
            </a:r>
            <a:r>
              <a:rPr lang="es-ES" sz="2400" b="1" dirty="0">
                <a:latin typeface="Arial"/>
                <a:cs typeface="Arial"/>
              </a:rPr>
              <a:t>presupuesto público destinado a</a:t>
            </a:r>
            <a:r>
              <a:rPr lang="es-ES" sz="2400" b="1" dirty="0" smtClean="0">
                <a:latin typeface="Arial"/>
                <a:cs typeface="Arial"/>
              </a:rPr>
              <a:t> servicios sociales tiene un impacto negativo en </a:t>
            </a:r>
            <a:r>
              <a:rPr lang="es-ES" sz="2400" b="1" dirty="0">
                <a:latin typeface="Arial"/>
                <a:cs typeface="Arial"/>
              </a:rPr>
              <a:t>los niveles de </a:t>
            </a:r>
            <a:r>
              <a:rPr lang="es-ES" sz="2400" b="1" dirty="0" smtClean="0">
                <a:latin typeface="Arial"/>
                <a:cs typeface="Arial"/>
              </a:rPr>
              <a:t>pobreza. </a:t>
            </a: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0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476672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Argumento y hipótesis</a:t>
            </a:r>
          </a:p>
          <a:p>
            <a:pPr algn="just"/>
            <a:endParaRPr lang="es-ES" sz="8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>
                <a:latin typeface="Arial"/>
                <a:cs typeface="Arial"/>
              </a:rPr>
              <a:t>H1: El tamaño del presupuesto público destinado a servicios sociales tiene un impacto negativo en los niveles de pobreza. </a:t>
            </a: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b="1" dirty="0" smtClean="0">
                <a:latin typeface="Arial"/>
                <a:cs typeface="Arial"/>
              </a:rPr>
              <a:t>H2: </a:t>
            </a:r>
            <a:r>
              <a:rPr lang="es-ES" sz="2400" b="1" dirty="0">
                <a:latin typeface="Arial"/>
                <a:cs typeface="Arial"/>
              </a:rPr>
              <a:t>El tamaño </a:t>
            </a:r>
            <a:r>
              <a:rPr lang="es-ES" sz="2400" b="1" dirty="0" smtClean="0">
                <a:latin typeface="Arial"/>
                <a:cs typeface="Arial"/>
              </a:rPr>
              <a:t>del </a:t>
            </a:r>
            <a:r>
              <a:rPr lang="es-ES" sz="2400" b="1" dirty="0">
                <a:latin typeface="Arial"/>
                <a:cs typeface="Arial"/>
              </a:rPr>
              <a:t>presupuesto público destinado a </a:t>
            </a:r>
            <a:r>
              <a:rPr lang="es-ES" sz="2400" b="1" dirty="0" smtClean="0">
                <a:latin typeface="Arial"/>
                <a:cs typeface="Arial"/>
              </a:rPr>
              <a:t> transferencias monetarias tiene </a:t>
            </a:r>
            <a:r>
              <a:rPr lang="es-ES" sz="2400" b="1" dirty="0">
                <a:latin typeface="Arial"/>
                <a:cs typeface="Arial"/>
              </a:rPr>
              <a:t>un impacto negativo en los niveles de </a:t>
            </a:r>
            <a:r>
              <a:rPr lang="es-ES" sz="2400" b="1" dirty="0" smtClean="0">
                <a:latin typeface="Arial"/>
                <a:cs typeface="Arial"/>
              </a:rPr>
              <a:t>pobreza</a:t>
            </a:r>
            <a:r>
              <a:rPr lang="es-ES" sz="2400" b="1" dirty="0">
                <a:latin typeface="Arial"/>
                <a:cs typeface="Arial"/>
              </a:rPr>
              <a:t> </a:t>
            </a:r>
            <a:r>
              <a:rPr lang="es-ES" sz="2400" b="1" dirty="0" smtClean="0">
                <a:latin typeface="Arial"/>
                <a:cs typeface="Arial"/>
              </a:rPr>
              <a:t>en estados de bienestar universalistas y pioneros/corporativistas.</a:t>
            </a:r>
          </a:p>
          <a:p>
            <a:pPr algn="just"/>
            <a:endParaRPr lang="es-ES" sz="2400" b="1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b="1" dirty="0" smtClean="0">
                <a:latin typeface="Arial"/>
                <a:cs typeface="Arial"/>
              </a:rPr>
              <a:t>H2a: El impacto negativo es más grande para el estado de bienestar universalista.</a:t>
            </a: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140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476672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Argumento y hipótesis</a:t>
            </a:r>
          </a:p>
          <a:p>
            <a:pPr algn="just"/>
            <a:endParaRPr lang="es-ES" sz="2000" b="1" dirty="0" smtClean="0">
              <a:latin typeface="Arial"/>
              <a:cs typeface="Arial"/>
            </a:endParaRPr>
          </a:p>
          <a:p>
            <a:pPr algn="just"/>
            <a:endParaRPr lang="es-ES" sz="8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>
                <a:latin typeface="Arial"/>
                <a:cs typeface="Arial"/>
              </a:rPr>
              <a:t>H1: El tamaño del presupuesto público destinado a servicios sociales tiene un impacto negativo en los niveles de pobreza. </a:t>
            </a:r>
          </a:p>
          <a:p>
            <a:pPr marL="342900" indent="-342900" algn="just">
              <a:buFont typeface="Arial"/>
              <a:buChar char="•"/>
            </a:pPr>
            <a:endParaRPr lang="es-ES" sz="10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 smtClean="0">
                <a:latin typeface="Arial"/>
                <a:cs typeface="Arial"/>
              </a:rPr>
              <a:t>H2: </a:t>
            </a:r>
            <a:r>
              <a:rPr lang="es-ES" sz="2400" dirty="0">
                <a:latin typeface="Arial"/>
                <a:cs typeface="Arial"/>
              </a:rPr>
              <a:t>El tamaño </a:t>
            </a:r>
            <a:r>
              <a:rPr lang="es-ES" sz="2400" dirty="0" smtClean="0">
                <a:latin typeface="Arial"/>
                <a:cs typeface="Arial"/>
              </a:rPr>
              <a:t>del </a:t>
            </a:r>
            <a:r>
              <a:rPr lang="es-ES" sz="2400" dirty="0">
                <a:latin typeface="Arial"/>
                <a:cs typeface="Arial"/>
              </a:rPr>
              <a:t>presupuesto público destinado a </a:t>
            </a:r>
            <a:r>
              <a:rPr lang="es-ES" sz="2400" dirty="0" smtClean="0">
                <a:latin typeface="Arial"/>
                <a:cs typeface="Arial"/>
              </a:rPr>
              <a:t> transferencias monetarias tiene </a:t>
            </a:r>
            <a:r>
              <a:rPr lang="es-ES" sz="2400" dirty="0">
                <a:latin typeface="Arial"/>
                <a:cs typeface="Arial"/>
              </a:rPr>
              <a:t>un impacto negativo en los niveles de </a:t>
            </a:r>
            <a:r>
              <a:rPr lang="es-ES" sz="2400" dirty="0" smtClean="0">
                <a:latin typeface="Arial"/>
                <a:cs typeface="Arial"/>
              </a:rPr>
              <a:t>pobreza</a:t>
            </a:r>
            <a:r>
              <a:rPr lang="es-ES" sz="2400" dirty="0">
                <a:latin typeface="Arial"/>
                <a:cs typeface="Arial"/>
              </a:rPr>
              <a:t> </a:t>
            </a:r>
            <a:r>
              <a:rPr lang="es-ES" sz="2400" dirty="0" smtClean="0">
                <a:latin typeface="Arial"/>
                <a:cs typeface="Arial"/>
              </a:rPr>
              <a:t>en estados de bienestar universalistas y pioneros/corporativistas.</a:t>
            </a:r>
          </a:p>
          <a:p>
            <a:pPr algn="just"/>
            <a:endParaRPr lang="es-ES" sz="10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 smtClean="0">
                <a:latin typeface="Arial"/>
                <a:cs typeface="Arial"/>
              </a:rPr>
              <a:t>H2a: El impacto negativo es más grande para el estado de bienestar universalista.</a:t>
            </a:r>
          </a:p>
          <a:p>
            <a:pPr marL="342900" indent="-342900" algn="just">
              <a:buFont typeface="Arial"/>
              <a:buChar char="•"/>
            </a:pPr>
            <a:endParaRPr lang="es-ES" sz="10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b="1" dirty="0">
                <a:latin typeface="Arial"/>
                <a:cs typeface="Arial"/>
              </a:rPr>
              <a:t>H3: El tamaño </a:t>
            </a:r>
            <a:r>
              <a:rPr lang="es-ES" sz="2400" b="1" dirty="0" smtClean="0">
                <a:latin typeface="Arial"/>
                <a:cs typeface="Arial"/>
              </a:rPr>
              <a:t>del </a:t>
            </a:r>
            <a:r>
              <a:rPr lang="es-ES" sz="2400" b="1" dirty="0">
                <a:latin typeface="Arial"/>
                <a:cs typeface="Arial"/>
              </a:rPr>
              <a:t>presupuesto público destinado a </a:t>
            </a:r>
            <a:r>
              <a:rPr lang="es-ES" sz="2400" b="1" dirty="0" smtClean="0">
                <a:latin typeface="Arial"/>
                <a:cs typeface="Arial"/>
              </a:rPr>
              <a:t> </a:t>
            </a:r>
            <a:r>
              <a:rPr lang="es-ES" sz="2400" b="1" dirty="0">
                <a:latin typeface="Arial"/>
                <a:cs typeface="Arial"/>
              </a:rPr>
              <a:t>transferencias monetarias tiene un impacto positivo en los niveles de pobreza en estados de bienestar con corporativismo residual, productivistas y mixtos.</a:t>
            </a: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5187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764704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Índice de la presentación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Objetivos del estudio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Revisión de la literatura y evidencia empírica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Argumento y hipótesis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Diseño de investigación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Resultados</a:t>
            </a:r>
          </a:p>
          <a:p>
            <a:pPr marL="457200" indent="-457200" algn="just">
              <a:buFont typeface="+mj-lt"/>
              <a:buAutoNum type="arabicPeriod"/>
            </a:pPr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Conclusiones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4221088"/>
            <a:ext cx="8214360" cy="5205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84607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476672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Diseño de investigación</a:t>
            </a:r>
          </a:p>
          <a:p>
            <a:pPr algn="just"/>
            <a:endParaRPr lang="es-ES" sz="800" dirty="0" smtClean="0">
              <a:latin typeface="Arial"/>
              <a:cs typeface="Arial"/>
            </a:endParaRPr>
          </a:p>
          <a:p>
            <a:pPr algn="just"/>
            <a:endParaRPr lang="es-ES" sz="10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 smtClean="0">
                <a:latin typeface="Arial"/>
                <a:cs typeface="Arial"/>
              </a:rPr>
              <a:t>Panel de 15 países latinoamericanos para el periodo 1980-2000.</a:t>
            </a: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b="1" dirty="0" smtClean="0">
                <a:latin typeface="Arial"/>
                <a:cs typeface="Arial"/>
              </a:rPr>
              <a:t>Indicador de pobreza</a:t>
            </a:r>
            <a:r>
              <a:rPr lang="es-ES" sz="2400" dirty="0" smtClean="0">
                <a:latin typeface="Arial"/>
                <a:cs typeface="Arial"/>
              </a:rPr>
              <a:t>: Porcentaje de la población que vive con menos de dos dólares USA al día en precios internacionales del 2005 (logaritmo natural). Fuente es Banco mundial.</a:t>
            </a: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b="1" dirty="0" smtClean="0">
                <a:latin typeface="Arial"/>
                <a:cs typeface="Arial"/>
              </a:rPr>
              <a:t>Indicador de tamaño del gasto redistributivo</a:t>
            </a:r>
            <a:r>
              <a:rPr lang="es-ES" sz="2400" dirty="0" smtClean="0">
                <a:latin typeface="Arial"/>
                <a:cs typeface="Arial"/>
              </a:rPr>
              <a:t>: Gasto social público en transferencias monetarias y en servicios (educación y salud) como porcentaje del BIP. Gasto en servicios es acumulado. Fuente es Huber et al. (2008).</a:t>
            </a: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490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476672"/>
            <a:ext cx="9144000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Diseño de investigación</a:t>
            </a:r>
          </a:p>
          <a:p>
            <a:pPr algn="just"/>
            <a:endParaRPr lang="es-ES" sz="800" dirty="0" smtClean="0">
              <a:latin typeface="Arial"/>
              <a:cs typeface="Arial"/>
            </a:endParaRPr>
          </a:p>
          <a:p>
            <a:pPr algn="just"/>
            <a:endParaRPr lang="es-ES" sz="10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b="1" dirty="0" smtClean="0">
                <a:latin typeface="Arial"/>
                <a:cs typeface="Arial"/>
              </a:rPr>
              <a:t>Indicador contexto institucional</a:t>
            </a:r>
            <a:r>
              <a:rPr lang="es-ES" sz="2400" dirty="0" smtClean="0">
                <a:latin typeface="Arial"/>
                <a:cs typeface="Arial"/>
              </a:rPr>
              <a:t>: Variables </a:t>
            </a:r>
            <a:r>
              <a:rPr lang="es-ES" sz="2400" dirty="0" err="1" smtClean="0">
                <a:latin typeface="Arial"/>
                <a:cs typeface="Arial"/>
              </a:rPr>
              <a:t>dummy</a:t>
            </a:r>
            <a:r>
              <a:rPr lang="es-ES" sz="2400" dirty="0" smtClean="0">
                <a:latin typeface="Arial"/>
                <a:cs typeface="Arial"/>
              </a:rPr>
              <a:t> para estados de bienestar universalistas (Costa Rica) y pioneros- corporativistas (Argentina, </a:t>
            </a:r>
            <a:r>
              <a:rPr lang="es-ES" sz="2400" dirty="0" err="1" smtClean="0">
                <a:latin typeface="Arial"/>
                <a:cs typeface="Arial"/>
              </a:rPr>
              <a:t>Brazil</a:t>
            </a:r>
            <a:r>
              <a:rPr lang="es-ES" sz="2400" dirty="0" smtClean="0">
                <a:latin typeface="Arial"/>
                <a:cs typeface="Arial"/>
              </a:rPr>
              <a:t>, Chile y Uruguay). El resto de los estados de bienestar son considerados como categoría de referencia.</a:t>
            </a: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b="1" dirty="0" smtClean="0">
                <a:latin typeface="Arial"/>
                <a:cs typeface="Arial"/>
              </a:rPr>
              <a:t>Variables de control</a:t>
            </a:r>
            <a:r>
              <a:rPr lang="es-ES" sz="2400" dirty="0" smtClean="0">
                <a:latin typeface="Arial"/>
                <a:cs typeface="Arial"/>
              </a:rPr>
              <a:t>: BIP per cápita, </a:t>
            </a:r>
            <a:r>
              <a:rPr lang="es-ES" sz="2400" dirty="0" err="1" smtClean="0">
                <a:latin typeface="Arial"/>
                <a:cs typeface="Arial"/>
              </a:rPr>
              <a:t>Gini</a:t>
            </a:r>
            <a:r>
              <a:rPr lang="es-ES" sz="2400" dirty="0" smtClean="0">
                <a:latin typeface="Arial"/>
                <a:cs typeface="Arial"/>
              </a:rPr>
              <a:t>, empleo industrial, heterogeneidad étnica, sector informal, intercambio (</a:t>
            </a:r>
            <a:r>
              <a:rPr lang="es-ES" sz="2400" dirty="0" err="1" smtClean="0">
                <a:latin typeface="Arial"/>
                <a:cs typeface="Arial"/>
              </a:rPr>
              <a:t>trade</a:t>
            </a:r>
            <a:r>
              <a:rPr lang="es-ES" sz="2400" dirty="0" smtClean="0">
                <a:latin typeface="Arial"/>
                <a:cs typeface="Arial"/>
              </a:rPr>
              <a:t>), y años de educación de la población con 25 o más años.</a:t>
            </a:r>
          </a:p>
          <a:p>
            <a:pPr marL="342900" indent="-342900" algn="just">
              <a:buFont typeface="Arial"/>
              <a:buChar char="•"/>
            </a:pPr>
            <a:endParaRPr lang="es-ES" sz="2400" b="1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b="1" dirty="0" smtClean="0">
                <a:latin typeface="Arial"/>
                <a:cs typeface="Arial"/>
              </a:rPr>
              <a:t>Método estadístico: “</a:t>
            </a:r>
            <a:r>
              <a:rPr lang="es-ES" sz="2400" dirty="0" err="1" smtClean="0">
                <a:latin typeface="Arial"/>
                <a:cs typeface="Arial"/>
              </a:rPr>
              <a:t>Pooled</a:t>
            </a:r>
            <a:r>
              <a:rPr lang="es-ES" sz="2400" dirty="0" smtClean="0">
                <a:latin typeface="Arial"/>
                <a:cs typeface="Arial"/>
              </a:rPr>
              <a:t> OLS” con errores estándares corregidos por conglomerados a nivel de los países.</a:t>
            </a:r>
            <a:endParaRPr lang="es-ES" sz="2400" b="1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72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764704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Índice de la presentación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Objetivos del estudio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Revisión de la literatura y evidencia empírica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Argumento y hipótesis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Diseño de investigación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Resultados</a:t>
            </a:r>
          </a:p>
          <a:p>
            <a:pPr marL="457200" indent="-457200" algn="just">
              <a:buFont typeface="+mj-lt"/>
              <a:buAutoNum type="arabicPeriod"/>
            </a:pPr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Conclusiones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4941168"/>
            <a:ext cx="8214360" cy="5205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84607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Captura de pantalla 2012-01-21 a la(s) 21.09.4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5100" y="0"/>
            <a:ext cx="8978900" cy="6858000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2291024" y="811152"/>
            <a:ext cx="3488198" cy="42551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63468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0" y="764704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Índice de la presentación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Objetivos del estudio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Revisión de la literatura y evidencia empírica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Argumento y hipótesis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Diseño de investigación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Resultados</a:t>
            </a:r>
          </a:p>
          <a:p>
            <a:pPr marL="457200" indent="-457200" algn="just">
              <a:buFont typeface="+mj-lt"/>
              <a:buAutoNum type="arabicPeriod"/>
            </a:pPr>
            <a:endParaRPr lang="es-ES" sz="2400" dirty="0" smtClean="0">
              <a:latin typeface="Arial"/>
              <a:cs typeface="Arial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ES" sz="2400" dirty="0" smtClean="0">
                <a:latin typeface="Arial"/>
                <a:cs typeface="Arial"/>
              </a:rPr>
              <a:t>Conclusiones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0" y="5733256"/>
            <a:ext cx="8214360" cy="5205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84607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79512" y="764704"/>
            <a:ext cx="8680194" cy="53555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s-ES" sz="3600" b="1" dirty="0" smtClean="0">
                <a:solidFill>
                  <a:srgbClr val="0000FF"/>
                </a:solidFill>
                <a:latin typeface="Arial"/>
                <a:cs typeface="Arial"/>
              </a:rPr>
              <a:t>Conclusiones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 smtClean="0">
                <a:latin typeface="Arial"/>
                <a:cs typeface="Arial"/>
              </a:rPr>
              <a:t>Gasto acumulado en servicios sociales no tiene un impacto significativo en las tasas de pobreza. Sin embargo, los años de educación claramente ayudan a reducir la pobreza.</a:t>
            </a:r>
          </a:p>
          <a:p>
            <a:pPr algn="just"/>
            <a:endParaRPr lang="es-ES" sz="2400" dirty="0" smtClean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 smtClean="0">
                <a:latin typeface="Arial"/>
                <a:cs typeface="Arial"/>
              </a:rPr>
              <a:t>La contribución de las transferencias monetarias a la reducción de la pobreza depende del contexto institucional.</a:t>
            </a:r>
          </a:p>
          <a:p>
            <a:pPr marL="342900" indent="-342900" algn="just">
              <a:buFont typeface="Arial"/>
              <a:buChar char="•"/>
            </a:pP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r>
              <a:rPr lang="es-ES" sz="2400" dirty="0" smtClean="0">
                <a:latin typeface="Arial"/>
                <a:cs typeface="Arial"/>
              </a:rPr>
              <a:t>En términos generales, la investigación sugiere la necesidad de considerar el carácter multidimensional y desagregado de la política social.</a:t>
            </a:r>
            <a:endParaRPr lang="es-ES" sz="2400" dirty="0">
              <a:latin typeface="Arial"/>
              <a:cs typeface="Arial"/>
            </a:endParaRPr>
          </a:p>
          <a:p>
            <a:pPr marL="342900" indent="-342900" algn="just">
              <a:buFont typeface="Arial"/>
              <a:buChar char="•"/>
            </a:pPr>
            <a:endParaRPr lang="es-ES" sz="2400" dirty="0" smtClean="0">
              <a:latin typeface="Arial"/>
              <a:cs typeface="Arial"/>
            </a:endParaRPr>
          </a:p>
          <a:p>
            <a:pPr algn="just"/>
            <a:endParaRPr lang="en-US" sz="2400" dirty="0">
              <a:latin typeface="Arial"/>
              <a:cs typeface="Arial"/>
            </a:endParaRPr>
          </a:p>
          <a:p>
            <a:pPr algn="just"/>
            <a:endParaRPr lang="en-US" sz="2400" dirty="0" smtClean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  <a:p>
            <a:pPr marL="514350" indent="-514350" algn="just">
              <a:buFont typeface="+mj-lt"/>
              <a:buAutoNum type="arabicPeriod"/>
            </a:pPr>
            <a:endParaRPr lang="en-US"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756</Words>
  <Application>Microsoft Macintosh PowerPoint</Application>
  <PresentationFormat>Presentación en pantalla (4:3)</PresentationFormat>
  <Paragraphs>258</Paragraphs>
  <Slides>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Public transfers, public provision of social services, and poverty in Latin America: A cross-national analysis, 1980-2000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</vt:vector>
  </TitlesOfParts>
  <Company>Particular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Romina Valencia</dc:creator>
  <cp:lastModifiedBy>Romina Valencia</cp:lastModifiedBy>
  <cp:revision>19</cp:revision>
  <dcterms:created xsi:type="dcterms:W3CDTF">2012-12-28T15:46:24Z</dcterms:created>
  <dcterms:modified xsi:type="dcterms:W3CDTF">2013-01-04T19:09:34Z</dcterms:modified>
</cp:coreProperties>
</file>