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572" r:id="rId2"/>
    <p:sldId id="532" r:id="rId3"/>
    <p:sldId id="531" r:id="rId4"/>
    <p:sldId id="533" r:id="rId5"/>
    <p:sldId id="534" r:id="rId6"/>
    <p:sldId id="535" r:id="rId7"/>
    <p:sldId id="569" r:id="rId8"/>
    <p:sldId id="537" r:id="rId9"/>
    <p:sldId id="540" r:id="rId10"/>
    <p:sldId id="542" r:id="rId11"/>
    <p:sldId id="544" r:id="rId12"/>
    <p:sldId id="568" r:id="rId13"/>
    <p:sldId id="571" r:id="rId14"/>
    <p:sldId id="547" r:id="rId15"/>
    <p:sldId id="548" r:id="rId16"/>
    <p:sldId id="549" r:id="rId17"/>
    <p:sldId id="550" r:id="rId18"/>
    <p:sldId id="551" r:id="rId19"/>
    <p:sldId id="552" r:id="rId20"/>
    <p:sldId id="553" r:id="rId21"/>
    <p:sldId id="554" r:id="rId22"/>
    <p:sldId id="556" r:id="rId23"/>
    <p:sldId id="559" r:id="rId24"/>
    <p:sldId id="560" r:id="rId25"/>
    <p:sldId id="563" r:id="rId26"/>
    <p:sldId id="564" r:id="rId27"/>
    <p:sldId id="565" r:id="rId28"/>
    <p:sldId id="566" r:id="rId29"/>
    <p:sldId id="567" r:id="rId30"/>
    <p:sldId id="570" r:id="rId31"/>
  </p:sldIdLst>
  <p:sldSz cx="9144000" cy="6858000" type="screen4x3"/>
  <p:notesSz cx="7104063" cy="10234613"/>
  <p:defaultTextStyle>
    <a:defPPr>
      <a:defRPr lang="es-CL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242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-24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84" y="-102"/>
      </p:cViewPr>
      <p:guideLst>
        <p:guide orient="horz" pos="3223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 lang="es-CL"/>
            </a:pPr>
            <a:r>
              <a:rPr lang="es-CL" noProof="0" dirty="0" smtClean="0"/>
              <a:t>Probabilidad(1 pago)</a:t>
            </a:r>
            <a:endParaRPr lang="es-CL" noProof="0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Hoja1!$E$6</c:f>
              <c:strCache>
                <c:ptCount val="1"/>
                <c:pt idx="0">
                  <c:v>pr(1 payment)</c:v>
                </c:pt>
              </c:strCache>
            </c:strRef>
          </c:tx>
          <c:cat>
            <c:numRef>
              <c:f>Hoja1!$D$7:$D$25</c:f>
              <c:numCache>
                <c:formatCode>General</c:formatCode>
                <c:ptCount val="19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25</c:v>
                </c:pt>
                <c:pt idx="14">
                  <c:v>26</c:v>
                </c:pt>
                <c:pt idx="15">
                  <c:v>27</c:v>
                </c:pt>
                <c:pt idx="16">
                  <c:v>28</c:v>
                </c:pt>
                <c:pt idx="17">
                  <c:v>29</c:v>
                </c:pt>
                <c:pt idx="18">
                  <c:v>30</c:v>
                </c:pt>
              </c:numCache>
            </c:numRef>
          </c:cat>
          <c:val>
            <c:numRef>
              <c:f>Hoja1!$E$7:$E$25</c:f>
              <c:numCache>
                <c:formatCode>0.00</c:formatCode>
                <c:ptCount val="19"/>
                <c:pt idx="0">
                  <c:v>0.99715299999999962</c:v>
                </c:pt>
                <c:pt idx="1">
                  <c:v>0.99907599999999996</c:v>
                </c:pt>
                <c:pt idx="2">
                  <c:v>0.99843099999999962</c:v>
                </c:pt>
                <c:pt idx="3">
                  <c:v>0.99841099999999972</c:v>
                </c:pt>
                <c:pt idx="4">
                  <c:v>0.99727399999999977</c:v>
                </c:pt>
                <c:pt idx="5">
                  <c:v>0.99596099999999976</c:v>
                </c:pt>
                <c:pt idx="6">
                  <c:v>0.99382000000000004</c:v>
                </c:pt>
                <c:pt idx="7">
                  <c:v>0.75226199999999999</c:v>
                </c:pt>
                <c:pt idx="8">
                  <c:v>0.408333</c:v>
                </c:pt>
                <c:pt idx="9">
                  <c:v>0.21329400000000007</c:v>
                </c:pt>
                <c:pt idx="10">
                  <c:v>0.14913599999999999</c:v>
                </c:pt>
                <c:pt idx="11">
                  <c:v>0.11659700000000003</c:v>
                </c:pt>
                <c:pt idx="12">
                  <c:v>7.7465000000000034E-2</c:v>
                </c:pt>
                <c:pt idx="13">
                  <c:v>7.9356000000000038E-2</c:v>
                </c:pt>
                <c:pt idx="14">
                  <c:v>6.8840999999999999E-2</c:v>
                </c:pt>
                <c:pt idx="15">
                  <c:v>5.4335000000000022E-2</c:v>
                </c:pt>
                <c:pt idx="16">
                  <c:v>5.1637000000000002E-2</c:v>
                </c:pt>
                <c:pt idx="17">
                  <c:v>3.7599000000000014E-2</c:v>
                </c:pt>
                <c:pt idx="18">
                  <c:v>3.0260000000000002E-2</c:v>
                </c:pt>
              </c:numCache>
            </c:numRef>
          </c:val>
        </c:ser>
        <c:dLbls/>
        <c:marker val="1"/>
        <c:axId val="84995072"/>
        <c:axId val="85214336"/>
      </c:lineChart>
      <c:catAx>
        <c:axId val="84995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s-CL" sz="1400"/>
                </a:pPr>
                <a:r>
                  <a:rPr lang="es-CL" sz="1400" dirty="0" smtClean="0"/>
                  <a:t>Número de cotizaciones</a:t>
                </a:r>
                <a:endParaRPr lang="es-CL" sz="14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s-CL"/>
            </a:pPr>
            <a:endParaRPr lang="es-ES"/>
          </a:p>
        </c:txPr>
        <c:crossAx val="85214336"/>
        <c:crosses val="autoZero"/>
        <c:auto val="1"/>
        <c:lblAlgn val="ctr"/>
        <c:lblOffset val="100"/>
      </c:catAx>
      <c:valAx>
        <c:axId val="85214336"/>
        <c:scaling>
          <c:orientation val="minMax"/>
        </c:scaling>
        <c:axPos val="l"/>
        <c:majorGridlines>
          <c:spPr>
            <a:ln>
              <a:prstDash val="sysDash"/>
            </a:ln>
          </c:spPr>
        </c:majorGridlines>
        <c:numFmt formatCode="0.00" sourceLinked="1"/>
        <c:tickLblPos val="nextTo"/>
        <c:txPr>
          <a:bodyPr/>
          <a:lstStyle/>
          <a:p>
            <a:pPr>
              <a:defRPr lang="es-CL"/>
            </a:pPr>
            <a:endParaRPr lang="es-ES"/>
          </a:p>
        </c:txPr>
        <c:crossAx val="84995072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0.4031</cdr:x>
      <cdr:y>0.09999</cdr:y>
    </cdr:from>
    <cdr:to>
      <cdr:x>0.49952</cdr:x>
      <cdr:y>0.87145</cdr:y>
    </cdr:to>
    <cdr:sp macro="" textlink="">
      <cdr:nvSpPr>
        <cdr:cNvPr id="2" name="1 Rectángulo"/>
        <cdr:cNvSpPr/>
      </cdr:nvSpPr>
      <cdr:spPr bwMode="auto">
        <a:xfrm xmlns:a="http://schemas.openxmlformats.org/drawingml/2006/main">
          <a:off x="3311599" y="503957"/>
          <a:ext cx="792088" cy="38884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s-CL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87" tIns="48243" rIns="96487" bIns="48243" numCol="1" anchor="t" anchorCtr="0" compatLnSpc="1">
            <a:prstTxWarp prst="textNoShape">
              <a:avLst/>
            </a:prstTxWarp>
          </a:bodyPr>
          <a:lstStyle>
            <a:lvl1pPr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87" tIns="48243" rIns="96487" bIns="48243" numCol="1" anchor="t" anchorCtr="0" compatLnSpc="1">
            <a:prstTxWarp prst="textNoShape">
              <a:avLst/>
            </a:prstTxWarp>
          </a:bodyPr>
          <a:lstStyle>
            <a:lvl1pPr algn="r"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87" tIns="48243" rIns="96487" bIns="48243" numCol="1" anchor="b" anchorCtr="0" compatLnSpc="1">
            <a:prstTxWarp prst="textNoShape">
              <a:avLst/>
            </a:prstTxWarp>
          </a:bodyPr>
          <a:lstStyle>
            <a:lvl1pPr>
              <a:defRPr sz="1300" i="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87" tIns="48243" rIns="96487" bIns="48243" numCol="1" anchor="b" anchorCtr="0" compatLnSpc="1">
            <a:prstTxWarp prst="textNoShape">
              <a:avLst/>
            </a:prstTxWarp>
          </a:bodyPr>
          <a:lstStyle>
            <a:lvl1pPr algn="r">
              <a:defRPr sz="1300" i="0">
                <a:latin typeface="Arial" charset="0"/>
              </a:defRPr>
            </a:lvl1pPr>
          </a:lstStyle>
          <a:p>
            <a:pPr>
              <a:defRPr/>
            </a:pPr>
            <a:fld id="{63FBA6CF-5024-4FBC-BA7E-6B293D47F35C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081511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B91BDB-7AFE-457F-91F0-2667AB40D648}" type="datetimeFigureOut">
              <a:rPr lang="es-ES"/>
              <a:pPr>
                <a:defRPr/>
              </a:pPr>
              <a:t>04/01/2013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9435734-55A5-41F1-AFB8-5168A2FE0E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475403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8C0666-7FAF-4D4D-A38B-80C6F37A2591}" type="slidenum">
              <a:rPr lang="es-ES" smtClean="0"/>
              <a:pPr/>
              <a:t>1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8C0666-7FAF-4D4D-A38B-80C6F37A2591}" type="slidenum">
              <a:rPr lang="es-ES" smtClean="0"/>
              <a:pPr/>
              <a:t>30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sz="2400" i="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 i="0">
                <a:latin typeface="Arial" charset="0"/>
              </a:endParaRPr>
            </a:p>
          </p:txBody>
        </p:sp>
      </p:grp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s-CL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CL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F6C9A-203F-4624-B52C-102FDEA1C82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Haga clic para modificar el estilo de título del patrón</a:t>
            </a:r>
            <a:endParaRPr lang="en-US" noProof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874"/>
            <a:ext cx="8216081" cy="5040461"/>
          </a:xfrm>
        </p:spPr>
        <p:txBody>
          <a:bodyPr/>
          <a:lstStyle/>
          <a:p>
            <a:pPr lvl="0"/>
            <a:r>
              <a:rPr lang="en-US" noProof="0" smtClean="0"/>
              <a:t>Haga clic para modificar el estilo de texto del patrón</a:t>
            </a:r>
          </a:p>
          <a:p>
            <a:pPr lvl="1"/>
            <a:r>
              <a:rPr lang="en-US" noProof="0" smtClean="0"/>
              <a:t>Segundo nivel</a:t>
            </a:r>
          </a:p>
          <a:p>
            <a:pPr lvl="2"/>
            <a:r>
              <a:rPr lang="en-US" noProof="0" smtClean="0"/>
              <a:t>Tercer nivel</a:t>
            </a:r>
          </a:p>
          <a:p>
            <a:pPr lvl="3"/>
            <a:r>
              <a:rPr lang="en-US" noProof="0" smtClean="0"/>
              <a:t>Cuarto nivel</a:t>
            </a:r>
          </a:p>
          <a:p>
            <a:pPr lvl="4"/>
            <a:r>
              <a:rPr lang="en-US" noProof="0" smtClean="0"/>
              <a:t>Quinto nivel</a:t>
            </a:r>
            <a:endParaRPr lang="en-US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7002C-C9C2-4F21-8D9A-3C022882E5F0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70013" y="1412875"/>
            <a:ext cx="3579812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2225" y="1412875"/>
            <a:ext cx="35814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62902-5F54-408C-9784-2E69FA723EE2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9DDFE-7EF2-4A3A-B06A-DAE96394024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DB1BD-1CFE-4890-A67F-70C3AB07F881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5DCD1-6439-4E0E-A9FC-8A65D716ABD3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C353C-CBE9-45B9-97D4-BEC5333115FF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A4BE3-A540-40D2-88E8-903E8BA67C9A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11BE5-1B47-47F1-86F4-90422F031BBE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6413" y="260350"/>
            <a:ext cx="1827212" cy="56816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70013" y="260350"/>
            <a:ext cx="5334000" cy="56816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879D7-E8C5-4D16-9D2E-356DAF81F72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F9B0D4-52CE-440B-8A8E-BB9DFE82ACC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260350"/>
            <a:ext cx="8216081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412875"/>
            <a:ext cx="8216081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i="0"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46F9B0D4-52CE-440B-8A8E-BB9DFE82ACC7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3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r" eaLnBrk="1" hangingPunct="1"/>
            <a:r>
              <a:rPr lang="es-CL" b="1" smtClean="0"/>
              <a:t>Cuentas individuales de Cesantía e incentivos: dos experimentos naturales</a:t>
            </a:r>
            <a:endParaRPr lang="es-CL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3427413"/>
            <a:ext cx="7494414" cy="17526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CL" sz="2400" dirty="0" smtClean="0"/>
              <a:t>Eduardo Fajnzylber, </a:t>
            </a:r>
            <a:r>
              <a:rPr lang="es-ES" sz="2400" dirty="0" smtClean="0"/>
              <a:t>Andrea Repetto</a:t>
            </a:r>
          </a:p>
          <a:p>
            <a:pPr algn="r" eaLnBrk="1" hangingPunct="1">
              <a:lnSpc>
                <a:spcPct val="90000"/>
              </a:lnSpc>
            </a:pPr>
            <a:endParaRPr lang="es-ES" sz="2400" b="1" dirty="0" smtClean="0"/>
          </a:p>
          <a:p>
            <a:pPr algn="r" eaLnBrk="1" hangingPunct="1">
              <a:lnSpc>
                <a:spcPct val="90000"/>
              </a:lnSpc>
            </a:pPr>
            <a:r>
              <a:rPr lang="es-CL" sz="1800" dirty="0" smtClean="0"/>
              <a:t>Escuela de Gobierno</a:t>
            </a:r>
            <a:r>
              <a:rPr lang="es-ES" sz="1800" dirty="0" smtClean="0"/>
              <a:t>, Universidad Adolfo Ibáñez, Chile</a:t>
            </a:r>
          </a:p>
          <a:p>
            <a:pPr algn="r" eaLnBrk="1" hangingPunct="1">
              <a:lnSpc>
                <a:spcPct val="90000"/>
              </a:lnSpc>
            </a:pPr>
            <a:endParaRPr lang="es-ES" sz="1800" dirty="0" smtClean="0"/>
          </a:p>
        </p:txBody>
      </p:sp>
      <p:sp>
        <p:nvSpPr>
          <p:cNvPr id="2" name="1 CuadroTexto"/>
          <p:cNvSpPr txBox="1"/>
          <p:nvPr/>
        </p:nvSpPr>
        <p:spPr>
          <a:xfrm>
            <a:off x="395536" y="5336048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/>
              <a:t>4to. Encuentro Anual de Sociedad Chilena De Políticas Públicas</a:t>
            </a:r>
          </a:p>
          <a:p>
            <a:pPr algn="ctr"/>
            <a:r>
              <a:rPr lang="es-ES" sz="1600" i="0" dirty="0" smtClean="0"/>
              <a:t>Valparaíso, 11 de Enero 2013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xmlns="" val="61770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Introducción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L" dirty="0" smtClean="0"/>
              <a:t>En general, países en vías de desarrollo cuentan con </a:t>
            </a:r>
            <a:r>
              <a:rPr lang="es-CL" dirty="0" smtClean="0">
                <a:solidFill>
                  <a:srgbClr val="0070C0"/>
                </a:solidFill>
              </a:rPr>
              <a:t>limitada protección </a:t>
            </a:r>
            <a:r>
              <a:rPr lang="es-CL" dirty="0" smtClean="0"/>
              <a:t>contra eventos de cesantía</a:t>
            </a:r>
          </a:p>
          <a:p>
            <a:pPr lvl="1"/>
            <a:r>
              <a:rPr lang="es-CL" u="sng" dirty="0" smtClean="0"/>
              <a:t>Posible explicación</a:t>
            </a:r>
            <a:r>
              <a:rPr lang="es-CL" dirty="0" smtClean="0"/>
              <a:t>: temor a que </a:t>
            </a:r>
            <a:r>
              <a:rPr lang="es-CL" b="1" dirty="0" smtClean="0">
                <a:solidFill>
                  <a:srgbClr val="FF0000"/>
                </a:solidFill>
              </a:rPr>
              <a:t>riesgo moral</a:t>
            </a:r>
            <a:r>
              <a:rPr lang="es-CL" dirty="0" smtClean="0"/>
              <a:t> y </a:t>
            </a:r>
            <a:r>
              <a:rPr lang="es-CL" b="1" dirty="0" smtClean="0">
                <a:solidFill>
                  <a:srgbClr val="FF0000"/>
                </a:solidFill>
              </a:rPr>
              <a:t>fraude </a:t>
            </a:r>
            <a:r>
              <a:rPr lang="es-CL" dirty="0" smtClean="0"/>
              <a:t>hagan insostenible un sistema tradicional</a:t>
            </a:r>
          </a:p>
          <a:p>
            <a:r>
              <a:rPr lang="es-CL" dirty="0" smtClean="0"/>
              <a:t>Seguro de Cesantía chileno es una solución novedosa</a:t>
            </a:r>
          </a:p>
          <a:p>
            <a:pPr lvl="1"/>
            <a:r>
              <a:rPr lang="es-CL" dirty="0" smtClean="0"/>
              <a:t>Combina Cuentas Individuales + Fondo Solidario</a:t>
            </a:r>
          </a:p>
          <a:p>
            <a:pPr lvl="1"/>
            <a:r>
              <a:rPr lang="es-CL" dirty="0" smtClean="0"/>
              <a:t>Se argumenta que Cuenta individual </a:t>
            </a:r>
            <a:r>
              <a:rPr lang="es-CL" b="1" dirty="0" smtClean="0">
                <a:solidFill>
                  <a:srgbClr val="00B050"/>
                </a:solidFill>
              </a:rPr>
              <a:t>no estaría expuesta</a:t>
            </a:r>
            <a:r>
              <a:rPr lang="es-CL" dirty="0" smtClean="0"/>
              <a:t> a problemas de riesgo moral </a:t>
            </a:r>
          </a:p>
          <a:p>
            <a:r>
              <a:rPr lang="es-CL" dirty="0" smtClean="0"/>
              <a:t>Este trabajo:</a:t>
            </a:r>
          </a:p>
          <a:p>
            <a:pPr lvl="1"/>
            <a:r>
              <a:rPr lang="es-CL" i="1" dirty="0" smtClean="0"/>
              <a:t>Evalúa si la </a:t>
            </a:r>
            <a:r>
              <a:rPr lang="es-CL" b="1" i="1" dirty="0" smtClean="0">
                <a:solidFill>
                  <a:srgbClr val="FF0000"/>
                </a:solidFill>
              </a:rPr>
              <a:t>estructura de pagos </a:t>
            </a:r>
            <a:r>
              <a:rPr lang="es-CL" i="1" dirty="0" smtClean="0"/>
              <a:t>de las cuentas individuales afecta o no los </a:t>
            </a:r>
            <a:r>
              <a:rPr lang="es-CL" b="1" i="1" dirty="0" smtClean="0">
                <a:solidFill>
                  <a:srgbClr val="FF0000"/>
                </a:solidFill>
              </a:rPr>
              <a:t>incentivos</a:t>
            </a:r>
            <a:r>
              <a:rPr lang="es-CL" i="1" dirty="0" smtClean="0"/>
              <a:t> de las personas, a través de la duración del </a:t>
            </a:r>
            <a:r>
              <a:rPr lang="es-CL" b="1" i="1" dirty="0" smtClean="0">
                <a:solidFill>
                  <a:srgbClr val="FF0000"/>
                </a:solidFill>
              </a:rPr>
              <a:t>desempleo</a:t>
            </a:r>
            <a:endParaRPr lang="es-CL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3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Plan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Breve descripción del Seguro de Cesantía Chileno</a:t>
            </a:r>
          </a:p>
          <a:p>
            <a:r>
              <a:rPr lang="es-CL" dirty="0" smtClean="0"/>
              <a:t>Marco conceptual</a:t>
            </a:r>
          </a:p>
          <a:p>
            <a:r>
              <a:rPr lang="es-CL" dirty="0" smtClean="0"/>
              <a:t>Descripción experimentos naturales y estrategias de estimación</a:t>
            </a:r>
          </a:p>
          <a:p>
            <a:r>
              <a:rPr lang="es-CL" dirty="0" smtClean="0"/>
              <a:t>Resultados</a:t>
            </a:r>
          </a:p>
          <a:p>
            <a:r>
              <a:rPr lang="es-CL" dirty="0" smtClean="0"/>
              <a:t>Conclusiones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242827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El Seguro de Cesantía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16081" cy="5184575"/>
          </a:xfrm>
        </p:spPr>
        <p:txBody>
          <a:bodyPr>
            <a:normAutofit lnSpcReduction="10000"/>
          </a:bodyPr>
          <a:lstStyle/>
          <a:p>
            <a:r>
              <a:rPr lang="es-CL" dirty="0" smtClean="0"/>
              <a:t>Sistema obligatorio para trabajadores </a:t>
            </a:r>
            <a:r>
              <a:rPr lang="es-CL" dirty="0" smtClean="0">
                <a:solidFill>
                  <a:srgbClr val="FF0000"/>
                </a:solidFill>
              </a:rPr>
              <a:t>dependientes privados </a:t>
            </a:r>
            <a:r>
              <a:rPr lang="es-CL" dirty="0" smtClean="0"/>
              <a:t>con nuevos contratos a partir de Octubre 2012</a:t>
            </a:r>
          </a:p>
          <a:p>
            <a:r>
              <a:rPr lang="es-CL" dirty="0" smtClean="0"/>
              <a:t>Trabajadores/Empleadores aportan el </a:t>
            </a:r>
            <a:r>
              <a:rPr lang="es-CL" dirty="0" smtClean="0">
                <a:solidFill>
                  <a:srgbClr val="FF0000"/>
                </a:solidFill>
              </a:rPr>
              <a:t>3% del ingreso imponible</a:t>
            </a:r>
            <a:r>
              <a:rPr lang="es-CL" dirty="0" smtClean="0"/>
              <a:t>, dividido en 2 cuentas:</a:t>
            </a:r>
          </a:p>
          <a:p>
            <a:pPr lvl="1"/>
            <a:r>
              <a:rPr lang="es-CL" dirty="0" smtClean="0"/>
              <a:t>Una </a:t>
            </a:r>
            <a:r>
              <a:rPr lang="es-CL" dirty="0" smtClean="0">
                <a:solidFill>
                  <a:srgbClr val="0070C0"/>
                </a:solidFill>
              </a:rPr>
              <a:t>cuenta individual de cesantía </a:t>
            </a:r>
            <a:r>
              <a:rPr lang="es-CL" dirty="0" smtClean="0"/>
              <a:t>(</a:t>
            </a:r>
            <a:r>
              <a:rPr lang="es-CL" b="1" dirty="0" smtClean="0">
                <a:solidFill>
                  <a:srgbClr val="FF0000"/>
                </a:solidFill>
              </a:rPr>
              <a:t>CIC</a:t>
            </a:r>
            <a:r>
              <a:rPr lang="es-CL" dirty="0" smtClean="0"/>
              <a:t>)</a:t>
            </a:r>
          </a:p>
          <a:p>
            <a:pPr lvl="1"/>
            <a:r>
              <a:rPr lang="es-CL" dirty="0" smtClean="0"/>
              <a:t>El </a:t>
            </a:r>
            <a:r>
              <a:rPr lang="es-CL" dirty="0" smtClean="0">
                <a:solidFill>
                  <a:srgbClr val="0070C0"/>
                </a:solidFill>
              </a:rPr>
              <a:t>Fondo de Cesantía Solidario </a:t>
            </a:r>
            <a:r>
              <a:rPr lang="es-CL" dirty="0" smtClean="0"/>
              <a:t>(</a:t>
            </a:r>
            <a:r>
              <a:rPr lang="es-CL" b="1" dirty="0" smtClean="0">
                <a:solidFill>
                  <a:srgbClr val="FF0000"/>
                </a:solidFill>
              </a:rPr>
              <a:t>FCS</a:t>
            </a:r>
            <a:r>
              <a:rPr lang="es-CL" dirty="0" smtClean="0"/>
              <a:t>)</a:t>
            </a:r>
          </a:p>
          <a:p>
            <a:r>
              <a:rPr lang="es-CL" dirty="0" smtClean="0"/>
              <a:t>Sistema entrega 2 tipos de </a:t>
            </a:r>
            <a:r>
              <a:rPr lang="es-CL" dirty="0" smtClean="0">
                <a:solidFill>
                  <a:srgbClr val="FF0000"/>
                </a:solidFill>
              </a:rPr>
              <a:t>beneficios monetarios</a:t>
            </a:r>
            <a:r>
              <a:rPr lang="es-CL" dirty="0" smtClean="0"/>
              <a:t>:</a:t>
            </a:r>
          </a:p>
          <a:p>
            <a:pPr lvl="1"/>
            <a:r>
              <a:rPr lang="es-CL" dirty="0" smtClean="0"/>
              <a:t>Financiados sólo por </a:t>
            </a:r>
            <a:r>
              <a:rPr lang="es-CL" b="1" dirty="0" smtClean="0">
                <a:solidFill>
                  <a:srgbClr val="FF0000"/>
                </a:solidFill>
              </a:rPr>
              <a:t>CIC</a:t>
            </a:r>
          </a:p>
          <a:p>
            <a:pPr lvl="1"/>
            <a:r>
              <a:rPr lang="es-CL" dirty="0" smtClean="0"/>
              <a:t>Financiados por </a:t>
            </a:r>
            <a:r>
              <a:rPr lang="es-CL" b="1" dirty="0">
                <a:solidFill>
                  <a:srgbClr val="FF0000"/>
                </a:solidFill>
              </a:rPr>
              <a:t>CIC + FCS</a:t>
            </a:r>
          </a:p>
        </p:txBody>
      </p:sp>
    </p:spTree>
    <p:extLst>
      <p:ext uri="{BB962C8B-B14F-4D97-AF65-F5344CB8AC3E}">
        <p14:creationId xmlns:p14="http://schemas.microsoft.com/office/powerpoint/2010/main" xmlns="" val="11758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Beneficios CIC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12874"/>
            <a:ext cx="8640960" cy="5328494"/>
          </a:xfrm>
        </p:spPr>
        <p:txBody>
          <a:bodyPr>
            <a:normAutofit fontScale="92500"/>
          </a:bodyPr>
          <a:lstStyle/>
          <a:p>
            <a:r>
              <a:rPr lang="es-CL" dirty="0" smtClean="0"/>
              <a:t>Beneficio se entrega a trabajadores que terminan una relación laboral, </a:t>
            </a:r>
            <a:r>
              <a:rPr lang="es-CL" dirty="0" smtClean="0">
                <a:solidFill>
                  <a:srgbClr val="FF0000"/>
                </a:solidFill>
              </a:rPr>
              <a:t>independientemente</a:t>
            </a:r>
            <a:r>
              <a:rPr lang="es-CL" dirty="0" smtClean="0"/>
              <a:t> de la causal de término</a:t>
            </a:r>
          </a:p>
          <a:p>
            <a:pPr lvl="1"/>
            <a:r>
              <a:rPr lang="es-CL" u="sng" dirty="0" smtClean="0"/>
              <a:t>Elegibilidad</a:t>
            </a:r>
            <a:r>
              <a:rPr lang="es-CL" dirty="0" smtClean="0"/>
              <a:t>: </a:t>
            </a:r>
          </a:p>
          <a:p>
            <a:pPr lvl="2"/>
            <a:r>
              <a:rPr lang="es-CL" dirty="0" smtClean="0"/>
              <a:t>Contrato indefinido: 12 cotizaciones desde </a:t>
            </a:r>
            <a:r>
              <a:rPr lang="es-CL" dirty="0" err="1" smtClean="0"/>
              <a:t>últ</a:t>
            </a:r>
            <a:r>
              <a:rPr lang="es-CL" dirty="0" smtClean="0"/>
              <a:t>. beneficio</a:t>
            </a:r>
          </a:p>
          <a:p>
            <a:pPr lvl="2"/>
            <a:r>
              <a:rPr lang="es-CL" dirty="0" smtClean="0"/>
              <a:t>Plazo Fijo: 6 cotizaciones</a:t>
            </a:r>
          </a:p>
          <a:p>
            <a:pPr lvl="1"/>
            <a:r>
              <a:rPr lang="es-CL" u="sng" dirty="0" smtClean="0"/>
              <a:t>Beneficio</a:t>
            </a:r>
            <a:r>
              <a:rPr lang="es-CL" dirty="0" smtClean="0"/>
              <a:t>:</a:t>
            </a:r>
          </a:p>
          <a:p>
            <a:pPr lvl="2"/>
            <a:r>
              <a:rPr lang="es-CL" dirty="0" smtClean="0"/>
              <a:t>Monto total es igual al saldo en la CIC, pero la estructura de pagos es </a:t>
            </a:r>
            <a:r>
              <a:rPr lang="es-CL" dirty="0" smtClean="0">
                <a:solidFill>
                  <a:srgbClr val="FF0000"/>
                </a:solidFill>
              </a:rPr>
              <a:t>heterogénea</a:t>
            </a:r>
            <a:r>
              <a:rPr lang="es-CL" dirty="0" smtClean="0"/>
              <a:t> y </a:t>
            </a:r>
            <a:r>
              <a:rPr lang="es-CL" dirty="0" smtClean="0">
                <a:solidFill>
                  <a:srgbClr val="FF0000"/>
                </a:solidFill>
              </a:rPr>
              <a:t>ha cambiado</a:t>
            </a:r>
            <a:r>
              <a:rPr lang="es-CL" dirty="0" smtClean="0"/>
              <a:t>:</a:t>
            </a:r>
          </a:p>
          <a:p>
            <a:pPr lvl="3"/>
            <a:r>
              <a:rPr lang="es-CL" u="sng" dirty="0" smtClean="0"/>
              <a:t>Antes de Mayo 2009</a:t>
            </a:r>
            <a:r>
              <a:rPr lang="es-CL" dirty="0" smtClean="0"/>
              <a:t>: 1,2 ..5 pagos, dependiendo del </a:t>
            </a:r>
            <a:r>
              <a:rPr lang="es-CL" b="1" dirty="0" smtClean="0">
                <a:solidFill>
                  <a:srgbClr val="0070C0"/>
                </a:solidFill>
              </a:rPr>
              <a:t>número de cotizaciones</a:t>
            </a:r>
            <a:r>
              <a:rPr lang="es-CL" dirty="0" smtClean="0"/>
              <a:t> (cortes en 18, 30..54)</a:t>
            </a:r>
          </a:p>
          <a:p>
            <a:pPr lvl="3"/>
            <a:r>
              <a:rPr lang="es-CL" u="sng" dirty="0" smtClean="0"/>
              <a:t>Desde Mayo 2009</a:t>
            </a:r>
            <a:r>
              <a:rPr lang="es-CL" dirty="0" smtClean="0"/>
              <a:t>: 1er pago = 50% </a:t>
            </a:r>
            <a:r>
              <a:rPr lang="es-CL" b="1" dirty="0">
                <a:solidFill>
                  <a:srgbClr val="0070C0"/>
                </a:solidFill>
              </a:rPr>
              <a:t>ingreso</a:t>
            </a:r>
            <a:r>
              <a:rPr lang="es-CL" dirty="0" smtClean="0"/>
              <a:t>, 2º pago = 45% </a:t>
            </a:r>
            <a:r>
              <a:rPr lang="es-CL" b="1" dirty="0" smtClean="0">
                <a:solidFill>
                  <a:srgbClr val="0070C0"/>
                </a:solidFill>
              </a:rPr>
              <a:t>ingreso</a:t>
            </a:r>
            <a:r>
              <a:rPr lang="es-CL" dirty="0" smtClean="0"/>
              <a:t>, 40%, 35%, 30%,25%,25%  … hasta agotar saldo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8429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Experimentos naturales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874"/>
            <a:ext cx="8424936" cy="5184478"/>
          </a:xfrm>
        </p:spPr>
        <p:txBody>
          <a:bodyPr>
            <a:normAutofit lnSpcReduction="10000"/>
          </a:bodyPr>
          <a:lstStyle/>
          <a:p>
            <a:r>
              <a:rPr lang="es-CL" dirty="0" smtClean="0"/>
              <a:t>Se explotan 2 aspectos que hacen que estructura de pago sea distinta (</a:t>
            </a:r>
            <a:r>
              <a:rPr lang="es-CL" b="1" dirty="0" smtClean="0">
                <a:solidFill>
                  <a:srgbClr val="FF0000"/>
                </a:solidFill>
              </a:rPr>
              <a:t>se “adelantan” pagos</a:t>
            </a:r>
            <a:r>
              <a:rPr lang="es-CL" dirty="0" smtClean="0"/>
              <a:t>) para individuos similares</a:t>
            </a:r>
          </a:p>
          <a:p>
            <a:r>
              <a:rPr lang="es-CL" u="sng" dirty="0" smtClean="0"/>
              <a:t>Experimento 1</a:t>
            </a:r>
            <a:r>
              <a:rPr lang="es-CL" dirty="0" smtClean="0"/>
              <a:t>: Explotar </a:t>
            </a:r>
            <a:r>
              <a:rPr lang="es-CL" b="1" dirty="0" smtClean="0">
                <a:solidFill>
                  <a:srgbClr val="0070C0"/>
                </a:solidFill>
              </a:rPr>
              <a:t>cambio discontinuo</a:t>
            </a:r>
            <a:r>
              <a:rPr lang="es-CL" dirty="0" smtClean="0"/>
              <a:t> (pre 2009) en función de número de cotizaciones </a:t>
            </a:r>
          </a:p>
          <a:p>
            <a:pPr lvl="1"/>
            <a:r>
              <a:rPr lang="es-CL" dirty="0" smtClean="0"/>
              <a:t>Individuos </a:t>
            </a:r>
            <a:r>
              <a:rPr lang="es-CL" dirty="0" smtClean="0">
                <a:solidFill>
                  <a:srgbClr val="FF0000"/>
                </a:solidFill>
              </a:rPr>
              <a:t>bajo y sobre 18</a:t>
            </a:r>
            <a:r>
              <a:rPr lang="es-CL" dirty="0" smtClean="0"/>
              <a:t> cotizaciones</a:t>
            </a:r>
          </a:p>
          <a:p>
            <a:r>
              <a:rPr lang="es-CL" u="sng" dirty="0" smtClean="0"/>
              <a:t>Experimento 2</a:t>
            </a:r>
            <a:r>
              <a:rPr lang="es-CL" dirty="0" smtClean="0"/>
              <a:t>: Explotar </a:t>
            </a:r>
            <a:r>
              <a:rPr lang="es-CL" b="1" dirty="0">
                <a:solidFill>
                  <a:srgbClr val="0070C0"/>
                </a:solidFill>
              </a:rPr>
              <a:t>reforma de </a:t>
            </a:r>
            <a:r>
              <a:rPr lang="es-CL" b="1" dirty="0" smtClean="0">
                <a:solidFill>
                  <a:srgbClr val="0070C0"/>
                </a:solidFill>
              </a:rPr>
              <a:t>Mayo </a:t>
            </a:r>
            <a:r>
              <a:rPr lang="es-CL" b="1" dirty="0">
                <a:solidFill>
                  <a:srgbClr val="0070C0"/>
                </a:solidFill>
              </a:rPr>
              <a:t>2009</a:t>
            </a:r>
            <a:r>
              <a:rPr lang="es-CL" dirty="0" smtClean="0"/>
              <a:t> que cambia la forma de cálculo (función del </a:t>
            </a:r>
            <a:r>
              <a:rPr lang="es-CL" b="1" dirty="0">
                <a:solidFill>
                  <a:srgbClr val="00B050"/>
                </a:solidFill>
              </a:rPr>
              <a:t>saldo</a:t>
            </a:r>
            <a:r>
              <a:rPr lang="es-CL" dirty="0" smtClean="0"/>
              <a:t> </a:t>
            </a:r>
            <a:r>
              <a:rPr lang="en-US" dirty="0" smtClean="0">
                <a:sym typeface="Wingdings" pitchFamily="2" charset="2"/>
              </a:rPr>
              <a:t> f. </a:t>
            </a:r>
            <a:r>
              <a:rPr lang="en-US" b="1" dirty="0" err="1" smtClean="0">
                <a:solidFill>
                  <a:srgbClr val="00B050"/>
                </a:solidFill>
                <a:sym typeface="Wingdings" pitchFamily="2" charset="2"/>
              </a:rPr>
              <a:t>ingreso</a:t>
            </a:r>
            <a:r>
              <a:rPr lang="en-US" dirty="0">
                <a:sym typeface="Wingdings" pitchFamily="2" charset="2"/>
              </a:rPr>
              <a:t>)</a:t>
            </a:r>
            <a:endParaRPr lang="es-CL" dirty="0" smtClean="0"/>
          </a:p>
          <a:p>
            <a:pPr lvl="1"/>
            <a:r>
              <a:rPr lang="es-CL" dirty="0" smtClean="0"/>
              <a:t>Beneficiarios </a:t>
            </a:r>
            <a:r>
              <a:rPr lang="es-CL" dirty="0" smtClean="0">
                <a:solidFill>
                  <a:srgbClr val="FF0000"/>
                </a:solidFill>
              </a:rPr>
              <a:t>antes y después de Mayo 2009</a:t>
            </a:r>
            <a:endParaRPr lang="es-C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671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Marco conceptual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12874"/>
            <a:ext cx="8568952" cy="5040461"/>
          </a:xfrm>
        </p:spPr>
        <p:txBody>
          <a:bodyPr>
            <a:normAutofit lnSpcReduction="10000"/>
          </a:bodyPr>
          <a:lstStyle/>
          <a:p>
            <a:r>
              <a:rPr lang="es-CL" dirty="0" smtClean="0"/>
              <a:t>¿Cuál debiera ser el efecto de “</a:t>
            </a:r>
            <a:r>
              <a:rPr lang="es-CL" b="1" dirty="0" smtClean="0">
                <a:solidFill>
                  <a:srgbClr val="FF0000"/>
                </a:solidFill>
              </a:rPr>
              <a:t>adelantar</a:t>
            </a:r>
            <a:r>
              <a:rPr lang="es-CL" dirty="0" smtClean="0"/>
              <a:t>” la estructura de pagos CIC sobre el </a:t>
            </a:r>
            <a:r>
              <a:rPr lang="es-CL" b="1" dirty="0" smtClean="0">
                <a:solidFill>
                  <a:srgbClr val="FF0000"/>
                </a:solidFill>
              </a:rPr>
              <a:t>esfuerzo de búsqueda </a:t>
            </a:r>
            <a:r>
              <a:rPr lang="es-CL" dirty="0" smtClean="0"/>
              <a:t>de empleo?</a:t>
            </a:r>
          </a:p>
          <a:p>
            <a:r>
              <a:rPr lang="es-CL" dirty="0" smtClean="0"/>
              <a:t>Respuesta depende del </a:t>
            </a:r>
            <a:r>
              <a:rPr lang="es-CL" u="sng" dirty="0" smtClean="0"/>
              <a:t>modelo asumido</a:t>
            </a:r>
            <a:r>
              <a:rPr lang="es-CL" dirty="0" smtClean="0"/>
              <a:t>:</a:t>
            </a:r>
          </a:p>
          <a:p>
            <a:pPr lvl="1"/>
            <a:r>
              <a:rPr lang="es-CL" dirty="0" smtClean="0"/>
              <a:t>Individuos </a:t>
            </a:r>
            <a:r>
              <a:rPr lang="es-CL" b="1" dirty="0" smtClean="0">
                <a:solidFill>
                  <a:srgbClr val="002060"/>
                </a:solidFill>
              </a:rPr>
              <a:t>“racionales”</a:t>
            </a:r>
            <a:r>
              <a:rPr lang="es-CL" dirty="0" smtClean="0"/>
              <a:t> y con </a:t>
            </a:r>
            <a:r>
              <a:rPr lang="es-CL" b="1" dirty="0" smtClean="0">
                <a:solidFill>
                  <a:srgbClr val="002060"/>
                </a:solidFill>
              </a:rPr>
              <a:t>acceso perfecto</a:t>
            </a:r>
            <a:r>
              <a:rPr lang="es-CL" dirty="0" smtClean="0"/>
              <a:t> a mercado de capitales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s-CL" dirty="0" smtClean="0">
                <a:sym typeface="Wingdings" pitchFamily="2" charset="2"/>
              </a:rPr>
              <a:t>No debiera haber efecto</a:t>
            </a:r>
          </a:p>
          <a:p>
            <a:pPr lvl="1"/>
            <a:r>
              <a:rPr lang="es-CL" dirty="0" smtClean="0">
                <a:sym typeface="Wingdings" pitchFamily="2" charset="2"/>
              </a:rPr>
              <a:t>Individuos “</a:t>
            </a:r>
            <a:r>
              <a:rPr lang="es-CL" b="1" dirty="0" smtClean="0">
                <a:solidFill>
                  <a:srgbClr val="002060"/>
                </a:solidFill>
                <a:sym typeface="Wingdings" pitchFamily="2" charset="2"/>
              </a:rPr>
              <a:t>miopes”</a:t>
            </a:r>
            <a:r>
              <a:rPr lang="en-US" b="1" dirty="0" smtClean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y/o </a:t>
            </a:r>
            <a:r>
              <a:rPr lang="es-CL" b="1" dirty="0" smtClean="0">
                <a:solidFill>
                  <a:srgbClr val="002060"/>
                </a:solidFill>
                <a:sym typeface="Wingdings" pitchFamily="2" charset="2"/>
              </a:rPr>
              <a:t>restringidos de liquidez</a:t>
            </a:r>
            <a:r>
              <a:rPr lang="es-CL" dirty="0" smtClean="0">
                <a:sym typeface="Wingdings" pitchFamily="2" charset="2"/>
              </a:rPr>
              <a:t>  Hay 2 efectos que se compensan (</a:t>
            </a:r>
            <a:r>
              <a:rPr lang="es-CL" dirty="0" err="1" smtClean="0">
                <a:sym typeface="Wingdings" pitchFamily="2" charset="2"/>
              </a:rPr>
              <a:t>Chetty</a:t>
            </a:r>
            <a:r>
              <a:rPr lang="en-US" dirty="0" smtClean="0">
                <a:sym typeface="Wingdings" pitchFamily="2" charset="2"/>
              </a:rPr>
              <a:t> 2006):</a:t>
            </a:r>
          </a:p>
          <a:p>
            <a:pPr lvl="2"/>
            <a:r>
              <a:rPr lang="es-CL" b="1" u="sng" dirty="0" smtClean="0">
                <a:solidFill>
                  <a:srgbClr val="00B050"/>
                </a:solidFill>
                <a:sym typeface="Wingdings" pitchFamily="2" charset="2"/>
              </a:rPr>
              <a:t>Liquidez</a:t>
            </a:r>
            <a:r>
              <a:rPr lang="es-CL" dirty="0" smtClean="0">
                <a:sym typeface="Wingdings" pitchFamily="2" charset="2"/>
              </a:rPr>
              <a:t>: Adelantar reduce esfuerzo de búsqueda</a:t>
            </a:r>
          </a:p>
          <a:p>
            <a:pPr lvl="2"/>
            <a:r>
              <a:rPr lang="es-CL" b="1" u="sng" dirty="0" smtClean="0">
                <a:solidFill>
                  <a:srgbClr val="00B050"/>
                </a:solidFill>
                <a:sym typeface="Wingdings" pitchFamily="2" charset="2"/>
              </a:rPr>
              <a:t>Riesgo moral</a:t>
            </a:r>
            <a:r>
              <a:rPr lang="es-CL" dirty="0" smtClean="0">
                <a:sym typeface="Wingdings" pitchFamily="2" charset="2"/>
              </a:rPr>
              <a:t>: Adelantar aumenta esfuerzo de búsqueda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377399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CL" dirty="0"/>
              <a:t>Experimento 1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05814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258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5540"/>
            <a:ext cx="8216081" cy="1297236"/>
          </a:xfrm>
        </p:spPr>
        <p:txBody>
          <a:bodyPr>
            <a:normAutofit/>
          </a:bodyPr>
          <a:lstStyle/>
          <a:p>
            <a:r>
              <a:rPr lang="es-CL" sz="3600" dirty="0" smtClean="0"/>
              <a:t>Experimento 1 – Primer pago / Saldo en función de número de cotizaciones</a:t>
            </a:r>
            <a:endParaRPr lang="es-CL" sz="3600" b="1" dirty="0">
              <a:solidFill>
                <a:srgbClr val="FF0000"/>
              </a:solidFill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6984776" cy="50405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Elipse"/>
          <p:cNvSpPr/>
          <p:nvPr/>
        </p:nvSpPr>
        <p:spPr>
          <a:xfrm>
            <a:off x="2267744" y="2227650"/>
            <a:ext cx="1152128" cy="2304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14 CuadroTexto"/>
              <p:cNvSpPr txBox="1"/>
              <p:nvPr/>
            </p:nvSpPr>
            <p:spPr>
              <a:xfrm>
                <a:off x="43476" y="1628800"/>
                <a:ext cx="1864228" cy="6706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sz="20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s-CL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CL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𝑒𝑟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𝑝𝑎𝑔𝑜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num>
                        <m:den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𝑆𝑎𝑙𝑑𝑜</m:t>
                          </m:r>
                        </m:den>
                      </m:f>
                    </m:oMath>
                  </m:oMathPara>
                </a14:m>
                <a:endParaRPr lang="es-CL" sz="2000" dirty="0"/>
              </a:p>
            </p:txBody>
          </p:sp>
        </mc:Choice>
        <mc:Fallback>
          <p:sp>
            <p:nvSpPr>
              <p:cNvPr id="15" name="1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6" y="1628800"/>
                <a:ext cx="1864228" cy="6706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16 Conector recto de flecha"/>
          <p:cNvCxnSpPr/>
          <p:nvPr/>
        </p:nvCxnSpPr>
        <p:spPr bwMode="auto">
          <a:xfrm flipV="1">
            <a:off x="2123728" y="1628800"/>
            <a:ext cx="0" cy="44644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18810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Error de medición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874"/>
            <a:ext cx="8352928" cy="5040461"/>
          </a:xfrm>
        </p:spPr>
        <p:txBody>
          <a:bodyPr>
            <a:normAutofit lnSpcReduction="10000"/>
          </a:bodyPr>
          <a:lstStyle/>
          <a:p>
            <a:r>
              <a:rPr lang="es-CL" dirty="0"/>
              <a:t>¿Porqué la diferencia entre </a:t>
            </a:r>
            <a:r>
              <a:rPr lang="es-CL" dirty="0">
                <a:solidFill>
                  <a:srgbClr val="FF0000"/>
                </a:solidFill>
              </a:rPr>
              <a:t>promedio</a:t>
            </a:r>
            <a:r>
              <a:rPr lang="es-CL" dirty="0"/>
              <a:t> y </a:t>
            </a:r>
            <a:r>
              <a:rPr lang="es-CL" dirty="0">
                <a:solidFill>
                  <a:srgbClr val="FF0000"/>
                </a:solidFill>
              </a:rPr>
              <a:t>mediana</a:t>
            </a:r>
            <a:r>
              <a:rPr lang="es-CL" dirty="0"/>
              <a:t> de número de pagos?</a:t>
            </a:r>
          </a:p>
          <a:p>
            <a:pPr lvl="1"/>
            <a:r>
              <a:rPr lang="es-CL" dirty="0"/>
              <a:t>Cotizaciones </a:t>
            </a:r>
            <a:r>
              <a:rPr lang="es-CL" b="1" dirty="0">
                <a:solidFill>
                  <a:srgbClr val="FF0000"/>
                </a:solidFill>
              </a:rPr>
              <a:t>observadas</a:t>
            </a:r>
            <a:r>
              <a:rPr lang="es-CL" dirty="0"/>
              <a:t> pueden diferir (sobre-estimar) </a:t>
            </a:r>
            <a:r>
              <a:rPr lang="es-CL" dirty="0" smtClean="0"/>
              <a:t>cotizaciones </a:t>
            </a:r>
            <a:r>
              <a:rPr lang="es-CL" b="1" dirty="0" smtClean="0">
                <a:solidFill>
                  <a:srgbClr val="FF0000"/>
                </a:solidFill>
              </a:rPr>
              <a:t>contabilizadas</a:t>
            </a:r>
            <a:r>
              <a:rPr lang="es-CL" dirty="0" smtClean="0"/>
              <a:t> por el sistema al momento de solicitud</a:t>
            </a:r>
          </a:p>
          <a:p>
            <a:pPr lvl="2"/>
            <a:r>
              <a:rPr lang="es-CL" dirty="0" smtClean="0"/>
              <a:t>Ultimas cotizaciones pueden </a:t>
            </a:r>
            <a:r>
              <a:rPr lang="es-CL" b="1" dirty="0" smtClean="0">
                <a:solidFill>
                  <a:srgbClr val="0070C0"/>
                </a:solidFill>
              </a:rPr>
              <a:t>no haber sido acreditadas</a:t>
            </a:r>
            <a:r>
              <a:rPr lang="es-CL" dirty="0" smtClean="0"/>
              <a:t> en la cuenta</a:t>
            </a:r>
          </a:p>
          <a:p>
            <a:pPr lvl="2"/>
            <a:r>
              <a:rPr lang="es-CL" dirty="0" smtClean="0"/>
              <a:t>Relaciones laborales debían ser “</a:t>
            </a:r>
            <a:r>
              <a:rPr lang="es-CL" b="1" dirty="0" smtClean="0">
                <a:solidFill>
                  <a:srgbClr val="0070C0"/>
                </a:solidFill>
              </a:rPr>
              <a:t>oficialmente cesadas</a:t>
            </a:r>
            <a:r>
              <a:rPr lang="es-CL" dirty="0" smtClean="0"/>
              <a:t>” para ser contabilizadas</a:t>
            </a:r>
          </a:p>
          <a:p>
            <a:r>
              <a:rPr lang="es-CL" dirty="0" smtClean="0"/>
              <a:t>Metodología empírica debe tomar en cuenta este error de medición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err="1" smtClean="0">
                <a:sym typeface="Wingdings" pitchFamily="2" charset="2"/>
              </a:rPr>
              <a:t>Dise</a:t>
            </a:r>
            <a:r>
              <a:rPr lang="es-CL" dirty="0" err="1" smtClean="0">
                <a:sym typeface="Wingdings" pitchFamily="2" charset="2"/>
              </a:rPr>
              <a:t>ño</a:t>
            </a:r>
            <a:r>
              <a:rPr lang="es-CL" dirty="0" smtClean="0">
                <a:sym typeface="Wingdings" pitchFamily="2" charset="2"/>
              </a:rPr>
              <a:t> de </a:t>
            </a:r>
            <a:r>
              <a:rPr lang="es-CL" b="1" dirty="0" smtClean="0">
                <a:solidFill>
                  <a:srgbClr val="FF0000"/>
                </a:solidFill>
                <a:sym typeface="Wingdings" pitchFamily="2" charset="2"/>
              </a:rPr>
              <a:t>regresión discontinua difusa (RDD)</a:t>
            </a:r>
            <a:endParaRPr lang="es-CL" b="1" dirty="0" smtClean="0">
              <a:solidFill>
                <a:srgbClr val="FF0000"/>
              </a:solidFill>
            </a:endParaRPr>
          </a:p>
          <a:p>
            <a:pPr lvl="2"/>
            <a:endParaRPr lang="es-CL" dirty="0" smtClean="0"/>
          </a:p>
          <a:p>
            <a:pPr lvl="1"/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92387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Base de datos</a:t>
            </a:r>
            <a:endParaRPr lang="es-CL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Se utilizan </a:t>
            </a:r>
            <a:r>
              <a:rPr lang="es-CL" b="1" dirty="0" smtClean="0">
                <a:solidFill>
                  <a:srgbClr val="FF0000"/>
                </a:solidFill>
              </a:rPr>
              <a:t>datos administrativos </a:t>
            </a:r>
            <a:r>
              <a:rPr lang="es-CL" dirty="0" smtClean="0"/>
              <a:t>correspondientes a una muestra del Seguro de Cesantía</a:t>
            </a:r>
          </a:p>
          <a:p>
            <a:pPr lvl="1"/>
            <a:r>
              <a:rPr lang="es-CL" dirty="0" smtClean="0">
                <a:solidFill>
                  <a:srgbClr val="FF0000"/>
                </a:solidFill>
              </a:rPr>
              <a:t>Historial</a:t>
            </a:r>
            <a:r>
              <a:rPr lang="es-CL" dirty="0" smtClean="0"/>
              <a:t> de cotizaciones para 300,000+ individuos entre octubre 2002 – Marzo 2011.</a:t>
            </a:r>
          </a:p>
          <a:p>
            <a:pPr lvl="1"/>
            <a:r>
              <a:rPr lang="es-CL" dirty="0" smtClean="0"/>
              <a:t>Se conoce </a:t>
            </a:r>
            <a:r>
              <a:rPr lang="es-CL" dirty="0" smtClean="0">
                <a:solidFill>
                  <a:srgbClr val="FF0000"/>
                </a:solidFill>
              </a:rPr>
              <a:t>género, edad, comuna</a:t>
            </a:r>
          </a:p>
          <a:p>
            <a:pPr lvl="1"/>
            <a:r>
              <a:rPr lang="es-CL" dirty="0" smtClean="0"/>
              <a:t>Medidas de educación, estado civil e industria no son utilizados (</a:t>
            </a:r>
            <a:r>
              <a:rPr lang="es-CL" dirty="0" err="1" smtClean="0"/>
              <a:t>autoreportados</a:t>
            </a:r>
            <a:r>
              <a:rPr lang="es-CL" dirty="0"/>
              <a:t>)</a:t>
            </a:r>
            <a:endParaRPr lang="es-CL" dirty="0" smtClean="0"/>
          </a:p>
          <a:p>
            <a:r>
              <a:rPr lang="es-CL" dirty="0" smtClean="0"/>
              <a:t>Foco en individuos con </a:t>
            </a:r>
            <a:r>
              <a:rPr lang="es-CL" b="1" dirty="0" smtClean="0">
                <a:solidFill>
                  <a:srgbClr val="FF0000"/>
                </a:solidFill>
              </a:rPr>
              <a:t>contratos indefinidos</a:t>
            </a:r>
            <a:r>
              <a:rPr lang="es-CL" dirty="0" smtClean="0"/>
              <a:t> que solicitaron </a:t>
            </a:r>
            <a:r>
              <a:rPr lang="es-CL" b="1" dirty="0" smtClean="0">
                <a:solidFill>
                  <a:srgbClr val="0070C0"/>
                </a:solidFill>
              </a:rPr>
              <a:t>beneficios CIC </a:t>
            </a:r>
            <a:r>
              <a:rPr lang="es-CL" dirty="0" smtClean="0"/>
              <a:t>desde Enero 2005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210626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Metodología empírica – </a:t>
            </a:r>
            <a:r>
              <a:rPr lang="es-CL" dirty="0" err="1" smtClean="0"/>
              <a:t>Exp</a:t>
            </a:r>
            <a:r>
              <a:rPr lang="es-CL" dirty="0" smtClean="0"/>
              <a:t>. 1</a:t>
            </a:r>
            <a:endParaRPr lang="es-C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874"/>
                <a:ext cx="8496944" cy="504046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s-CL" dirty="0" smtClean="0"/>
                  <a:t>Método: </a:t>
                </a:r>
              </a:p>
              <a:p>
                <a:pPr lvl="1"/>
                <a:r>
                  <a:rPr lang="es-CL" dirty="0" smtClean="0"/>
                  <a:t>Explotar </a:t>
                </a:r>
                <a:r>
                  <a:rPr lang="es-CL" b="1" dirty="0" smtClean="0">
                    <a:solidFill>
                      <a:srgbClr val="FF0000"/>
                    </a:solidFill>
                  </a:rPr>
                  <a:t>discontinuidad</a:t>
                </a:r>
                <a:r>
                  <a:rPr lang="es-CL" dirty="0" smtClean="0"/>
                  <a:t> en número de pagos antes y después de 18 cotizaciones</a:t>
                </a:r>
              </a:p>
              <a:p>
                <a:pPr lvl="1"/>
                <a:r>
                  <a:rPr lang="es-CL" dirty="0" smtClean="0"/>
                  <a:t>Idea: Individuos con 18 meses de cotizaciones debieran ser </a:t>
                </a:r>
                <a:r>
                  <a:rPr lang="es-CL" b="1" dirty="0" smtClean="0">
                    <a:solidFill>
                      <a:srgbClr val="0070C0"/>
                    </a:solidFill>
                  </a:rPr>
                  <a:t>similares</a:t>
                </a:r>
                <a:r>
                  <a:rPr lang="es-CL" dirty="0" smtClean="0">
                    <a:solidFill>
                      <a:srgbClr val="0070C0"/>
                    </a:solidFill>
                  </a:rPr>
                  <a:t/>
                </a:r>
                <a:r>
                  <a:rPr lang="es-CL" dirty="0" smtClean="0"/>
                  <a:t>a individuos con 19</a:t>
                </a:r>
              </a:p>
              <a:p>
                <a:pPr lvl="1"/>
                <a:r>
                  <a:rPr lang="es-CL" u="sng" dirty="0" smtClean="0"/>
                  <a:t>RDD</a:t>
                </a:r>
                <a:r>
                  <a:rPr lang="es-CL" dirty="0" smtClean="0"/>
                  <a:t>: (Número de cotizaciones&gt;18) sirve como </a:t>
                </a:r>
                <a:r>
                  <a:rPr lang="es-CL" b="1" dirty="0" smtClean="0">
                    <a:solidFill>
                      <a:srgbClr val="FF0000"/>
                    </a:solidFill>
                  </a:rPr>
                  <a:t>instrumento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/>
                </a:r>
                <a:r>
                  <a:rPr lang="es-CL" dirty="0" smtClean="0"/>
                  <a:t>para el número de pagos</a:t>
                </a:r>
              </a:p>
              <a:p>
                <a:pPr lvl="1"/>
                <a:r>
                  <a:rPr lang="es-CL" u="sng" dirty="0" smtClean="0"/>
                  <a:t>Muestra</a:t>
                </a:r>
                <a:r>
                  <a:rPr lang="es-CL" dirty="0" smtClean="0"/>
                  <a:t>: 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ventana </a:t>
                </a:r>
                <a:r>
                  <a:rPr lang="es-CL" dirty="0" smtClean="0"/>
                  <a:t>en torno a 18-19 meses de cotizaciones, beneficiarios 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pre-reforma </a:t>
                </a:r>
                <a:r>
                  <a:rPr lang="es-CL" dirty="0" smtClean="0"/>
                  <a:t>mayo 2009</a:t>
                </a:r>
              </a:p>
              <a:p>
                <a:pPr lvl="1"/>
                <a:r>
                  <a:rPr lang="es-CL" u="sng" dirty="0" smtClean="0"/>
                  <a:t>Estimación</a:t>
                </a:r>
                <a:r>
                  <a:rPr lang="es-CL" dirty="0" smtClean="0"/>
                  <a:t>: </a:t>
                </a:r>
                <a:r>
                  <a:rPr lang="es-CL" b="1" dirty="0" smtClean="0">
                    <a:solidFill>
                      <a:srgbClr val="0070C0"/>
                    </a:solidFill>
                  </a:rPr>
                  <a:t>Mínimos cuadrados en 2 etapas (MC2E)</a:t>
                </a:r>
              </a:p>
              <a:p>
                <a:pPr lvl="3"/>
                <a:r>
                  <a:rPr lang="es-CL" dirty="0" smtClean="0"/>
                  <a:t>Segunda Etapa:</a:t>
                </a:r>
                <a:endParaRPr lang="es-CL" dirty="0"/>
              </a:p>
              <a:p>
                <a:pPr marL="1314450" lvl="3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s-CL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CL" sz="1800" b="0" i="1" smtClean="0">
                                  <a:latin typeface="Cambria Math"/>
                                </a:rPr>
                                <m:t>𝐷𝑒𝑠𝑒𝑚𝑝𝑙𝑒𝑜</m:t>
                              </m:r>
                            </m:e>
                            <m:sub>
                              <m:r>
                                <a:rPr lang="es-CL" sz="1800" i="1">
                                  <a:latin typeface="Cambria Math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es-CL" sz="1800" i="1">
                              <a:latin typeface="Cambria Math"/>
                            </a:rPr>
                            <m:t>&gt;0</m:t>
                          </m:r>
                        </m:e>
                      </m:d>
                      <m:r>
                        <a:rPr lang="es-CL" sz="1800" i="1">
                          <a:latin typeface="Cambria Math"/>
                        </a:rPr>
                        <m:t>=</m:t>
                      </m:r>
                      <m:r>
                        <a:rPr lang="es-CL" sz="1800" i="1">
                          <a:latin typeface="Cambria Math"/>
                        </a:rPr>
                        <m:t>𝛼</m:t>
                      </m:r>
                      <m:r>
                        <a:rPr lang="es-CL" sz="1800" i="1">
                          <a:latin typeface="Cambria Math"/>
                        </a:rPr>
                        <m:t>+</m:t>
                      </m:r>
                      <m:r>
                        <a:rPr lang="es-CL" sz="1800" i="1">
                          <a:latin typeface="Cambria Math"/>
                        </a:rPr>
                        <m:t>𝛽</m:t>
                      </m:r>
                      <m:r>
                        <a:rPr lang="es-CL" sz="1800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es-CL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800" b="0" i="1" smtClean="0">
                              <a:latin typeface="Cambria Math"/>
                            </a:rPr>
                            <m:t>𝑈𝑛𝑃𝑎𝑔𝑜</m:t>
                          </m:r>
                        </m:e>
                        <m:sub>
                          <m:r>
                            <a:rPr lang="es-CL" sz="1800" i="1">
                              <a:latin typeface="Cambria Math"/>
                            </a:rPr>
                            <m:t>𝑖𝑡</m:t>
                          </m:r>
                        </m:sub>
                      </m:sSub>
                      <m:r>
                        <a:rPr lang="es-CL" sz="1800" i="1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s-CL" sz="18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s-CL" sz="1800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s-CL" sz="1800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s-CL" sz="1800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s-CL" sz="1800" i="1">
                          <a:latin typeface="Cambria Math"/>
                        </a:rPr>
                        <m:t>𝛾</m:t>
                      </m:r>
                      <m:r>
                        <a:rPr lang="es-CL" sz="1800" i="1">
                          <a:latin typeface="Cambria Math"/>
                        </a:rPr>
                        <m:t>+</m:t>
                      </m:r>
                      <m:r>
                        <a:rPr lang="es-CL" sz="1800" i="1">
                          <a:latin typeface="Cambria Math"/>
                        </a:rPr>
                        <m:t>𝜃</m:t>
                      </m:r>
                      <m:sSub>
                        <m:sSubPr>
                          <m:ctrlPr>
                            <a:rPr lang="es-CL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800" i="1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s-CL" sz="18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s-CL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CL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800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s-CL" sz="1800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s-CL" sz="1800" dirty="0"/>
              </a:p>
              <a:p>
                <a:pPr lvl="3"/>
                <a:r>
                  <a:rPr lang="es-CL" dirty="0" smtClean="0"/>
                  <a:t>Primera Etapa:</a:t>
                </a:r>
                <a:endParaRPr lang="es-CL" dirty="0"/>
              </a:p>
              <a:p>
                <a:pPr marL="8001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b="0" i="1" smtClean="0">
                              <a:latin typeface="Cambria Math"/>
                            </a:rPr>
                            <m:t>𝑈𝑛𝑃𝑎𝑔𝑜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𝑖𝑡</m:t>
                          </m:r>
                        </m:sub>
                      </m:sSub>
                      <m:r>
                        <a:rPr lang="es-CL" sz="19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CL" sz="19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i="1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CL" sz="1900" i="1">
                          <a:latin typeface="Cambria Math"/>
                        </a:rPr>
                        <m:t>∙</m:t>
                      </m:r>
                      <m:d>
                        <m:dPr>
                          <m:ctrlPr>
                            <a:rPr lang="es-CL" sz="19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sz="19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CL" sz="1900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s-CL" sz="19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s-CL" sz="1900" i="1">
                              <a:latin typeface="Cambria Math"/>
                            </a:rPr>
                            <m:t>&gt;18</m:t>
                          </m:r>
                        </m:e>
                      </m:d>
                      <m:r>
                        <a:rPr lang="es-CL" sz="1900" i="1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s-CL" sz="19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s-CL" sz="1900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s-CL" sz="1900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i="1">
                              <a:latin typeface="Cambria Math"/>
                            </a:rPr>
                            <m:t>𝛾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s-CL" sz="19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i="1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s-CL" sz="19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CL" sz="19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sz="1900" i="1">
                              <a:latin typeface="Cambria Math"/>
                            </a:rPr>
                            <m:t>𝜗</m:t>
                          </m:r>
                        </m:e>
                        <m:sub>
                          <m:r>
                            <a:rPr lang="es-CL" sz="1900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874"/>
                <a:ext cx="8496944" cy="5040461"/>
              </a:xfrm>
              <a:blipFill rotWithShape="1">
                <a:blip r:embed="rId2"/>
                <a:stretch>
                  <a:fillRect l="-502" t="-2660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012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Chequeos gráficos RDD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L" dirty="0" smtClean="0"/>
              <a:t>Para poder interpretar resultados como efecto causal de adelantar pagos, se deben cumplir algunos elementos:</a:t>
            </a:r>
          </a:p>
          <a:p>
            <a:pPr lvl="1"/>
            <a:r>
              <a:rPr lang="es-CL" dirty="0" smtClean="0">
                <a:solidFill>
                  <a:srgbClr val="FF0000"/>
                </a:solidFill>
              </a:rPr>
              <a:t>Probabilidad de ser tratado </a:t>
            </a:r>
            <a:r>
              <a:rPr lang="es-CL" dirty="0" smtClean="0"/>
              <a:t>(recibir 1 pago) debe saltar en torno al punto de corte</a:t>
            </a:r>
          </a:p>
          <a:p>
            <a:pPr lvl="1"/>
            <a:r>
              <a:rPr lang="es-CL" dirty="0" smtClean="0"/>
              <a:t>Otras </a:t>
            </a:r>
            <a:r>
              <a:rPr lang="es-CL" dirty="0" smtClean="0">
                <a:solidFill>
                  <a:srgbClr val="FF0000"/>
                </a:solidFill>
              </a:rPr>
              <a:t>características</a:t>
            </a:r>
            <a:r>
              <a:rPr lang="es-CL" dirty="0" smtClean="0"/>
              <a:t> (pre-tratamiento) </a:t>
            </a:r>
            <a:r>
              <a:rPr lang="es-CL" u="sng" dirty="0" smtClean="0"/>
              <a:t>NO</a:t>
            </a:r>
            <a:r>
              <a:rPr lang="es-CL" dirty="0" smtClean="0"/>
              <a:t> debieran saltar </a:t>
            </a:r>
            <a:r>
              <a:rPr lang="es-CL" dirty="0"/>
              <a:t>en torno al punto de </a:t>
            </a:r>
            <a:r>
              <a:rPr lang="es-CL" dirty="0" smtClean="0"/>
              <a:t>corte</a:t>
            </a:r>
          </a:p>
          <a:p>
            <a:pPr lvl="1"/>
            <a:r>
              <a:rPr lang="es-CL" dirty="0" smtClean="0">
                <a:solidFill>
                  <a:srgbClr val="FF0000"/>
                </a:solidFill>
              </a:rPr>
              <a:t>Densidad de individuos </a:t>
            </a:r>
            <a:r>
              <a:rPr lang="es-CL" u="sng" dirty="0" smtClean="0"/>
              <a:t>NO debiera </a:t>
            </a:r>
            <a:r>
              <a:rPr lang="es-CL" dirty="0" smtClean="0"/>
              <a:t>saltar en torno al punto de corte (ausencia de manipulación)</a:t>
            </a:r>
          </a:p>
          <a:p>
            <a:pPr lvl="1"/>
            <a:r>
              <a:rPr lang="es-CL" dirty="0" smtClean="0">
                <a:solidFill>
                  <a:srgbClr val="FF0000"/>
                </a:solidFill>
              </a:rPr>
              <a:t>Resultado de interés</a:t>
            </a:r>
            <a:r>
              <a:rPr lang="es-CL" dirty="0" smtClean="0"/>
              <a:t> debiera saltar en torno al punto de corte</a:t>
            </a:r>
          </a:p>
          <a:p>
            <a:r>
              <a:rPr lang="en-US" dirty="0" smtClean="0"/>
              <a:t>Nota: </a:t>
            </a:r>
            <a:endParaRPr lang="en-US" dirty="0"/>
          </a:p>
          <a:p>
            <a:pPr lvl="1"/>
            <a:r>
              <a:rPr lang="es-CL" dirty="0" smtClean="0"/>
              <a:t>Gráficos siguientes construidos con muestra de individuos con 1 o 2 pagos</a:t>
            </a:r>
          </a:p>
          <a:p>
            <a:pPr lvl="1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71028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Probabilidad de ser tratado</a:t>
            </a:r>
            <a:endParaRPr lang="es-CL" dirty="0"/>
          </a:p>
        </p:txBody>
      </p:sp>
      <p:graphicFrame>
        <p:nvGraphicFramePr>
          <p:cNvPr id="6" name="1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61178787"/>
              </p:ext>
            </p:extLst>
          </p:nvPr>
        </p:nvGraphicFramePr>
        <p:xfrm>
          <a:off x="468313" y="1412875"/>
          <a:ext cx="8215312" cy="504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6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6771" y="1412875"/>
            <a:ext cx="695839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Características pre-tratamiento</a:t>
            </a:r>
            <a:endParaRPr lang="es-CL" dirty="0"/>
          </a:p>
        </p:txBody>
      </p:sp>
      <p:sp>
        <p:nvSpPr>
          <p:cNvPr id="7" name="1 Rectángulo"/>
          <p:cNvSpPr/>
          <p:nvPr/>
        </p:nvSpPr>
        <p:spPr bwMode="auto">
          <a:xfrm>
            <a:off x="3851920" y="1988840"/>
            <a:ext cx="648072" cy="38884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0969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6081" cy="1152128"/>
          </a:xfrm>
        </p:spPr>
        <p:txBody>
          <a:bodyPr>
            <a:normAutofit fontScale="90000"/>
          </a:bodyPr>
          <a:lstStyle/>
          <a:p>
            <a:r>
              <a:rPr lang="es-CL" sz="4000" dirty="0" smtClean="0"/>
              <a:t>Resultados de interés (duración desempleo)</a:t>
            </a:r>
            <a:endParaRPr lang="es-CL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6771" y="1412875"/>
            <a:ext cx="695839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1 Rectángulo"/>
          <p:cNvSpPr/>
          <p:nvPr/>
        </p:nvSpPr>
        <p:spPr bwMode="auto">
          <a:xfrm>
            <a:off x="3851920" y="1988840"/>
            <a:ext cx="648072" cy="38884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98841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Densidad de individuos</a:t>
            </a:r>
            <a:endParaRPr lang="es-C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6771" y="1412875"/>
            <a:ext cx="695839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1 Rectángulo"/>
          <p:cNvSpPr/>
          <p:nvPr/>
        </p:nvSpPr>
        <p:spPr bwMode="auto">
          <a:xfrm>
            <a:off x="3779912" y="1988840"/>
            <a:ext cx="720080" cy="388843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74963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922114"/>
          </a:xfrm>
        </p:spPr>
        <p:txBody>
          <a:bodyPr>
            <a:normAutofit fontScale="90000"/>
          </a:bodyPr>
          <a:lstStyle/>
          <a:p>
            <a:r>
              <a:rPr lang="es-CL" sz="3600" dirty="0" smtClean="0"/>
              <a:t>Evaluación experimento 1 </a:t>
            </a:r>
            <a:br>
              <a:rPr lang="es-CL" sz="3600" dirty="0" smtClean="0"/>
            </a:br>
            <a:r>
              <a:rPr lang="es-CL" sz="3600" dirty="0" smtClean="0"/>
              <a:t>Diferencias normalizadas – </a:t>
            </a:r>
            <a:r>
              <a:rPr lang="es-CL" sz="3600" dirty="0" smtClean="0">
                <a:solidFill>
                  <a:srgbClr val="FF0000"/>
                </a:solidFill>
              </a:rPr>
              <a:t>ventana 17-20</a:t>
            </a:r>
            <a:endParaRPr lang="es-CL" sz="3600" dirty="0">
              <a:solidFill>
                <a:srgbClr val="FF0000"/>
              </a:solidFill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68604161"/>
              </p:ext>
            </p:extLst>
          </p:nvPr>
        </p:nvGraphicFramePr>
        <p:xfrm>
          <a:off x="251520" y="1268760"/>
          <a:ext cx="8568951" cy="5316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0"/>
                <a:gridCol w="1253822"/>
                <a:gridCol w="1352992"/>
                <a:gridCol w="1202660"/>
                <a:gridCol w="799038"/>
                <a:gridCol w="1080119"/>
              </a:tblGrid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Test for difference in means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08452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Variable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Promedio (</a:t>
                      </a:r>
                      <a:r>
                        <a:rPr lang="es-CL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Cotizac</a:t>
                      </a:r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&lt;19</a:t>
                      </a:r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) N=4903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Promedio (</a:t>
                      </a:r>
                      <a:r>
                        <a:rPr lang="es-CL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Cotizac</a:t>
                      </a:r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&gt;=</a:t>
                      </a:r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19) N=4481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Diferencia normalizada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T-</a:t>
                      </a:r>
                      <a:r>
                        <a:rPr lang="es-CL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stat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Valor P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Duración &gt;0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0.02</a:t>
                      </a:r>
                    </a:p>
                  </a:txBody>
                  <a:tcPr marL="9525" marR="9525" marT="9525" marB="0" anchor="ctr"/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Duración 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&gt;1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Duración 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&gt;2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Duración 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&gt;3</a:t>
                      </a: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0.36</a:t>
                      </a: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0.39</a:t>
                      </a: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0.05</a:t>
                      </a: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2.32</a:t>
                      </a: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0.02</a:t>
                      </a: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Duración 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&gt;4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2.16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Edad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33.57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33.66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0.43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0.67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1 </a:t>
                      </a:r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si</a:t>
                      </a:r>
                      <a:r>
                        <a:rPr lang="es-CL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 mujer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0.89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Saldo CIC (US$1000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0.00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Ingreso imponible </a:t>
                      </a:r>
                      <a:r>
                        <a:rPr lang="es-C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(US$1000)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0.18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Tasa de reemplazo total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0.48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23.44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0.00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5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Mes de postulación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65.51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65.85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0.27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Cotizaciones con último empleador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14.75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12.98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0.00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Verdana"/>
                        </a:rPr>
                        <a:t>Pagos potenciales IAS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0.18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0.23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0.10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4.88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/>
                        </a:rPr>
                        <a:t>0.00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693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3600" dirty="0" smtClean="0"/>
              <a:t>Resultados experimento 1- </a:t>
            </a:r>
            <a:r>
              <a:rPr lang="es-CL" sz="3600" b="1" dirty="0" smtClean="0">
                <a:solidFill>
                  <a:srgbClr val="FF0000"/>
                </a:solidFill>
              </a:rPr>
              <a:t>MC2E</a:t>
            </a:r>
            <a:r>
              <a:rPr lang="es-CL" sz="3600" dirty="0" smtClean="0"/>
              <a:t> (N&gt;18 como instrumento de indicador de 1 pago)</a:t>
            </a:r>
            <a:r>
              <a:rPr lang="en-US" sz="3600" dirty="0" smtClean="0"/>
              <a:t> </a:t>
            </a:r>
            <a:endParaRPr lang="es-CL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2070903"/>
              </p:ext>
            </p:extLst>
          </p:nvPr>
        </p:nvGraphicFramePr>
        <p:xfrm>
          <a:off x="107504" y="1700808"/>
          <a:ext cx="8928992" cy="3420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6136"/>
                <a:gridCol w="1231048"/>
                <a:gridCol w="1000916"/>
                <a:gridCol w="1027004"/>
                <a:gridCol w="1000916"/>
                <a:gridCol w="1009938"/>
                <a:gridCol w="1046186"/>
                <a:gridCol w="1156848"/>
              </a:tblGrid>
              <a:tr h="6085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Duración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&gt;0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 smtClean="0">
                          <a:effectLst/>
                        </a:rPr>
                        <a:t>Duración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&gt;</a:t>
                      </a:r>
                      <a:r>
                        <a:rPr lang="es-CL" sz="1600" b="0" dirty="0">
                          <a:effectLst/>
                        </a:rPr>
                        <a:t>1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 smtClean="0">
                          <a:effectLst/>
                        </a:rPr>
                        <a:t>Duración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&gt;</a:t>
                      </a:r>
                      <a:r>
                        <a:rPr lang="es-CL" sz="1600" b="0" dirty="0">
                          <a:effectLst/>
                        </a:rPr>
                        <a:t>2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Duración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&gt;</a:t>
                      </a:r>
                      <a:r>
                        <a:rPr lang="es-CL" sz="1600" b="0" dirty="0">
                          <a:effectLst/>
                        </a:rPr>
                        <a:t>3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 smtClean="0">
                          <a:effectLst/>
                        </a:rPr>
                        <a:t>Duración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&gt;</a:t>
                      </a:r>
                      <a:r>
                        <a:rPr lang="es-CL" sz="1600" b="0" dirty="0">
                          <a:effectLst/>
                        </a:rPr>
                        <a:t>4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err="1" smtClean="0">
                          <a:effectLst/>
                        </a:rPr>
                        <a:t>Obs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R2 parcial 1ª etapa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828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Ventana de </a:t>
                      </a:r>
                      <a:r>
                        <a:rPr lang="es-CL" sz="1600" b="0" dirty="0">
                          <a:effectLst/>
                        </a:rPr>
                        <a:t>18-19 </a:t>
                      </a:r>
                      <a:r>
                        <a:rPr lang="es-CL" sz="1600" b="0" dirty="0" smtClean="0">
                          <a:effectLst/>
                        </a:rPr>
                        <a:t>cotizaciones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-0.153***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-0.129**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-0.0864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-0.0989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-0.0719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4,748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0.126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75825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(0.0593)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(0.0620)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(0.0618)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(0.0603)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(0.0587)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246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Ventana de </a:t>
                      </a:r>
                      <a:r>
                        <a:rPr lang="es-CL" sz="1600" b="0" dirty="0">
                          <a:effectLst/>
                        </a:rPr>
                        <a:t>17-20 </a:t>
                      </a:r>
                      <a:r>
                        <a:rPr lang="es-CL" sz="1600" b="0" dirty="0" smtClean="0">
                          <a:effectLst/>
                        </a:rPr>
                        <a:t>cotizaciones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-0.468*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-0.277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-0.180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-0.259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-0.149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9,384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0.003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5588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(0.265)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(0.270)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(0.268)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(0.262)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(0.254)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9442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 smtClean="0">
                          <a:effectLst/>
                        </a:rPr>
                        <a:t>Ventana de 16-21 cotizaciones</a:t>
                      </a:r>
                      <a:endParaRPr lang="es-CL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-0.221**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-0.237**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-0.199*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-0.236**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-0.191*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13,968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0.013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87359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(0.110)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(0.115)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(0.114)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(0.112)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(0.109)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 </a:t>
                      </a:r>
                      <a:endParaRPr lang="es-C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 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4845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noProof="0" dirty="0" smtClean="0">
                          <a:effectLst/>
                        </a:rPr>
                        <a:t>Errores estándar robustos entre paréntesis </a:t>
                      </a:r>
                      <a:r>
                        <a:rPr lang="es-CL" sz="1600" dirty="0" smtClean="0">
                          <a:effectLst/>
                        </a:rPr>
                        <a:t>*** p&lt;0.01, ** p&lt;0.05, * p&lt;0.1</a:t>
                      </a:r>
                      <a:endParaRPr lang="es-CL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504" y="5553527"/>
            <a:ext cx="878497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Instrumento</a:t>
            </a:r>
            <a:r>
              <a:rPr kumimoji="0" lang="es-C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variable de tratamiento = Indicador igual a 1 si individuo presentaba más de 18 cotizaciones desde el último beneficio al momento de solicitar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Otras variables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s-C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Edad, género, Saldo CIC, Ingreso imponible, tasa</a:t>
            </a:r>
            <a:r>
              <a:rPr kumimoji="0" lang="es-CL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reemplazo total, tendencia lineal mensual, número de pagos potenciales por IAS, número de cotizaciones </a:t>
            </a:r>
            <a:r>
              <a:rPr kumimoji="0" lang="es-C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(excepto ventana 18-19)</a:t>
            </a:r>
            <a:r>
              <a:rPr kumimoji="0" lang="es-C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55576" y="1268760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i="0" dirty="0" smtClean="0">
                <a:solidFill>
                  <a:srgbClr val="FF0000"/>
                </a:solidFill>
              </a:rPr>
              <a:t>Efecto de tratamiento </a:t>
            </a:r>
            <a:r>
              <a:rPr lang="es-CL" sz="2000" i="0" dirty="0" smtClean="0"/>
              <a:t>de pasar de 2 a 1 pagos</a:t>
            </a:r>
            <a:endParaRPr lang="es-CL" sz="2000" i="0" dirty="0"/>
          </a:p>
        </p:txBody>
      </p:sp>
    </p:spTree>
    <p:extLst>
      <p:ext uri="{BB962C8B-B14F-4D97-AF65-F5344CB8AC3E}">
        <p14:creationId xmlns:p14="http://schemas.microsoft.com/office/powerpoint/2010/main" xmlns="" val="20932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395536" y="1844824"/>
            <a:ext cx="8216081" cy="2449364"/>
          </a:xfrm>
        </p:spPr>
        <p:txBody>
          <a:bodyPr anchor="ctr"/>
          <a:lstStyle/>
          <a:p>
            <a:r>
              <a:rPr lang="es-CL" dirty="0" smtClean="0"/>
              <a:t>Experimento natural 2</a:t>
            </a:r>
            <a:br>
              <a:rPr lang="es-CL" dirty="0" smtClean="0"/>
            </a:br>
            <a:r>
              <a:rPr lang="es-CL" dirty="0"/>
              <a:t/>
            </a:r>
            <a:br>
              <a:rPr lang="es-CL" dirty="0"/>
            </a:br>
            <a:r>
              <a:rPr lang="es-CL" dirty="0" smtClean="0">
                <a:solidFill>
                  <a:srgbClr val="FF0000"/>
                </a:solidFill>
              </a:rPr>
              <a:t>Diferencia en Diferencia </a:t>
            </a:r>
            <a:r>
              <a:rPr lang="es-CL" dirty="0" smtClean="0"/>
              <a:t>explotando reforma de </a:t>
            </a:r>
            <a:r>
              <a:rPr lang="es-CL" dirty="0" smtClean="0">
                <a:solidFill>
                  <a:srgbClr val="0070C0"/>
                </a:solidFill>
              </a:rPr>
              <a:t>Mayo 2009</a:t>
            </a:r>
            <a:endParaRPr lang="es-C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722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2 (pre/post </a:t>
            </a:r>
            <a:r>
              <a:rPr lang="en-US" dirty="0" err="1" smtClean="0"/>
              <a:t>reforma</a:t>
            </a:r>
            <a:r>
              <a:rPr lang="en-US" dirty="0" smtClean="0"/>
              <a:t>)</a:t>
            </a:r>
            <a:endParaRPr lang="es-CL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3" y="1412776"/>
            <a:ext cx="7256967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732240" y="184482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50% </a:t>
            </a:r>
            <a:r>
              <a:rPr lang="en-US" b="1" dirty="0" err="1" smtClean="0">
                <a:solidFill>
                  <a:srgbClr val="FF0000"/>
                </a:solidFill>
              </a:rPr>
              <a:t>ingreso</a:t>
            </a:r>
            <a:endParaRPr lang="es-CL" b="1" dirty="0">
              <a:solidFill>
                <a:srgbClr val="FF0000"/>
              </a:solidFill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 flipH="1">
            <a:off x="6300192" y="2167989"/>
            <a:ext cx="432048" cy="1088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1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6081" cy="865188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Experimento 2 – primer pago/saldo – función del </a:t>
            </a:r>
            <a:r>
              <a:rPr lang="es-CL" b="1" dirty="0" smtClean="0">
                <a:solidFill>
                  <a:srgbClr val="FF0000"/>
                </a:solidFill>
              </a:rPr>
              <a:t>tiempo</a:t>
            </a:r>
            <a:endParaRPr lang="es-CL" b="1" dirty="0">
              <a:solidFill>
                <a:srgbClr val="FF0000"/>
              </a:solidFill>
            </a:endParaRP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56792"/>
            <a:ext cx="6984776" cy="489654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4 CuadroTexto"/>
              <p:cNvSpPr txBox="1"/>
              <p:nvPr/>
            </p:nvSpPr>
            <p:spPr>
              <a:xfrm>
                <a:off x="43476" y="1628800"/>
                <a:ext cx="1864228" cy="6706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sz="200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s-CL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CL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𝑒𝑟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𝑝𝑎𝑔𝑜</m:t>
                          </m:r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num>
                        <m:den>
                          <m:r>
                            <a:rPr lang="es-CL" sz="2000" b="0" i="1" smtClean="0">
                              <a:latin typeface="Cambria Math"/>
                              <a:ea typeface="Cambria Math"/>
                            </a:rPr>
                            <m:t>𝑆𝑎𝑙𝑑𝑜</m:t>
                          </m:r>
                        </m:den>
                      </m:f>
                    </m:oMath>
                  </m:oMathPara>
                </a14:m>
                <a:endParaRPr lang="es-CL" sz="2000" dirty="0"/>
              </a:p>
            </p:txBody>
          </p:sp>
        </mc:Choice>
        <mc:Fallback>
          <p:sp>
            <p:nvSpPr>
              <p:cNvPr id="5" name="4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6" y="1628800"/>
                <a:ext cx="1864228" cy="67069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819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009204"/>
          </a:xfrm>
        </p:spPr>
        <p:txBody>
          <a:bodyPr>
            <a:normAutofit fontScale="90000"/>
          </a:bodyPr>
          <a:lstStyle/>
          <a:p>
            <a:r>
              <a:rPr lang="es-CL" sz="3600" dirty="0" smtClean="0"/>
              <a:t>Evaluación experimento 2 </a:t>
            </a:r>
            <a:br>
              <a:rPr lang="es-CL" sz="3600" dirty="0" smtClean="0"/>
            </a:br>
            <a:r>
              <a:rPr lang="es-CL" sz="3600" dirty="0" smtClean="0"/>
              <a:t>Diferencias normalizadas – </a:t>
            </a:r>
            <a:r>
              <a:rPr lang="es-CL" sz="3600" dirty="0" smtClean="0">
                <a:solidFill>
                  <a:srgbClr val="FF0000"/>
                </a:solidFill>
              </a:rPr>
              <a:t>Muestra pareada</a:t>
            </a:r>
            <a:endParaRPr lang="es-CL" sz="36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0981350"/>
              </p:ext>
            </p:extLst>
          </p:nvPr>
        </p:nvGraphicFramePr>
        <p:xfrm>
          <a:off x="251520" y="1268760"/>
          <a:ext cx="8568951" cy="53443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6344"/>
                <a:gridCol w="1152128"/>
                <a:gridCol w="1152128"/>
                <a:gridCol w="1152128"/>
                <a:gridCol w="852766"/>
                <a:gridCol w="1163457"/>
              </a:tblGrid>
              <a:tr h="6474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Test for difference in means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8681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Variable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Mean (reform=0) N=3572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Mean (reform=1) N=3572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Normalized difference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T-stat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P-value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Duración </a:t>
                      </a:r>
                      <a:r>
                        <a:rPr lang="es-CL" sz="1400" dirty="0">
                          <a:effectLst/>
                        </a:rPr>
                        <a:t>&gt;0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0.737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0.733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-0.009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-0.375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0.708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Duración </a:t>
                      </a:r>
                      <a:r>
                        <a:rPr lang="es-CL" sz="1400" dirty="0">
                          <a:effectLst/>
                        </a:rPr>
                        <a:t>&gt;1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0.618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0.627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0.018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0.757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0.449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Duración </a:t>
                      </a:r>
                      <a:r>
                        <a:rPr lang="es-CL" sz="1400" dirty="0">
                          <a:effectLst/>
                        </a:rPr>
                        <a:t>&gt;2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0.529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0.538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0.018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0.759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0.448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Duración </a:t>
                      </a:r>
                      <a:r>
                        <a:rPr lang="es-CL" sz="1400" dirty="0">
                          <a:effectLst/>
                        </a:rPr>
                        <a:t>&gt;3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0.460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0.475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0.030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1.257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0.209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Duración </a:t>
                      </a:r>
                      <a:r>
                        <a:rPr lang="es-CL" sz="1400" dirty="0">
                          <a:effectLst/>
                        </a:rPr>
                        <a:t>&gt;4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0.415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0.419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0.009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0.384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0.701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Número de pagos</a:t>
                      </a:r>
                      <a:r>
                        <a:rPr lang="es-CL" sz="1400" baseline="0" dirty="0" smtClean="0">
                          <a:effectLst/>
                        </a:rPr>
                        <a:t> CIC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1.482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1.447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-0.070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-2.967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rgbClr val="FF0000"/>
                          </a:solidFill>
                          <a:effectLst/>
                        </a:rPr>
                        <a:t>0.003</a:t>
                      </a:r>
                      <a:endParaRPr lang="es-CL" sz="1400" dirty="0">
                        <a:solidFill>
                          <a:srgbClr val="FF000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4266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Primer </a:t>
                      </a:r>
                      <a:r>
                        <a:rPr lang="es-CL" sz="1400" noProof="0" dirty="0" smtClean="0">
                          <a:effectLst/>
                        </a:rPr>
                        <a:t>pago,</a:t>
                      </a:r>
                      <a:r>
                        <a:rPr lang="es-CL" sz="1400" baseline="0" noProof="0" dirty="0" smtClean="0">
                          <a:effectLst/>
                        </a:rPr>
                        <a:t> como fracción de saldo</a:t>
                      </a:r>
                      <a:endParaRPr lang="es-CL" sz="1400" noProof="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0.765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0.911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rgbClr val="FF0000"/>
                          </a:solidFill>
                          <a:effectLst/>
                        </a:rPr>
                        <a:t>0.758</a:t>
                      </a:r>
                      <a:endParaRPr lang="es-CL" sz="1400" dirty="0">
                        <a:solidFill>
                          <a:srgbClr val="FF000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32.023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solidFill>
                            <a:srgbClr val="FF0000"/>
                          </a:solidFill>
                          <a:effectLst/>
                        </a:rPr>
                        <a:t>0.000</a:t>
                      </a:r>
                      <a:endParaRPr lang="es-CL" sz="1400" dirty="0">
                        <a:solidFill>
                          <a:srgbClr val="FF000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Edad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33.865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33.715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-0.015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-0.614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0.539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1 </a:t>
                      </a:r>
                      <a:r>
                        <a:rPr lang="es-CL" sz="1400" dirty="0" smtClean="0">
                          <a:effectLst/>
                        </a:rPr>
                        <a:t>si mujer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0.325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0.323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-0.005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-0.202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0.840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Saldo CIC (US$1000</a:t>
                      </a:r>
                      <a:r>
                        <a:rPr lang="es-CL" sz="1400" dirty="0">
                          <a:effectLst/>
                        </a:rPr>
                        <a:t>)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0.334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0.333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-0.002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0.928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4266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Ingreso imponible (US$1000</a:t>
                      </a:r>
                      <a:r>
                        <a:rPr lang="es-CL" sz="1400" dirty="0">
                          <a:effectLst/>
                        </a:rPr>
                        <a:t>)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0.637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0.636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-0.002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-0.065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0.948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2059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Tasa de reemplazo total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0.517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0.519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0.009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0.393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0.694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4266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 smtClean="0">
                          <a:effectLst/>
                        </a:rPr>
                        <a:t>Cotizaciones desde</a:t>
                      </a:r>
                      <a:r>
                        <a:rPr lang="es-CL" sz="1400" baseline="0" dirty="0" smtClean="0">
                          <a:effectLst/>
                        </a:rPr>
                        <a:t> último beneficio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20.516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20.558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0.008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>
                          <a:effectLst/>
                        </a:rPr>
                        <a:t>0.326</a:t>
                      </a:r>
                      <a:endParaRPr lang="es-CL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0.744</a:t>
                      </a:r>
                      <a:endParaRPr lang="es-CL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0730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547588"/>
            <a:ext cx="8216081" cy="865188"/>
          </a:xfrm>
        </p:spPr>
        <p:txBody>
          <a:bodyPr/>
          <a:lstStyle/>
          <a:p>
            <a:r>
              <a:rPr lang="es-CL" dirty="0" smtClean="0"/>
              <a:t>Estrategia empírica - Experimento 2</a:t>
            </a:r>
            <a:endParaRPr lang="es-C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53136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s-CL" u="sng" dirty="0" smtClean="0"/>
                  <a:t>Estrategia </a:t>
                </a:r>
                <a:r>
                  <a:rPr lang="es-CL" u="sng" dirty="0" smtClean="0"/>
                  <a:t>1</a:t>
                </a:r>
                <a:r>
                  <a:rPr lang="es-CL" dirty="0" smtClean="0"/>
                  <a:t>: </a:t>
                </a:r>
                <a:r>
                  <a:rPr lang="es-CL" b="1" dirty="0" err="1" smtClean="0">
                    <a:solidFill>
                      <a:srgbClr val="00B050"/>
                    </a:solidFill>
                  </a:rPr>
                  <a:t>Dif</a:t>
                </a:r>
                <a:r>
                  <a:rPr lang="es-CL" b="1" dirty="0" smtClean="0">
                    <a:solidFill>
                      <a:srgbClr val="00B050"/>
                    </a:solidFill>
                  </a:rPr>
                  <a:t>-en-</a:t>
                </a:r>
                <a:r>
                  <a:rPr lang="es-CL" b="1" dirty="0" err="1" smtClean="0">
                    <a:solidFill>
                      <a:srgbClr val="00B050"/>
                    </a:solidFill>
                  </a:rPr>
                  <a:t>Dif</a:t>
                </a:r>
                <a:r>
                  <a:rPr lang="es-CL" dirty="0" smtClean="0"/>
                  <a:t> en torno a la reforma (ventana de 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4 meses</a:t>
                </a:r>
                <a:r>
                  <a:rPr lang="es-CL" dirty="0" smtClean="0"/>
                  <a:t>)</a:t>
                </a:r>
                <a:endParaRPr lang="es-CL" dirty="0" smtClean="0"/>
              </a:p>
              <a:p>
                <a:pPr lvl="1"/>
                <a:r>
                  <a:rPr lang="es-CL" dirty="0" smtClean="0"/>
                  <a:t>Dos definiciones de grupo de control:</a:t>
                </a:r>
                <a:endParaRPr lang="es-CL" dirty="0" smtClean="0"/>
              </a:p>
              <a:p>
                <a:pPr lvl="2"/>
                <a:r>
                  <a:rPr lang="es-CL" b="1" u="sng" dirty="0" smtClean="0">
                    <a:solidFill>
                      <a:srgbClr val="0070C0"/>
                    </a:solidFill>
                  </a:rPr>
                  <a:t>Controles 1</a:t>
                </a:r>
                <a:r>
                  <a:rPr lang="es-CL" dirty="0" smtClean="0"/>
                  <a:t>=individuos que no deberían ser afectados por reforma (basado en </a:t>
                </a:r>
                <a:r>
                  <a:rPr lang="es-CL" dirty="0" err="1" smtClean="0"/>
                  <a:t>pareamiento</a:t>
                </a:r>
                <a:r>
                  <a:rPr lang="es-CL" dirty="0" smtClean="0"/>
                  <a:t> en características)</a:t>
                </a:r>
                <a:endParaRPr lang="es-CL" dirty="0" smtClean="0"/>
              </a:p>
              <a:p>
                <a:pPr lvl="2"/>
                <a:r>
                  <a:rPr lang="es-CL" sz="2400" b="1" u="sng" dirty="0" smtClean="0">
                    <a:solidFill>
                      <a:srgbClr val="0070C0"/>
                    </a:solidFill>
                  </a:rPr>
                  <a:t>Controles 2</a:t>
                </a:r>
                <a:r>
                  <a:rPr lang="es-CL" sz="2400" dirty="0" smtClean="0"/>
                  <a:t>=individuos con 18 cotizaciones o menos</a:t>
                </a:r>
                <a:endParaRPr lang="es-CL" dirty="0" smtClean="0"/>
              </a:p>
              <a:p>
                <a:pPr lvl="1"/>
                <a:r>
                  <a:rPr lang="es-CL" dirty="0" smtClean="0"/>
                  <a:t>Modelo lineal de </a:t>
                </a:r>
                <a:r>
                  <a:rPr lang="es-CL" dirty="0" err="1" smtClean="0">
                    <a:solidFill>
                      <a:srgbClr val="FF0000"/>
                    </a:solidFill>
                  </a:rPr>
                  <a:t>Dif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-en-</a:t>
                </a:r>
                <a:r>
                  <a:rPr lang="es-CL" dirty="0" err="1" smtClean="0">
                    <a:solidFill>
                      <a:srgbClr val="FF0000"/>
                    </a:solidFill>
                  </a:rPr>
                  <a:t>dif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/>
                </a:r>
                <a:r>
                  <a:rPr lang="es-CL" dirty="0" smtClean="0"/>
                  <a:t>:</a:t>
                </a:r>
                <a:endParaRPr lang="es-CL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s-CL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CL" i="1">
                                  <a:latin typeface="Cambria Math"/>
                                </a:rPr>
                                <m:t>𝐷𝑢𝑟𝑎</m:t>
                              </m:r>
                              <m:r>
                                <a:rPr lang="es-CL" b="0" i="1" smtClean="0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s-CL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s-CL" b="0" i="1" smtClean="0">
                                  <a:latin typeface="Cambria Math"/>
                                </a:rPr>
                                <m:t>ó</m:t>
                              </m:r>
                              <m:r>
                                <a:rPr lang="es-CL" i="1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s-CL" i="1">
                                  <a:latin typeface="Cambria Math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es-CL" i="1">
                              <a:latin typeface="Cambria Math"/>
                            </a:rPr>
                            <m:t>&gt;0</m:t>
                          </m:r>
                        </m:e>
                      </m:d>
                      <m:r>
                        <a:rPr lang="es-CL" i="1">
                          <a:latin typeface="Cambria Math"/>
                        </a:rPr>
                        <m:t>=</m:t>
                      </m:r>
                      <m:r>
                        <a:rPr lang="es-CL" i="1">
                          <a:latin typeface="Cambria Math"/>
                        </a:rPr>
                        <m:t>𝛼</m:t>
                      </m:r>
                      <m:r>
                        <a:rPr lang="es-CL" i="1">
                          <a:latin typeface="Cambria Math"/>
                        </a:rPr>
                        <m:t>+</m:t>
                      </m:r>
                      <m:r>
                        <a:rPr lang="es-CL" i="1">
                          <a:latin typeface="Cambria Math"/>
                        </a:rPr>
                        <m:t>𝛽</m:t>
                      </m:r>
                      <m:r>
                        <a:rPr lang="es-CL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es-C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i="1">
                              <a:latin typeface="Cambria Math"/>
                            </a:rPr>
                            <m:t>𝑃𝑜𝑠𝑡</m:t>
                          </m:r>
                        </m:e>
                        <m:sub>
                          <m:r>
                            <a:rPr lang="es-CL" i="1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s-CL" i="1">
                          <a:latin typeface="Cambria Math"/>
                        </a:rPr>
                        <m:t>+</m:t>
                      </m:r>
                      <m:r>
                        <a:rPr lang="es-CL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s-CL" i="1">
                          <a:latin typeface="Cambria Math"/>
                        </a:rPr>
                        <m:t>∙</m:t>
                      </m:r>
                      <m:sSub>
                        <m:sSubPr>
                          <m:ctrlPr>
                            <a:rPr lang="es-C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b="0" i="1" smtClean="0">
                              <a:latin typeface="Cambria Math"/>
                            </a:rPr>
                            <m:t>𝑇𝑟𝑎𝑡𝑎𝑑𝑜</m:t>
                          </m:r>
                        </m:e>
                        <m:sub>
                          <m:r>
                            <a:rPr lang="es-CL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s-CL" i="1">
                          <a:latin typeface="Cambria Math"/>
                        </a:rPr>
                        <m:t>+</m:t>
                      </m:r>
                      <m:r>
                        <a:rPr lang="es-CL" i="1" smtClean="0">
                          <a:latin typeface="Cambria Math"/>
                          <a:ea typeface="Cambria Math"/>
                        </a:rPr>
                        <m:t>𝜏</m:t>
                      </m:r>
                      <m:d>
                        <m:dPr>
                          <m:ctrlPr>
                            <a:rPr lang="es-CL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CL" b="0" i="1" smtClean="0">
                                  <a:latin typeface="Cambria Math"/>
                                </a:rPr>
                                <m:t>𝑇𝑟𝑎𝑡𝑎𝑑𝑜</m:t>
                              </m:r>
                            </m:e>
                            <m:sub>
                              <m:r>
                                <a:rPr lang="es-CL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s-CL" i="1">
                              <a:latin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s-CL" i="1">
                                  <a:latin typeface="Cambria Math"/>
                                </a:rPr>
                                <m:t>𝑃𝑜𝑠𝑡</m:t>
                              </m:r>
                            </m:e>
                            <m:sub>
                              <m:r>
                                <a:rPr lang="es-CL" i="1">
                                  <a:latin typeface="Cambria Math"/>
                                </a:rPr>
                                <m:t>𝑖𝑡</m:t>
                              </m:r>
                            </m:sub>
                          </m:sSub>
                        </m:e>
                      </m:d>
                      <m:r>
                        <a:rPr lang="es-CL" i="1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s-CL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s-CL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es-CL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s-CL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s-CL" i="1">
                          <a:latin typeface="Cambria Math"/>
                        </a:rPr>
                        <m:t>𝛾</m:t>
                      </m:r>
                      <m:r>
                        <a:rPr lang="es-CL" i="1">
                          <a:latin typeface="Cambria Math"/>
                        </a:rPr>
                        <m:t>+</m:t>
                      </m:r>
                      <m:r>
                        <a:rPr lang="es-CL" i="1" smtClean="0"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es-CL" i="1">
                          <a:latin typeface="Cambria Math"/>
                        </a:rPr>
                        <m:t>∙</m:t>
                      </m:r>
                      <m:r>
                        <a:rPr lang="es-CL" i="1">
                          <a:latin typeface="Cambria Math"/>
                        </a:rPr>
                        <m:t>𝑡</m:t>
                      </m:r>
                      <m:r>
                        <a:rPr lang="es-CL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C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s-CL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s-CL" dirty="0"/>
              </a:p>
              <a:p>
                <a:r>
                  <a:rPr lang="es-CL" u="sng" dirty="0" smtClean="0"/>
                  <a:t>Estrategia 2</a:t>
                </a:r>
                <a:r>
                  <a:rPr lang="es-CL" dirty="0" smtClean="0"/>
                  <a:t>: </a:t>
                </a:r>
                <a:r>
                  <a:rPr lang="es-CL" b="1" dirty="0" err="1" smtClean="0">
                    <a:solidFill>
                      <a:srgbClr val="00B050"/>
                    </a:solidFill>
                  </a:rPr>
                  <a:t>Pareamiento</a:t>
                </a:r>
                <a:r>
                  <a:rPr lang="es-CL" dirty="0" smtClean="0">
                    <a:solidFill>
                      <a:srgbClr val="00B050"/>
                    </a:solidFill>
                  </a:rPr>
                  <a:t/>
                </a:r>
                <a:r>
                  <a:rPr lang="es-CL" dirty="0" smtClean="0"/>
                  <a:t>en características observables</a:t>
                </a:r>
                <a:endParaRPr lang="es-CL" dirty="0" smtClean="0">
                  <a:solidFill>
                    <a:srgbClr val="FF0000"/>
                  </a:solidFill>
                </a:endParaRPr>
              </a:p>
              <a:p>
                <a:pPr lvl="1"/>
                <a:r>
                  <a:rPr lang="es-CL" dirty="0" smtClean="0"/>
                  <a:t>Elasticidad de duración </a:t>
                </a:r>
                <a:r>
                  <a:rPr lang="es-CL" dirty="0" err="1" smtClean="0"/>
                  <a:t>c.r.a</a:t>
                </a:r>
                <a:r>
                  <a:rPr lang="es-CL" dirty="0" smtClean="0"/>
                  <a:t>. 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fracción primer pago</a:t>
                </a:r>
                <a:r>
                  <a:rPr lang="en-US" dirty="0" smtClean="0"/>
                  <a:t>:</a:t>
                </a:r>
                <a:endParaRPr lang="en-US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𝑛𝑛</m:t>
                              </m:r>
                              <m:d>
                                <m:dPr>
                                  <m:ctrlPr>
                                    <a:rPr lang="es-CL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s-CL" i="1">
                          <a:latin typeface="Cambria Math"/>
                        </a:rPr>
                        <m:t>=</m:t>
                      </m:r>
                      <m:r>
                        <a:rPr lang="es-CL" i="1">
                          <a:latin typeface="Cambria Math"/>
                        </a:rPr>
                        <m:t>𝛼</m:t>
                      </m:r>
                      <m:r>
                        <a:rPr lang="es-CL" i="1">
                          <a:latin typeface="Cambria Math"/>
                        </a:rPr>
                        <m:t>+</m:t>
                      </m:r>
                      <m:r>
                        <a:rPr lang="es-CL" i="1">
                          <a:latin typeface="Cambria Math"/>
                        </a:rPr>
                        <m:t>𝛽</m:t>
                      </m:r>
                      <m:r>
                        <a:rPr lang="es-CL" i="1">
                          <a:latin typeface="Cambria Math"/>
                        </a:rPr>
                        <m:t>∙</m:t>
                      </m:r>
                      <m:d>
                        <m:dPr>
                          <m:ctrlPr>
                            <a:rPr lang="es-CL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𝑛𝑛</m:t>
                              </m:r>
                              <m:d>
                                <m:dPr>
                                  <m:ctrlPr>
                                    <a:rPr lang="es-CL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s-CL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s-CL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𝑛𝑛</m:t>
                              </m:r>
                              <m:d>
                                <m:dPr>
                                  <m:ctrlPr>
                                    <a:rPr lang="es-CL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s-CL" i="1">
                          <a:latin typeface="Cambria Math"/>
                        </a:rPr>
                        <m:t>′</m:t>
                      </m:r>
                      <m:r>
                        <a:rPr lang="es-CL" i="1">
                          <a:latin typeface="Cambria Math"/>
                        </a:rPr>
                        <m:t>𝛾</m:t>
                      </m:r>
                      <m:r>
                        <a:rPr lang="es-CL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s-CL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s-CL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s-CL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53136"/>
              </a:xfrm>
              <a:blipFill rotWithShape="1">
                <a:blip r:embed="rId2"/>
                <a:stretch>
                  <a:fillRect l="-370" t="-1759" r="-593" b="-25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7304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366"/>
            <a:ext cx="8216081" cy="1008410"/>
          </a:xfrm>
        </p:spPr>
        <p:txBody>
          <a:bodyPr>
            <a:noAutofit/>
          </a:bodyPr>
          <a:lstStyle/>
          <a:p>
            <a:r>
              <a:rPr lang="es-CL" sz="3600" dirty="0" smtClean="0"/>
              <a:t>Resultados </a:t>
            </a:r>
            <a:r>
              <a:rPr lang="es-CL" sz="3600" dirty="0" smtClean="0">
                <a:solidFill>
                  <a:srgbClr val="FF0000"/>
                </a:solidFill>
              </a:rPr>
              <a:t>experimento 2</a:t>
            </a:r>
            <a:r>
              <a:rPr lang="es-CL" sz="3600" dirty="0" smtClean="0"/>
              <a:t> – </a:t>
            </a:r>
            <a:r>
              <a:rPr lang="es-CL" sz="3600" dirty="0" err="1" smtClean="0"/>
              <a:t>dif</a:t>
            </a:r>
            <a:r>
              <a:rPr lang="es-CL" sz="3600" dirty="0" smtClean="0"/>
              <a:t>-en-</a:t>
            </a:r>
            <a:r>
              <a:rPr lang="es-CL" sz="3600" dirty="0" err="1" smtClean="0"/>
              <a:t>dif</a:t>
            </a:r>
            <a:r>
              <a:rPr lang="es-CL" sz="3600" dirty="0" smtClean="0"/>
              <a:t/>
            </a:r>
            <a:br>
              <a:rPr lang="es-CL" sz="3600" dirty="0" smtClean="0"/>
            </a:br>
            <a:r>
              <a:rPr lang="es-CL" sz="3600" dirty="0" smtClean="0"/>
              <a:t>Grupo de </a:t>
            </a:r>
            <a:r>
              <a:rPr lang="es-CL" sz="3600" dirty="0" smtClean="0">
                <a:solidFill>
                  <a:srgbClr val="00B050"/>
                </a:solidFill>
              </a:rPr>
              <a:t>Control 1</a:t>
            </a:r>
            <a:endParaRPr lang="es-CL" sz="3600" dirty="0">
              <a:solidFill>
                <a:srgbClr val="00B050"/>
              </a:solidFill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56336195"/>
              </p:ext>
            </p:extLst>
          </p:nvPr>
        </p:nvGraphicFramePr>
        <p:xfrm>
          <a:off x="912019" y="2051844"/>
          <a:ext cx="7327900" cy="4007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3516"/>
                <a:gridCol w="1307712"/>
                <a:gridCol w="1543336"/>
                <a:gridCol w="1543336"/>
              </a:tblGrid>
              <a:tr h="238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Muestra de estimación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800" u="none" strike="noStrike">
                          <a:effectLst/>
                        </a:rPr>
                        <a:t> 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Soporte común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err="1" smtClean="0">
                          <a:effectLst/>
                        </a:rPr>
                        <a:t>Pareamiento</a:t>
                      </a:r>
                      <a:r>
                        <a:rPr lang="es-CL" sz="1400" u="none" strike="noStrike" dirty="0" smtClean="0">
                          <a:effectLst/>
                        </a:rPr>
                        <a:t> en PS, sin reemplazo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err="1" smtClean="0">
                          <a:effectLst/>
                        </a:rPr>
                        <a:t>Pareamiento</a:t>
                      </a:r>
                      <a:r>
                        <a:rPr lang="es-CL" sz="1400" u="none" strike="noStrike" dirty="0" smtClean="0">
                          <a:effectLst/>
                        </a:rPr>
                        <a:t> en características, con reemplazo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&gt;0}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-0.0169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-0.0154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-0.00885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(0.0213)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(0.0224)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(0.0237)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&gt;1}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-0.0127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-0.0171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0.00111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(0.0234)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(0.0247)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(0.0260)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&gt;2}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-0.00792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-0.0186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-0.000502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(0.0240)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(0.0254)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(0.0266)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&gt;3}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-0.00193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-0.0127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0.00368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(0.0240)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(0.0254)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(0.0266)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noProof="0" dirty="0" smtClean="0">
                          <a:effectLst/>
                        </a:rPr>
                        <a:t>DV=1{Duración</a:t>
                      </a:r>
                      <a:r>
                        <a:rPr lang="es-CL" sz="1400" u="none" strike="noStrike" dirty="0" smtClean="0">
                          <a:effectLst/>
                        </a:rPr>
                        <a:t> </a:t>
                      </a:r>
                      <a:r>
                        <a:rPr lang="es-CL" sz="1400" u="none" strike="noStrike" dirty="0">
                          <a:effectLst/>
                        </a:rPr>
                        <a:t>&gt;4}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-0.0153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-0.0209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-0.00638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(0.0237)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(0.0251)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(0.0262)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Número de observaciones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8,099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7,144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5,847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noProof="0" dirty="0" smtClean="0">
                          <a:effectLst/>
                        </a:rPr>
                        <a:t>Errores estándar robustos entre paréntesis </a:t>
                      </a:r>
                      <a:r>
                        <a:rPr lang="es-CL" sz="1400" dirty="0" smtClean="0">
                          <a:effectLst/>
                        </a:rPr>
                        <a:t>*** p&lt;0.01, ** p&lt;0.05, * p&lt;0.1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5745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366"/>
            <a:ext cx="8216081" cy="1008410"/>
          </a:xfrm>
        </p:spPr>
        <p:txBody>
          <a:bodyPr>
            <a:noAutofit/>
          </a:bodyPr>
          <a:lstStyle/>
          <a:p>
            <a:r>
              <a:rPr lang="es-CL" sz="3600" dirty="0"/>
              <a:t>Resultados </a:t>
            </a:r>
            <a:r>
              <a:rPr lang="es-CL" sz="3600" dirty="0">
                <a:solidFill>
                  <a:srgbClr val="FF0000"/>
                </a:solidFill>
              </a:rPr>
              <a:t>experimento 2</a:t>
            </a:r>
            <a:r>
              <a:rPr lang="es-CL" sz="3600" dirty="0"/>
              <a:t> – </a:t>
            </a:r>
            <a:r>
              <a:rPr lang="es-CL" sz="3600" dirty="0" err="1"/>
              <a:t>dif</a:t>
            </a:r>
            <a:r>
              <a:rPr lang="es-CL" sz="3600" dirty="0"/>
              <a:t>-en-</a:t>
            </a:r>
            <a:r>
              <a:rPr lang="es-CL" sz="3600" dirty="0" err="1"/>
              <a:t>dif</a:t>
            </a:r>
            <a:r>
              <a:rPr lang="es-CL" sz="3600" dirty="0"/>
              <a:t/>
            </a:r>
            <a:br>
              <a:rPr lang="es-CL" sz="3600" dirty="0"/>
            </a:br>
            <a:r>
              <a:rPr lang="es-CL" sz="3600" dirty="0"/>
              <a:t>Grupo de </a:t>
            </a:r>
            <a:r>
              <a:rPr lang="es-CL" sz="3600" dirty="0">
                <a:solidFill>
                  <a:srgbClr val="00B050"/>
                </a:solidFill>
              </a:rPr>
              <a:t>Control </a:t>
            </a:r>
            <a:r>
              <a:rPr lang="es-CL" sz="3600" dirty="0" smtClean="0">
                <a:solidFill>
                  <a:srgbClr val="00B050"/>
                </a:solidFill>
              </a:rPr>
              <a:t>2</a:t>
            </a:r>
            <a:endParaRPr lang="es-CL" sz="3600" dirty="0">
              <a:solidFill>
                <a:srgbClr val="00B050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17241090"/>
              </p:ext>
            </p:extLst>
          </p:nvPr>
        </p:nvGraphicFramePr>
        <p:xfrm>
          <a:off x="912019" y="2051844"/>
          <a:ext cx="7327900" cy="4007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3516"/>
                <a:gridCol w="1307712"/>
                <a:gridCol w="1543336"/>
                <a:gridCol w="1543336"/>
              </a:tblGrid>
              <a:tr h="238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Muestra de estimación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800" u="none" strike="noStrike">
                          <a:effectLst/>
                        </a:rPr>
                        <a:t> 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Soporte común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err="1" smtClean="0">
                          <a:effectLst/>
                        </a:rPr>
                        <a:t>Pareamiento</a:t>
                      </a:r>
                      <a:r>
                        <a:rPr lang="es-CL" sz="1400" u="none" strike="noStrike" dirty="0" smtClean="0">
                          <a:effectLst/>
                        </a:rPr>
                        <a:t> en PS, sin reemplazo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err="1" smtClean="0">
                          <a:effectLst/>
                        </a:rPr>
                        <a:t>Pareamiento</a:t>
                      </a:r>
                      <a:r>
                        <a:rPr lang="es-CL" sz="1400" u="none" strike="noStrike" dirty="0" smtClean="0">
                          <a:effectLst/>
                        </a:rPr>
                        <a:t> en características, con reemplazo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&gt;0}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-0.00533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-0.0148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0.0199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(0.0200)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(0.0211)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(0.0238)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&gt;1}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-0.0137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-0.0247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0.0286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(0.0219)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effectLst/>
                        </a:rPr>
                        <a:t>(0.0232)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(0.0262)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&gt;2}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0.000667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-0.0212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0.0343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(0.0225)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(0.0238)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(0.0269)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&gt;3}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0.00885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-0.0127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0.0404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(0.0225)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(0.0238)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(0.0269)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DV=1{Duración </a:t>
                      </a:r>
                      <a:r>
                        <a:rPr lang="es-CL" sz="1400" u="none" strike="noStrike" dirty="0">
                          <a:effectLst/>
                        </a:rPr>
                        <a:t>&gt;4}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0.00739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-0.00936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0.0359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(0.0222)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(0.0235)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(0.0266)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 smtClean="0">
                          <a:effectLst/>
                        </a:rPr>
                        <a:t>Número</a:t>
                      </a:r>
                      <a:r>
                        <a:rPr lang="es-CL" sz="1400" u="none" strike="noStrike" baseline="0" dirty="0" smtClean="0">
                          <a:effectLst/>
                        </a:rPr>
                        <a:t> de observaciones</a:t>
                      </a:r>
                      <a:endParaRPr lang="es-CL" sz="1400" b="1" i="0" u="none" strike="noStrike" dirty="0">
                        <a:solidFill>
                          <a:srgbClr val="FFFFFF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8,099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7,144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>
                          <a:effectLst/>
                        </a:rPr>
                        <a:t>5,847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noProof="0" dirty="0" smtClean="0">
                          <a:effectLst/>
                        </a:rPr>
                        <a:t>Errores estándar robustos entre paréntesis </a:t>
                      </a:r>
                      <a:r>
                        <a:rPr lang="es-CL" sz="1400" dirty="0" smtClean="0">
                          <a:effectLst/>
                        </a:rPr>
                        <a:t>*** p&lt;0.01, ** p&lt;0.05, * p&lt;0.1</a:t>
                      </a:r>
                      <a:endParaRPr lang="es-C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1213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5580"/>
            <a:ext cx="8216081" cy="865188"/>
          </a:xfrm>
        </p:spPr>
        <p:txBody>
          <a:bodyPr>
            <a:noAutofit/>
          </a:bodyPr>
          <a:lstStyle/>
          <a:p>
            <a:r>
              <a:rPr lang="es-CL" sz="3600" dirty="0"/>
              <a:t>Resultados </a:t>
            </a:r>
            <a:r>
              <a:rPr lang="es-CL" sz="3600" dirty="0">
                <a:solidFill>
                  <a:srgbClr val="FF0000"/>
                </a:solidFill>
              </a:rPr>
              <a:t>experimento 2</a:t>
            </a:r>
            <a:r>
              <a:rPr lang="es-CL" sz="3600" dirty="0"/>
              <a:t> – </a:t>
            </a:r>
            <a:r>
              <a:rPr lang="es-CL" sz="3600" dirty="0" err="1" smtClean="0"/>
              <a:t>Pareamiento</a:t>
            </a:r>
            <a:r>
              <a:rPr lang="es-CL" sz="3600" dirty="0" smtClean="0"/>
              <a:t> y primeras diferencias</a:t>
            </a:r>
            <a:endParaRPr lang="es-CL" sz="36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45212179"/>
              </p:ext>
            </p:extLst>
          </p:nvPr>
        </p:nvGraphicFramePr>
        <p:xfrm>
          <a:off x="35496" y="1484784"/>
          <a:ext cx="9108504" cy="42556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80"/>
                <a:gridCol w="739142"/>
                <a:gridCol w="765184"/>
                <a:gridCol w="739142"/>
                <a:gridCol w="765188"/>
                <a:gridCol w="739142"/>
                <a:gridCol w="708856"/>
                <a:gridCol w="739142"/>
                <a:gridCol w="845034"/>
                <a:gridCol w="739142"/>
                <a:gridCol w="744352"/>
              </a:tblGrid>
              <a:tr h="225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Duración&gt; </a:t>
                      </a:r>
                      <a:r>
                        <a:rPr lang="es-CL" sz="1100" dirty="0">
                          <a:effectLst/>
                        </a:rPr>
                        <a:t>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Duración </a:t>
                      </a:r>
                      <a:r>
                        <a:rPr lang="es-CL" sz="1100" dirty="0">
                          <a:effectLst/>
                        </a:rPr>
                        <a:t>&gt; 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Duración </a:t>
                      </a:r>
                      <a:r>
                        <a:rPr lang="es-CL" sz="1100" dirty="0">
                          <a:effectLst/>
                        </a:rPr>
                        <a:t>&gt; 2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Duración </a:t>
                      </a:r>
                      <a:r>
                        <a:rPr lang="es-CL" sz="1100" dirty="0">
                          <a:effectLst/>
                        </a:rPr>
                        <a:t>&gt; 3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Duración </a:t>
                      </a:r>
                      <a:r>
                        <a:rPr lang="es-CL" sz="1100" dirty="0">
                          <a:effectLst/>
                        </a:rPr>
                        <a:t>&gt; 4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2052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VARIABLES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Todos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Delta W &gt;0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100" dirty="0" smtClean="0">
                          <a:effectLst/>
                        </a:rPr>
                        <a:t>Todos</a:t>
                      </a:r>
                      <a:endParaRPr lang="es-CL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Delta W &gt;0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Todos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Delta W &gt;0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Todos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Delta W &gt;0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Todos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Delta W &gt;0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410401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noProof="0" dirty="0" smtClean="0">
                          <a:solidFill>
                            <a:srgbClr val="FF0000"/>
                          </a:solidFill>
                          <a:effectLst/>
                        </a:rPr>
                        <a:t>Diferencia en fracción primer pago sobre</a:t>
                      </a: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 total</a:t>
                      </a: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-0.0358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-0.128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FF0000"/>
                          </a:solidFill>
                          <a:effectLst/>
                        </a:rPr>
                        <a:t>-0.0385</a:t>
                      </a:r>
                      <a:endParaRPr lang="es-CL" sz="11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FF0000"/>
                          </a:solidFill>
                          <a:effectLst/>
                        </a:rPr>
                        <a:t>-0.157</a:t>
                      </a:r>
                      <a:endParaRPr lang="es-CL" sz="11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-0.0585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-0.179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-0.0193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-0.154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-0.0339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-0.0766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</a:tr>
              <a:tr h="2052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(0.0488)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(0.116)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(0.0540)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solidFill>
                            <a:srgbClr val="FF0000"/>
                          </a:solidFill>
                          <a:effectLst/>
                        </a:rPr>
                        <a:t>(0.128)</a:t>
                      </a:r>
                      <a:endParaRPr lang="es-CL" sz="11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(0.0559)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(0.131)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(0.0553)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(0.132)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(0.0542)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solidFill>
                            <a:srgbClr val="FF0000"/>
                          </a:solidFill>
                          <a:effectLst/>
                        </a:rPr>
                        <a:t>(0.132)</a:t>
                      </a:r>
                      <a:endParaRPr lang="es-CL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>
                    <a:noFill/>
                  </a:tcPr>
                </a:tc>
              </a:tr>
              <a:tr h="224978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Diferencia de edad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0.0045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0.0023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0.0055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0.0091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0.0060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0.0061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0.0002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0.0018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0.0001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0.0021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0.0055)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0.0073)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0.0059)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0.0078)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0.0057)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0.0076)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0.0058</a:t>
                      </a:r>
                      <a:r>
                        <a:rPr lang="es-CL" sz="1100" dirty="0">
                          <a:effectLst/>
                        </a:rPr>
                        <a:t>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0.0078)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0.0056)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</a:t>
                      </a:r>
                      <a:r>
                        <a:rPr lang="es-CL" sz="1100" dirty="0" smtClean="0">
                          <a:effectLst/>
                        </a:rPr>
                        <a:t>0.0074)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Diferencia de saldo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-0.215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-1.689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-1.064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-2.498**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-1.359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-2.356*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-1.503*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-1.660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-1.442*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-1.837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(0.801)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(1.138)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(0.886)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(1.239)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(0.873)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(1.214)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(0.881)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(1.238)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(0.869)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(1.227)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Diferencia de ingreso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0.137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0.998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0.617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1.595**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0.610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1.202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0.821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0.917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0.697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0.905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(0.449)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(0.688)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(0.497)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(0.741)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(0.501)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(0.741)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(0.501)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(0.750)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(0.494)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(0.741)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Diferencia de tasas de reemplazo total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0.237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0.826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1.019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1.622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1.396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1.797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1.318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1.328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1.663*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1.678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(0.817)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(1.134)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(0.902)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(1.226)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(0.900)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(1.230)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(0.913)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(1.262)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(0.895)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(1.241)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Diferencia en número de cotizaciones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0.0066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0.0049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0.0062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0.0053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-0.0116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0.0076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-0.0105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-</a:t>
                      </a:r>
                      <a:r>
                        <a:rPr lang="es-CL" sz="1100" dirty="0" smtClean="0">
                          <a:effectLst/>
                        </a:rPr>
                        <a:t>0.0066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-0.0143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-0.0137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19784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(0.0159)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(0.0206)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(0.0176)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(0.0227)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(0.0174)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(0.0228)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(0.0176)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(0.0230)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(0.0173)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(0.0225)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Observaciones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3,572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1,744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3,572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1,744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3,572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1,744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3,572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1,744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3,572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1,744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052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R cuadrado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0.001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0.001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0.002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0.004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0.001</a:t>
                      </a:r>
                      <a:endParaRPr lang="es-C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0.002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0.001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0.002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ctr"/>
                </a:tc>
              </a:tr>
              <a:tr h="225720">
                <a:tc gridSpan="1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100" noProof="0" dirty="0" smtClean="0">
                          <a:effectLst/>
                        </a:rPr>
                        <a:t>Errores estándar robustos entre paréntesis </a:t>
                      </a:r>
                      <a:r>
                        <a:rPr lang="es-CL" sz="1100" dirty="0" smtClean="0">
                          <a:effectLst/>
                        </a:rPr>
                        <a:t>*** p&lt;0.01, ** p&lt;0.05, * p&lt;0.1</a:t>
                      </a:r>
                      <a:endParaRPr lang="es-C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endParaRPr lang="es-CL" dirty="0"/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546" marR="42546" marT="0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4315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Resumen de resultados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u="sng" dirty="0" smtClean="0"/>
              <a:t>Experimento 1</a:t>
            </a:r>
            <a:r>
              <a:rPr lang="es-CL" dirty="0" smtClean="0"/>
              <a:t>:</a:t>
            </a:r>
          </a:p>
          <a:p>
            <a:pPr lvl="1"/>
            <a:r>
              <a:rPr lang="es-CL" dirty="0" smtClean="0"/>
              <a:t>Resultados</a:t>
            </a:r>
            <a:r>
              <a:rPr lang="en-US" dirty="0" smtClean="0"/>
              <a:t> </a:t>
            </a:r>
            <a:r>
              <a:rPr lang="es-CL" dirty="0" smtClean="0"/>
              <a:t>sugieren que “</a:t>
            </a:r>
            <a:r>
              <a:rPr lang="es-CL" dirty="0" smtClean="0">
                <a:solidFill>
                  <a:srgbClr val="FF0000"/>
                </a:solidFill>
              </a:rPr>
              <a:t>adelantar</a:t>
            </a:r>
            <a:r>
              <a:rPr lang="es-CL" dirty="0" smtClean="0"/>
              <a:t>” beneficios (elevar </a:t>
            </a:r>
            <a:r>
              <a:rPr lang="es-CL" dirty="0" smtClean="0">
                <a:latin typeface="Symbol" pitchFamily="18" charset="2"/>
              </a:rPr>
              <a:t>a</a:t>
            </a:r>
            <a:r>
              <a:rPr lang="es-CL" dirty="0" smtClean="0"/>
              <a:t>) </a:t>
            </a:r>
            <a:r>
              <a:rPr lang="es-CL" u="sng" dirty="0" smtClean="0"/>
              <a:t>aumenta la probabilidad de encontrar un trabajo</a:t>
            </a:r>
            <a:r>
              <a:rPr lang="es-CL" dirty="0" smtClean="0"/>
              <a:t> durante el primer mes</a:t>
            </a:r>
          </a:p>
          <a:p>
            <a:pPr lvl="1"/>
            <a:r>
              <a:rPr lang="es-CL" dirty="0" smtClean="0"/>
              <a:t>Esto sugiere que efecto de </a:t>
            </a:r>
            <a:r>
              <a:rPr lang="es-CL" dirty="0" smtClean="0">
                <a:solidFill>
                  <a:srgbClr val="FF0000"/>
                </a:solidFill>
              </a:rPr>
              <a:t>riesgo moral supera</a:t>
            </a:r>
            <a:r>
              <a:rPr lang="es-CL" dirty="0" smtClean="0"/>
              <a:t> efecto liquidez</a:t>
            </a:r>
            <a:r>
              <a:rPr lang="en-US" dirty="0" smtClean="0"/>
              <a:t>.</a:t>
            </a:r>
          </a:p>
          <a:p>
            <a:r>
              <a:rPr lang="es-CL" u="sng" dirty="0" smtClean="0"/>
              <a:t>Experimento </a:t>
            </a:r>
            <a:r>
              <a:rPr lang="es-CL" u="sng" dirty="0"/>
              <a:t>2</a:t>
            </a:r>
            <a:r>
              <a:rPr lang="es-CL" dirty="0"/>
              <a:t>:</a:t>
            </a:r>
          </a:p>
          <a:p>
            <a:pPr lvl="1"/>
            <a:r>
              <a:rPr lang="es-CL" dirty="0" smtClean="0"/>
              <a:t>Resultados son consistentes con experimento 1, pero </a:t>
            </a:r>
            <a:r>
              <a:rPr lang="es-CL" dirty="0" smtClean="0">
                <a:solidFill>
                  <a:srgbClr val="FF0000"/>
                </a:solidFill>
              </a:rPr>
              <a:t>no estadísticamente significativos</a:t>
            </a:r>
            <a:endParaRPr lang="en-US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52589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6081" cy="792088"/>
          </a:xfrm>
        </p:spPr>
        <p:txBody>
          <a:bodyPr/>
          <a:lstStyle/>
          <a:p>
            <a:r>
              <a:rPr lang="es-CL" dirty="0" smtClean="0"/>
              <a:t>Conclusiones</a:t>
            </a:r>
            <a:endParaRPr lang="es-C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2 Marcador de contenido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980728"/>
                <a:ext cx="8352928" cy="5688632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s-CL" dirty="0" smtClean="0"/>
                  <a:t>Evidencia de ambos experimentos sugiere efecto significativo de adelantar beneficios CIC:</a:t>
                </a:r>
                <a:endParaRPr lang="es-CL" dirty="0" smtClean="0"/>
              </a:p>
              <a:p>
                <a:pPr lvl="1"/>
                <a:r>
                  <a:rPr lang="es-CL" dirty="0" smtClean="0"/>
                  <a:t>Pasar de 2 a 1 pagos </a:t>
                </a:r>
                <a:r>
                  <a:rPr lang="es-CL" dirty="0" smtClean="0"/>
                  <a:t>(</a:t>
                </a:r>
                <a14:m>
                  <m:oMath xmlns:m="http://schemas.openxmlformats.org/officeDocument/2006/math">
                    <m:r>
                      <a:rPr lang="es-CL" i="1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s-CL" dirty="0" smtClean="0">
                    <a:solidFill>
                      <a:srgbClr val="00B050"/>
                    </a:solidFill>
                  </a:rPr>
                  <a:t/>
                </a:r>
                <a:r>
                  <a:rPr lang="es-CL" dirty="0" smtClean="0">
                    <a:solidFill>
                      <a:srgbClr val="00B050"/>
                    </a:solidFill>
                  </a:rPr>
                  <a:t>de </a:t>
                </a:r>
                <a:r>
                  <a:rPr lang="es-CL" dirty="0" smtClean="0">
                    <a:solidFill>
                      <a:srgbClr val="00B050"/>
                    </a:solidFill>
                  </a:rPr>
                  <a:t>54% </a:t>
                </a:r>
                <a:r>
                  <a:rPr lang="es-CL" dirty="0" smtClean="0">
                    <a:solidFill>
                      <a:srgbClr val="00B050"/>
                    </a:solidFill>
                  </a:rPr>
                  <a:t>a </a:t>
                </a:r>
                <a:r>
                  <a:rPr lang="es-CL" dirty="0" smtClean="0">
                    <a:solidFill>
                      <a:srgbClr val="00B050"/>
                    </a:solidFill>
                  </a:rPr>
                  <a:t>100%</a:t>
                </a:r>
                <a:r>
                  <a:rPr lang="es-CL" dirty="0" smtClean="0"/>
                  <a:t>) </a:t>
                </a:r>
                <a:r>
                  <a:rPr lang="es-CL" dirty="0" smtClean="0"/>
                  <a:t>aumenta </a:t>
                </a:r>
                <a:r>
                  <a:rPr lang="es-CL" dirty="0" err="1" smtClean="0"/>
                  <a:t>prob</a:t>
                </a:r>
                <a:r>
                  <a:rPr lang="es-CL" dirty="0" smtClean="0"/>
                  <a:t>. de encontrar empleo en primer mes en 15pp (</a:t>
                </a:r>
                <a:r>
                  <a:rPr lang="es-CL" dirty="0" err="1" smtClean="0"/>
                  <a:t>exp</a:t>
                </a:r>
                <a:r>
                  <a:rPr lang="es-CL" dirty="0" smtClean="0"/>
                  <a:t> 1)</a:t>
                </a:r>
              </a:p>
              <a:p>
                <a:pPr lvl="1"/>
                <a:r>
                  <a:rPr lang="es-CL" dirty="0" smtClean="0"/>
                  <a:t>Esto </a:t>
                </a:r>
                <a:r>
                  <a:rPr lang="es-CL" b="1" dirty="0" smtClean="0">
                    <a:solidFill>
                      <a:srgbClr val="FF0000"/>
                    </a:solidFill>
                  </a:rPr>
                  <a:t>NO es consistente </a:t>
                </a:r>
                <a:r>
                  <a:rPr lang="es-CL" dirty="0" smtClean="0"/>
                  <a:t>con:</a:t>
                </a:r>
              </a:p>
              <a:p>
                <a:pPr lvl="2"/>
                <a:r>
                  <a:rPr lang="es-CL" dirty="0" smtClean="0"/>
                  <a:t>Racionalidad y ausencia de restricciones de liquidez</a:t>
                </a:r>
              </a:p>
              <a:p>
                <a:pPr lvl="1"/>
                <a:r>
                  <a:rPr lang="es-CL" dirty="0" smtClean="0"/>
                  <a:t>Esto </a:t>
                </a:r>
                <a:r>
                  <a:rPr lang="es-CL" b="1" dirty="0" smtClean="0">
                    <a:solidFill>
                      <a:srgbClr val="FF0000"/>
                    </a:solidFill>
                  </a:rPr>
                  <a:t>SI es consistente</a:t>
                </a:r>
                <a:r>
                  <a:rPr lang="es-CL" dirty="0" smtClean="0"/>
                  <a:t> con:</a:t>
                </a:r>
              </a:p>
              <a:p>
                <a:pPr lvl="2"/>
                <a:r>
                  <a:rPr lang="es-CL" b="1" dirty="0" smtClean="0">
                    <a:solidFill>
                      <a:srgbClr val="0070C0"/>
                    </a:solidFill>
                  </a:rPr>
                  <a:t>Miopía </a:t>
                </a:r>
                <a:r>
                  <a:rPr lang="es-CL" dirty="0" smtClean="0"/>
                  <a:t>e importantes efecto de </a:t>
                </a:r>
                <a:r>
                  <a:rPr lang="es-CL" b="1" dirty="0" smtClean="0">
                    <a:solidFill>
                      <a:srgbClr val="0070C0"/>
                    </a:solidFill>
                  </a:rPr>
                  <a:t>riesgo moral </a:t>
                </a:r>
                <a:r>
                  <a:rPr lang="es-CL" dirty="0" smtClean="0"/>
                  <a:t>(en relación a efectos liquidez</a:t>
                </a:r>
                <a:r>
                  <a:rPr lang="en-US" dirty="0" smtClean="0"/>
                  <a:t>) </a:t>
                </a:r>
                <a:endParaRPr lang="en-US" dirty="0" smtClean="0"/>
              </a:p>
              <a:p>
                <a:r>
                  <a:rPr lang="es-CL" dirty="0" smtClean="0"/>
                  <a:t>Evidencia sugiere que incluso las cuentas individuales de cesantía </a:t>
                </a:r>
                <a:r>
                  <a:rPr lang="es-CL" u="sng" dirty="0" smtClean="0">
                    <a:solidFill>
                      <a:srgbClr val="FF0000"/>
                    </a:solidFill>
                  </a:rPr>
                  <a:t>se </a:t>
                </a:r>
                <a:r>
                  <a:rPr lang="es-CL" u="sng" dirty="0" smtClean="0">
                    <a:solidFill>
                      <a:srgbClr val="FF0000"/>
                    </a:solidFill>
                  </a:rPr>
                  <a:t>ven afectadas por riesgo moral</a:t>
                </a:r>
              </a:p>
              <a:p>
                <a:r>
                  <a:rPr lang="es-CL" dirty="0" smtClean="0"/>
                  <a:t>¿Concluir que debiéramos pagar todo en 1 pago?</a:t>
                </a:r>
                <a:endParaRPr lang="es-CL" dirty="0" smtClean="0"/>
              </a:p>
              <a:p>
                <a:pPr lvl="1"/>
                <a:r>
                  <a:rPr lang="es-CL" b="1" dirty="0" smtClean="0">
                    <a:solidFill>
                      <a:srgbClr val="00B050"/>
                    </a:solidFill>
                  </a:rPr>
                  <a:t>No necesariamente</a:t>
                </a:r>
                <a:r>
                  <a:rPr lang="es-CL" dirty="0" smtClean="0"/>
                  <a:t>; Regulador busca generar 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incentivos</a:t>
                </a:r>
                <a:r>
                  <a:rPr lang="es-CL" dirty="0" smtClean="0"/>
                  <a:t> adecuados pero también busca mejorar cobertura para </a:t>
                </a:r>
                <a:r>
                  <a:rPr lang="es-CL" dirty="0" smtClean="0">
                    <a:solidFill>
                      <a:srgbClr val="FF0000"/>
                    </a:solidFill>
                  </a:rPr>
                  <a:t>futuros eventos </a:t>
                </a:r>
                <a:r>
                  <a:rPr lang="es-CL" dirty="0" smtClean="0"/>
                  <a:t>de desempleo.</a:t>
                </a:r>
                <a:endParaRPr lang="es-CL" dirty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980728"/>
                <a:ext cx="8352928" cy="5688632"/>
              </a:xfrm>
              <a:blipFill rotWithShape="1">
                <a:blip r:embed="rId2"/>
                <a:stretch>
                  <a:fillRect l="-438" t="-2144" r="-2263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65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r" eaLnBrk="1" hangingPunct="1"/>
            <a:r>
              <a:rPr lang="es-CL" b="1" smtClean="0"/>
              <a:t>Cuentas individuales de Cesantía e incentivos: dos experimentos naturales</a:t>
            </a:r>
            <a:endParaRPr lang="es-CL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3427413"/>
            <a:ext cx="7494414" cy="17526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s-CL" sz="2400" dirty="0" smtClean="0"/>
              <a:t>Eduardo Fajnzylber, </a:t>
            </a:r>
            <a:r>
              <a:rPr lang="es-ES" sz="2400" dirty="0" smtClean="0"/>
              <a:t>Andrea Repetto</a:t>
            </a:r>
          </a:p>
          <a:p>
            <a:pPr algn="r" eaLnBrk="1" hangingPunct="1">
              <a:lnSpc>
                <a:spcPct val="90000"/>
              </a:lnSpc>
            </a:pPr>
            <a:endParaRPr lang="es-ES" sz="2400" b="1" dirty="0" smtClean="0"/>
          </a:p>
          <a:p>
            <a:pPr algn="r" eaLnBrk="1" hangingPunct="1">
              <a:lnSpc>
                <a:spcPct val="90000"/>
              </a:lnSpc>
            </a:pPr>
            <a:r>
              <a:rPr lang="es-CL" sz="1800" dirty="0" smtClean="0"/>
              <a:t>Escuela de Gobierno</a:t>
            </a:r>
            <a:r>
              <a:rPr lang="es-ES" sz="1800" dirty="0" smtClean="0"/>
              <a:t>, Universidad Adolfo Ibáñez, Chile</a:t>
            </a:r>
          </a:p>
          <a:p>
            <a:pPr algn="r" eaLnBrk="1" hangingPunct="1">
              <a:lnSpc>
                <a:spcPct val="90000"/>
              </a:lnSpc>
            </a:pPr>
            <a:endParaRPr lang="es-ES" sz="1800" dirty="0" smtClean="0"/>
          </a:p>
        </p:txBody>
      </p:sp>
      <p:sp>
        <p:nvSpPr>
          <p:cNvPr id="2" name="1 CuadroTexto"/>
          <p:cNvSpPr txBox="1"/>
          <p:nvPr/>
        </p:nvSpPr>
        <p:spPr>
          <a:xfrm>
            <a:off x="395536" y="5336048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600" dirty="0" smtClean="0"/>
              <a:t>4to. Encuentro Anual de Sociedad Chilena De Políticas Públicas</a:t>
            </a:r>
          </a:p>
          <a:p>
            <a:pPr algn="ctr"/>
            <a:r>
              <a:rPr lang="es-ES" sz="1600" i="0" dirty="0" smtClean="0"/>
              <a:t>Valparaíso, 11 de Enero 2013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xmlns="" val="307913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CL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CL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10847</TotalTime>
  <Words>2036</Words>
  <Application>Microsoft Office PowerPoint</Application>
  <PresentationFormat>Presentación en pantalla (4:3)</PresentationFormat>
  <Paragraphs>603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Eclipse</vt:lpstr>
      <vt:lpstr>Cuentas individuales de Cesantía e incentivos: dos experimentos naturales</vt:lpstr>
      <vt:lpstr>Introducción</vt:lpstr>
      <vt:lpstr>Plan</vt:lpstr>
      <vt:lpstr>El Seguro de Cesantía</vt:lpstr>
      <vt:lpstr>Beneficios CIC</vt:lpstr>
      <vt:lpstr>Experimentos naturales</vt:lpstr>
      <vt:lpstr>Marco conceptual</vt:lpstr>
      <vt:lpstr>Experimento 1</vt:lpstr>
      <vt:lpstr>Experimento 1 – Primer pago / Saldo en función de número de cotizaciones</vt:lpstr>
      <vt:lpstr>Error de medición</vt:lpstr>
      <vt:lpstr>Base de datos</vt:lpstr>
      <vt:lpstr>Metodología empírica – Exp. 1</vt:lpstr>
      <vt:lpstr>Chequeos gráficos RDD</vt:lpstr>
      <vt:lpstr>Probabilidad de ser tratado</vt:lpstr>
      <vt:lpstr>Características pre-tratamiento</vt:lpstr>
      <vt:lpstr>Resultados de interés (duración desempleo)</vt:lpstr>
      <vt:lpstr>Densidad de individuos</vt:lpstr>
      <vt:lpstr>Evaluación experimento 1  Diferencias normalizadas – ventana 17-20</vt:lpstr>
      <vt:lpstr>Resultados experimento 1- MC2E (N&gt;18 como instrumento de indicador de 1 pago) </vt:lpstr>
      <vt:lpstr>Experimento natural 2  Diferencia en Diferencia explotando reforma de Mayo 2009</vt:lpstr>
      <vt:lpstr>Experiment 2 (pre/post reforma)</vt:lpstr>
      <vt:lpstr>Experimento 2 – primer pago/saldo – función del tiempo</vt:lpstr>
      <vt:lpstr>Evaluación experimento 2  Diferencias normalizadas – Muestra pareada</vt:lpstr>
      <vt:lpstr>Estrategia empírica - Experimento 2</vt:lpstr>
      <vt:lpstr>Resultados experimento 2 – dif-en-dif Grupo de Control 1</vt:lpstr>
      <vt:lpstr>Resultados experimento 2 – dif-en-dif Grupo de Control 2</vt:lpstr>
      <vt:lpstr>Resultados experimento 2 – Pareamiento y primeras diferencias</vt:lpstr>
      <vt:lpstr>Resumen de resultados</vt:lpstr>
      <vt:lpstr>Conclusiones</vt:lpstr>
      <vt:lpstr>Cuentas individuales de Cesantía e incentivos: dos experimentos naturales</vt:lpstr>
    </vt:vector>
  </TitlesOfParts>
  <Company>Cepal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Economía Sesión 2</dc:title>
  <dc:creator>Eduardo Fajnzylber</dc:creator>
  <cp:lastModifiedBy>Romina Valencia</cp:lastModifiedBy>
  <cp:revision>488</cp:revision>
  <dcterms:created xsi:type="dcterms:W3CDTF">2009-03-15T16:39:59Z</dcterms:created>
  <dcterms:modified xsi:type="dcterms:W3CDTF">2013-01-04T18:28:43Z</dcterms:modified>
</cp:coreProperties>
</file>