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83" r:id="rId4"/>
    <p:sldId id="272" r:id="rId5"/>
    <p:sldId id="273" r:id="rId6"/>
    <p:sldId id="274" r:id="rId7"/>
    <p:sldId id="271" r:id="rId8"/>
    <p:sldId id="285" r:id="rId9"/>
    <p:sldId id="275" r:id="rId10"/>
    <p:sldId id="277" r:id="rId11"/>
    <p:sldId id="282" r:id="rId12"/>
    <p:sldId id="280" r:id="rId13"/>
    <p:sldId id="281" r:id="rId14"/>
    <p:sldId id="278" r:id="rId15"/>
    <p:sldId id="284" r:id="rId16"/>
  </p:sldIdLst>
  <p:sldSz cx="9144000" cy="6858000" type="screen4x3"/>
  <p:notesSz cx="7099300" cy="102346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76363" cy="511730"/>
          </a:xfrm>
          <a:prstGeom prst="rect">
            <a:avLst/>
          </a:prstGeom>
        </p:spPr>
        <p:txBody>
          <a:bodyPr vert="horz" lIns="95390" tIns="47695" rIns="95390" bIns="47695" rtlCol="0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21294" y="2"/>
            <a:ext cx="3076363" cy="511730"/>
          </a:xfrm>
          <a:prstGeom prst="rect">
            <a:avLst/>
          </a:prstGeom>
        </p:spPr>
        <p:txBody>
          <a:bodyPr vert="horz" lIns="95390" tIns="47695" rIns="95390" bIns="47695" rtlCol="0"/>
          <a:lstStyle>
            <a:lvl1pPr algn="r">
              <a:defRPr sz="1300"/>
            </a:lvl1pPr>
          </a:lstStyle>
          <a:p>
            <a:fld id="{48E00436-8BDA-420A-8721-6EC028DC5510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89013" y="766763"/>
            <a:ext cx="5121275" cy="3840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390" tIns="47695" rIns="95390" bIns="47695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9931" y="4861441"/>
            <a:ext cx="5679440" cy="4605575"/>
          </a:xfrm>
          <a:prstGeom prst="rect">
            <a:avLst/>
          </a:prstGeom>
        </p:spPr>
        <p:txBody>
          <a:bodyPr vert="horz" lIns="95390" tIns="47695" rIns="95390" bIns="47695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1730"/>
          </a:xfrm>
          <a:prstGeom prst="rect">
            <a:avLst/>
          </a:prstGeom>
        </p:spPr>
        <p:txBody>
          <a:bodyPr vert="horz" lIns="95390" tIns="47695" rIns="95390" bIns="47695" rtlCol="0" anchor="b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1730"/>
          </a:xfrm>
          <a:prstGeom prst="rect">
            <a:avLst/>
          </a:prstGeom>
        </p:spPr>
        <p:txBody>
          <a:bodyPr vert="horz" lIns="95390" tIns="47695" rIns="95390" bIns="47695" rtlCol="0" anchor="b"/>
          <a:lstStyle>
            <a:lvl1pPr algn="r">
              <a:defRPr sz="1300"/>
            </a:lvl1pPr>
          </a:lstStyle>
          <a:p>
            <a:fld id="{74EAD818-AEB0-4BCB-93B4-64EA5CE0F95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695892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EAD818-AEB0-4BCB-93B4-64EA5CE0F951}" type="slidenum">
              <a:rPr lang="es-ES" smtClean="0"/>
              <a:pPr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902287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dirty="0" smtClean="0"/>
              <a:t>Claudio Mancilla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Claudio Mancilla</a:t>
            </a: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Claudio Mancilla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391023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s-ES_tradnl" dirty="0" smtClean="0"/>
              <a:t>Determinantes del Emprendimiento de los Nuevos Inmigrantes en Chile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47950" y="4149080"/>
            <a:ext cx="6400800" cy="1752600"/>
          </a:xfrm>
        </p:spPr>
        <p:txBody>
          <a:bodyPr>
            <a:normAutofit/>
          </a:bodyPr>
          <a:lstStyle/>
          <a:p>
            <a:pPr algn="r"/>
            <a:r>
              <a:rPr lang="es-ES_tradnl" i="1" dirty="0" smtClean="0">
                <a:solidFill>
                  <a:schemeClr val="tx1"/>
                </a:solidFill>
              </a:rPr>
              <a:t>Claudio Mancilla</a:t>
            </a:r>
          </a:p>
          <a:p>
            <a:pPr algn="r">
              <a:spcBef>
                <a:spcPts val="0"/>
              </a:spcBef>
            </a:pPr>
            <a:r>
              <a:rPr lang="es-ES_tradnl" sz="1800" dirty="0" smtClean="0">
                <a:solidFill>
                  <a:schemeClr val="tx1"/>
                </a:solidFill>
              </a:rPr>
              <a:t>Núcleo de Economía Regional</a:t>
            </a:r>
          </a:p>
          <a:p>
            <a:pPr algn="r">
              <a:spcBef>
                <a:spcPts val="0"/>
              </a:spcBef>
            </a:pPr>
            <a:r>
              <a:rPr lang="es-ES_tradnl" sz="1800" dirty="0" smtClean="0">
                <a:solidFill>
                  <a:schemeClr val="tx1"/>
                </a:solidFill>
              </a:rPr>
              <a:t>Depto. de Cs. </a:t>
            </a:r>
            <a:r>
              <a:rPr lang="es-ES_tradnl" sz="1800" dirty="0" err="1" smtClean="0">
                <a:solidFill>
                  <a:schemeClr val="tx1"/>
                </a:solidFill>
              </a:rPr>
              <a:t>Adm</a:t>
            </a:r>
            <a:r>
              <a:rPr lang="es-ES_tradnl" sz="1800" dirty="0" smtClean="0">
                <a:solidFill>
                  <a:schemeClr val="tx1"/>
                </a:solidFill>
              </a:rPr>
              <a:t>. y Económicas</a:t>
            </a:r>
          </a:p>
          <a:p>
            <a:pPr algn="r">
              <a:spcBef>
                <a:spcPts val="0"/>
              </a:spcBef>
            </a:pPr>
            <a:r>
              <a:rPr lang="es-ES_tradnl" sz="1800" dirty="0" smtClean="0">
                <a:solidFill>
                  <a:schemeClr val="tx1"/>
                </a:solidFill>
              </a:rPr>
              <a:t>Universidad de Los Lagos</a:t>
            </a: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3419872" y="620688"/>
            <a:ext cx="2087563" cy="1296987"/>
            <a:chOff x="4844" y="3339"/>
            <a:chExt cx="1396" cy="727"/>
          </a:xfrm>
        </p:grpSpPr>
        <p:pic>
          <p:nvPicPr>
            <p:cNvPr id="8" name="Picture 2" descr="C:\Users\aspire\Desktop\er logo nucleo 29agos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3523" t="16164" r="24455" b="33836"/>
            <a:stretch>
              <a:fillRect/>
            </a:stretch>
          </p:blipFill>
          <p:spPr bwMode="auto">
            <a:xfrm>
              <a:off x="5161" y="3339"/>
              <a:ext cx="772" cy="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4" y="3884"/>
              <a:ext cx="1396" cy="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11144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s-ES" i="1" dirty="0" smtClean="0"/>
              <a:t>Organización de la presentación</a:t>
            </a:r>
            <a:endParaRPr lang="es-ES" i="1" dirty="0">
              <a:solidFill>
                <a:srgbClr val="FF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835696" y="1628800"/>
            <a:ext cx="5976664" cy="4525963"/>
          </a:xfrm>
        </p:spPr>
        <p:txBody>
          <a:bodyPr>
            <a:normAutofit/>
          </a:bodyPr>
          <a:lstStyle/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n-GB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1) 	</a:t>
            </a:r>
            <a:r>
              <a:rPr lang="en-GB" sz="2400" b="1" dirty="0" err="1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Emprendimiento</a:t>
            </a:r>
            <a:endParaRPr lang="en-GB" sz="2400" b="1" dirty="0" smtClean="0">
              <a:solidFill>
                <a:srgbClr val="3333CC">
                  <a:lumMod val="75000"/>
                </a:srgbClr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endParaRPr lang="en-GB" sz="2400" b="1" dirty="0">
              <a:solidFill>
                <a:srgbClr val="3333CC">
                  <a:lumMod val="75000"/>
                </a:srgbClr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n-GB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2) 	</a:t>
            </a:r>
            <a:r>
              <a:rPr lang="en-GB" sz="2400" b="1" dirty="0" err="1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Inmigrantes</a:t>
            </a:r>
            <a:endParaRPr lang="en-GB" sz="2400" b="1" dirty="0" smtClean="0">
              <a:solidFill>
                <a:srgbClr val="3333CC">
                  <a:lumMod val="75000"/>
                </a:srgbClr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endParaRPr lang="en-GB" sz="2400" b="1" dirty="0">
              <a:solidFill>
                <a:srgbClr val="3333CC">
                  <a:lumMod val="75000"/>
                </a:srgbClr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n-GB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3)	</a:t>
            </a:r>
            <a:r>
              <a:rPr lang="en-GB" sz="2400" b="1" dirty="0" err="1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Determinantes</a:t>
            </a:r>
            <a:r>
              <a:rPr lang="en-GB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 del </a:t>
            </a:r>
            <a:r>
              <a:rPr lang="en-GB" sz="2400" b="1" dirty="0" err="1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emprendimiento</a:t>
            </a:r>
            <a:endParaRPr lang="en-GB" sz="2400" b="1" dirty="0" smtClean="0">
              <a:solidFill>
                <a:srgbClr val="3333CC">
                  <a:lumMod val="75000"/>
                </a:srgbClr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endParaRPr lang="en-GB" sz="2400" b="1" dirty="0">
              <a:solidFill>
                <a:srgbClr val="3333CC">
                  <a:lumMod val="75000"/>
                </a:srgbClr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n-GB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4)	</a:t>
            </a:r>
            <a:r>
              <a:rPr lang="en-GB" sz="2400" b="1" dirty="0" err="1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Datos</a:t>
            </a:r>
            <a:r>
              <a:rPr lang="en-GB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 y </a:t>
            </a:r>
            <a:r>
              <a:rPr lang="en-GB" sz="2400" b="1" dirty="0" err="1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método</a:t>
            </a:r>
            <a:endParaRPr lang="en-GB" sz="2400" b="1" dirty="0" smtClean="0">
              <a:solidFill>
                <a:srgbClr val="3333CC">
                  <a:lumMod val="75000"/>
                </a:srgbClr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endParaRPr lang="en-GB" sz="2400" b="1" dirty="0">
              <a:solidFill>
                <a:srgbClr val="3333CC">
                  <a:lumMod val="75000"/>
                </a:srgbClr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n-GB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5)	</a:t>
            </a:r>
            <a:r>
              <a:rPr lang="en-GB" sz="2400" b="1" dirty="0" err="1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Hallazgos</a:t>
            </a:r>
            <a:r>
              <a:rPr lang="en-GB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 e </a:t>
            </a:r>
            <a:r>
              <a:rPr lang="en-GB" sz="2400" b="1" dirty="0" err="1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implicaciones</a:t>
            </a:r>
            <a:endParaRPr lang="en-GB" sz="2400" b="1" dirty="0" smtClean="0">
              <a:solidFill>
                <a:srgbClr val="3333CC">
                  <a:lumMod val="75000"/>
                </a:srgbClr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endParaRPr lang="en-GB" sz="2400" b="1" dirty="0">
              <a:solidFill>
                <a:srgbClr val="3333CC">
                  <a:lumMod val="75000"/>
                </a:srgbClr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pPr algn="l"/>
            <a:r>
              <a:rPr lang="es-ES" i="1" dirty="0" smtClean="0"/>
              <a:t>Emprendimiento</a:t>
            </a:r>
            <a:endParaRPr lang="es-ES" i="1" dirty="0">
              <a:solidFill>
                <a:srgbClr val="FF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07704" y="1600200"/>
            <a:ext cx="6779096" cy="4525963"/>
          </a:xfrm>
        </p:spPr>
        <p:txBody>
          <a:bodyPr>
            <a:normAutofit fontScale="92500"/>
          </a:bodyPr>
          <a:lstStyle/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n-GB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	Dado los </a:t>
            </a:r>
            <a:r>
              <a:rPr lang="en-GB" sz="2400" b="1" dirty="0" err="1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beneficios</a:t>
            </a:r>
            <a:r>
              <a:rPr lang="en-GB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* del </a:t>
            </a:r>
            <a:r>
              <a:rPr lang="en-GB" sz="2400" b="1" dirty="0" err="1" smtClean="0">
                <a:solidFill>
                  <a:srgbClr val="FF0000"/>
                </a:solidFill>
                <a:latin typeface="Arial" charset="0"/>
              </a:rPr>
              <a:t>emprendimiento</a:t>
            </a:r>
            <a:r>
              <a:rPr lang="en-GB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, </a:t>
            </a:r>
            <a:r>
              <a:rPr lang="en-GB" sz="2400" b="1" dirty="0" err="1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este</a:t>
            </a:r>
            <a:r>
              <a:rPr lang="en-GB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 </a:t>
            </a:r>
            <a:r>
              <a:rPr lang="en-GB" sz="2400" b="1" dirty="0" err="1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es</a:t>
            </a:r>
            <a:r>
              <a:rPr lang="en-GB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 </a:t>
            </a:r>
            <a:r>
              <a:rPr lang="en-GB" sz="2400" b="1" dirty="0" err="1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una</a:t>
            </a:r>
            <a:r>
              <a:rPr lang="en-GB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 </a:t>
            </a:r>
            <a:r>
              <a:rPr lang="en-GB" sz="2400" b="1" dirty="0" err="1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preocupación</a:t>
            </a:r>
            <a:r>
              <a:rPr lang="en-GB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 </a:t>
            </a:r>
            <a:r>
              <a:rPr lang="en-GB" sz="2400" b="1" dirty="0" err="1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para</a:t>
            </a:r>
            <a:r>
              <a:rPr lang="en-GB" sz="2400" b="1" dirty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 los </a:t>
            </a:r>
            <a:r>
              <a:rPr lang="en-GB" sz="2400" b="1" i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Policy Makers</a:t>
            </a:r>
            <a:r>
              <a:rPr lang="en-GB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.</a:t>
            </a:r>
            <a:endParaRPr lang="en-GB" sz="2400" b="1" dirty="0">
              <a:solidFill>
                <a:srgbClr val="3333CC">
                  <a:lumMod val="75000"/>
                </a:srgbClr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n-GB" sz="1600" b="1" i="1" dirty="0">
                <a:solidFill>
                  <a:srgbClr val="000000"/>
                </a:solidFill>
                <a:latin typeface="Arial" charset="0"/>
              </a:rPr>
              <a:t>       </a:t>
            </a:r>
            <a:r>
              <a:rPr lang="en-GB" sz="1200" b="1" i="1" dirty="0" smtClean="0">
                <a:solidFill>
                  <a:srgbClr val="000000"/>
                </a:solidFill>
                <a:latin typeface="Arial" charset="0"/>
              </a:rPr>
              <a:t>(entre </a:t>
            </a:r>
            <a:r>
              <a:rPr lang="en-GB" sz="1200" b="1" i="1" dirty="0" err="1" smtClean="0">
                <a:solidFill>
                  <a:srgbClr val="000000"/>
                </a:solidFill>
                <a:latin typeface="Arial" charset="0"/>
              </a:rPr>
              <a:t>otros</a:t>
            </a:r>
            <a:r>
              <a:rPr lang="en-GB" sz="1200" b="1" i="1" dirty="0" smtClean="0">
                <a:solidFill>
                  <a:srgbClr val="000000"/>
                </a:solidFill>
                <a:latin typeface="Arial" charset="0"/>
              </a:rPr>
              <a:t>, Hansson 2010, North y </a:t>
            </a:r>
            <a:r>
              <a:rPr lang="en-GB" sz="1200" b="1" i="1" dirty="0" err="1" smtClean="0">
                <a:solidFill>
                  <a:srgbClr val="000000"/>
                </a:solidFill>
                <a:latin typeface="Arial" charset="0"/>
              </a:rPr>
              <a:t>Smallbone</a:t>
            </a:r>
            <a:r>
              <a:rPr lang="en-GB" sz="1200" b="1" i="1" dirty="0" smtClean="0">
                <a:solidFill>
                  <a:srgbClr val="000000"/>
                </a:solidFill>
                <a:latin typeface="Arial" charset="0"/>
              </a:rPr>
              <a:t> 1996, OECD 2003, </a:t>
            </a:r>
            <a:r>
              <a:rPr lang="en-GB" sz="1200" b="1" i="1" dirty="0" err="1" smtClean="0">
                <a:solidFill>
                  <a:srgbClr val="000000"/>
                </a:solidFill>
                <a:latin typeface="Arial" charset="0"/>
              </a:rPr>
              <a:t>Sanyang</a:t>
            </a:r>
            <a:r>
              <a:rPr lang="en-GB" sz="1200" b="1" i="1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GB" sz="1200" b="1" i="1" dirty="0">
                <a:solidFill>
                  <a:srgbClr val="000000"/>
                </a:solidFill>
                <a:latin typeface="Arial" charset="0"/>
              </a:rPr>
              <a:t>y Huang </a:t>
            </a:r>
            <a:r>
              <a:rPr lang="en-GB" sz="1200" b="1" i="1" dirty="0" smtClean="0">
                <a:solidFill>
                  <a:srgbClr val="000000"/>
                </a:solidFill>
                <a:latin typeface="Arial" charset="0"/>
              </a:rPr>
              <a:t>2009)</a:t>
            </a:r>
            <a:endParaRPr lang="es-ES_tradnl" sz="1200" b="1" dirty="0">
              <a:solidFill>
                <a:srgbClr val="000000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endParaRPr lang="en-GB" sz="1200" b="1" i="1" dirty="0">
              <a:solidFill>
                <a:srgbClr val="000000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endParaRPr lang="en-GB" sz="1200" b="1" dirty="0">
              <a:solidFill>
                <a:srgbClr val="CC3300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endParaRPr lang="en-GB" sz="1200" b="1" dirty="0">
              <a:solidFill>
                <a:srgbClr val="CC3300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n-GB" sz="1200" b="1" dirty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 	</a:t>
            </a:r>
            <a:r>
              <a:rPr lang="en-GB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Para el </a:t>
            </a:r>
            <a:r>
              <a:rPr lang="en-GB" sz="2400" b="1" i="1" dirty="0" err="1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estudio</a:t>
            </a:r>
            <a:r>
              <a:rPr lang="en-GB" sz="2400" b="1" i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 </a:t>
            </a:r>
            <a:r>
              <a:rPr lang="en-GB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del </a:t>
            </a:r>
            <a:r>
              <a:rPr lang="en-GB" sz="2400" b="1" dirty="0" err="1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emprendimiento</a:t>
            </a:r>
            <a:r>
              <a:rPr lang="en-GB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 hay </a:t>
            </a:r>
            <a:r>
              <a:rPr lang="en-GB" sz="2400" b="1" dirty="0" err="1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algunas</a:t>
            </a:r>
            <a:r>
              <a:rPr lang="en-GB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 </a:t>
            </a:r>
            <a:r>
              <a:rPr lang="en-GB" sz="2400" b="1" dirty="0" err="1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perspectivas</a:t>
            </a:r>
            <a:r>
              <a:rPr lang="en-GB" sz="2400" b="1" dirty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 </a:t>
            </a:r>
            <a:r>
              <a:rPr lang="en-GB" sz="2400" b="1" i="1" dirty="0" err="1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tradicionales</a:t>
            </a:r>
            <a:r>
              <a:rPr lang="en-GB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:</a:t>
            </a:r>
            <a:endParaRPr lang="en-GB" sz="2400" b="1" dirty="0">
              <a:solidFill>
                <a:srgbClr val="3333CC">
                  <a:lumMod val="75000"/>
                </a:srgbClr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n-GB" sz="1600" b="1" i="1" dirty="0">
                <a:solidFill>
                  <a:srgbClr val="000000"/>
                </a:solidFill>
                <a:latin typeface="Arial" charset="0"/>
              </a:rPr>
              <a:t>	</a:t>
            </a:r>
            <a:r>
              <a:rPr lang="en-GB" sz="1200" b="1" i="1" dirty="0">
                <a:solidFill>
                  <a:srgbClr val="000000"/>
                </a:solidFill>
                <a:latin typeface="Arial" charset="0"/>
              </a:rPr>
              <a:t>(</a:t>
            </a:r>
            <a:r>
              <a:rPr lang="en-GB" sz="1200" b="1" i="1" dirty="0" err="1">
                <a:solidFill>
                  <a:srgbClr val="000000"/>
                </a:solidFill>
                <a:latin typeface="Arial" charset="0"/>
              </a:rPr>
              <a:t>Veciana</a:t>
            </a:r>
            <a:r>
              <a:rPr lang="en-GB" sz="1200" b="1" i="1" dirty="0">
                <a:solidFill>
                  <a:srgbClr val="000000"/>
                </a:solidFill>
                <a:latin typeface="Arial" charset="0"/>
              </a:rPr>
              <a:t> 1999)</a:t>
            </a: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endParaRPr lang="en-GB" sz="1200" b="1" i="1" dirty="0">
              <a:solidFill>
                <a:srgbClr val="000000"/>
              </a:solidFill>
              <a:latin typeface="Arial" charset="0"/>
            </a:endParaRPr>
          </a:p>
          <a:p>
            <a:pPr marL="1730375" lvl="3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n-GB" sz="1600" b="1" i="1" dirty="0" err="1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Económico</a:t>
            </a:r>
            <a:endParaRPr lang="en-GB" sz="1600" b="1" i="1" dirty="0">
              <a:solidFill>
                <a:srgbClr val="3333CC">
                  <a:lumMod val="75000"/>
                </a:srgbClr>
              </a:solidFill>
              <a:latin typeface="Arial" charset="0"/>
            </a:endParaRPr>
          </a:p>
          <a:p>
            <a:pPr marL="1730375" lvl="3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n-GB" sz="1600" b="1" i="1" dirty="0" err="1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Gerencial</a:t>
            </a:r>
            <a:endParaRPr lang="en-GB" sz="1600" b="1" i="1" dirty="0">
              <a:solidFill>
                <a:srgbClr val="3333CC">
                  <a:lumMod val="75000"/>
                </a:srgbClr>
              </a:solidFill>
              <a:latin typeface="Arial" charset="0"/>
            </a:endParaRPr>
          </a:p>
          <a:p>
            <a:pPr marL="1730375" lvl="3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n-GB" sz="1600" b="1" i="1" dirty="0" err="1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Psicológico</a:t>
            </a:r>
            <a:r>
              <a:rPr lang="en-GB" sz="1600" b="1" i="1" dirty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 </a:t>
            </a:r>
          </a:p>
          <a:p>
            <a:pPr marL="1730375" lvl="3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n-GB" sz="1600" b="1" i="1" dirty="0" err="1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Sociodemográfico</a:t>
            </a:r>
            <a:endParaRPr lang="en-GB" sz="1600" b="1" i="1" dirty="0">
              <a:solidFill>
                <a:srgbClr val="3333CC">
                  <a:lumMod val="75000"/>
                </a:srgbClr>
              </a:solidFill>
              <a:latin typeface="Arial" charset="0"/>
            </a:endParaRPr>
          </a:p>
          <a:p>
            <a:pPr marL="1730375" lvl="3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n-GB" sz="1600" b="1" i="1" dirty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Socio cultural-</a:t>
            </a:r>
            <a:r>
              <a:rPr lang="en-GB" sz="1600" b="1" i="1" dirty="0" err="1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institucional</a:t>
            </a:r>
            <a:endParaRPr lang="en-GB" sz="1600" b="1" i="1" dirty="0">
              <a:solidFill>
                <a:srgbClr val="3333CC">
                  <a:lumMod val="75000"/>
                </a:srgbClr>
              </a:solidFill>
              <a:latin typeface="Arial" charset="0"/>
            </a:endParaRPr>
          </a:p>
          <a:p>
            <a:pPr marL="0" indent="0">
              <a:buNone/>
            </a:pPr>
            <a:endParaRPr lang="es-ES" dirty="0"/>
          </a:p>
        </p:txBody>
      </p:sp>
      <p:grpSp>
        <p:nvGrpSpPr>
          <p:cNvPr id="15" name="14 Grupo"/>
          <p:cNvGrpSpPr/>
          <p:nvPr/>
        </p:nvGrpSpPr>
        <p:grpSpPr>
          <a:xfrm>
            <a:off x="35496" y="1819661"/>
            <a:ext cx="1642996" cy="2689459"/>
            <a:chOff x="35496" y="2179701"/>
            <a:chExt cx="1642996" cy="2689459"/>
          </a:xfrm>
        </p:grpSpPr>
        <p:sp>
          <p:nvSpPr>
            <p:cNvPr id="4" name="3 CuadroTexto"/>
            <p:cNvSpPr txBox="1"/>
            <p:nvPr/>
          </p:nvSpPr>
          <p:spPr>
            <a:xfrm>
              <a:off x="35496" y="2179701"/>
              <a:ext cx="1635844" cy="50814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b="1" dirty="0" smtClean="0"/>
                <a:t>Emprendimiento</a:t>
              </a:r>
              <a:endParaRPr lang="es-ES" b="1" dirty="0"/>
            </a:p>
          </p:txBody>
        </p:sp>
        <p:sp>
          <p:nvSpPr>
            <p:cNvPr id="5" name="4 CuadroTexto"/>
            <p:cNvSpPr txBox="1"/>
            <p:nvPr/>
          </p:nvSpPr>
          <p:spPr>
            <a:xfrm>
              <a:off x="36000" y="2728845"/>
              <a:ext cx="1642492" cy="502315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Inmigrantes</a:t>
              </a:r>
              <a:endParaRPr lang="es-ES" dirty="0"/>
            </a:p>
          </p:txBody>
        </p:sp>
        <p:sp>
          <p:nvSpPr>
            <p:cNvPr id="6" name="5 CuadroTexto"/>
            <p:cNvSpPr txBox="1"/>
            <p:nvPr/>
          </p:nvSpPr>
          <p:spPr>
            <a:xfrm>
              <a:off x="35496" y="3268845"/>
              <a:ext cx="1635844" cy="502315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Determinantes</a:t>
              </a:r>
              <a:endParaRPr lang="es-ES" dirty="0"/>
            </a:p>
          </p:txBody>
        </p:sp>
        <p:sp>
          <p:nvSpPr>
            <p:cNvPr id="7" name="6 CuadroTexto"/>
            <p:cNvSpPr txBox="1"/>
            <p:nvPr/>
          </p:nvSpPr>
          <p:spPr>
            <a:xfrm>
              <a:off x="35496" y="3819645"/>
              <a:ext cx="1635844" cy="502315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Datos y método</a:t>
              </a:r>
              <a:endParaRPr lang="es-ES" sz="1400" dirty="0"/>
            </a:p>
          </p:txBody>
        </p:sp>
        <p:sp>
          <p:nvSpPr>
            <p:cNvPr id="8" name="7 CuadroTexto"/>
            <p:cNvSpPr txBox="1"/>
            <p:nvPr/>
          </p:nvSpPr>
          <p:spPr>
            <a:xfrm>
              <a:off x="35496" y="4366845"/>
              <a:ext cx="1635844" cy="502315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Hallazgos e implicaciones</a:t>
              </a:r>
              <a:endParaRPr lang="es-E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3619987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>
            <a:noAutofit/>
          </a:bodyPr>
          <a:lstStyle/>
          <a:p>
            <a:pPr algn="l"/>
            <a:r>
              <a:rPr lang="es-ES" sz="3200" i="1" dirty="0" smtClean="0"/>
              <a:t/>
            </a:r>
            <a:br>
              <a:rPr lang="es-ES" sz="3200" i="1" dirty="0" smtClean="0"/>
            </a:br>
            <a:r>
              <a:rPr lang="es-ES" sz="3200" i="1" dirty="0" smtClean="0"/>
              <a:t>El </a:t>
            </a:r>
            <a:r>
              <a:rPr lang="es-ES" sz="3200" i="1" dirty="0" smtClean="0">
                <a:solidFill>
                  <a:srgbClr val="FF0000"/>
                </a:solidFill>
              </a:rPr>
              <a:t>emprendimiento</a:t>
            </a:r>
            <a:r>
              <a:rPr lang="es-ES" sz="3200" i="1" dirty="0" smtClean="0"/>
              <a:t> de los inmigrantes</a:t>
            </a:r>
            <a:endParaRPr lang="es-ES" sz="3200" i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07704" y="1600200"/>
            <a:ext cx="6779096" cy="4525963"/>
          </a:xfrm>
        </p:spPr>
        <p:txBody>
          <a:bodyPr/>
          <a:lstStyle/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n-GB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	</a:t>
            </a:r>
            <a:r>
              <a:rPr lang="en-GB" sz="2400" b="1" dirty="0">
                <a:solidFill>
                  <a:srgbClr val="CC3300"/>
                </a:solidFill>
                <a:latin typeface="Arial" charset="0"/>
              </a:rPr>
              <a:t> </a:t>
            </a:r>
            <a:r>
              <a:rPr lang="en-GB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Son </a:t>
            </a:r>
            <a:r>
              <a:rPr lang="en-GB" sz="2400" b="1" dirty="0" err="1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emprendedores</a:t>
            </a:r>
            <a:r>
              <a:rPr lang="en-GB" sz="2400" b="1" dirty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 “</a:t>
            </a:r>
            <a:r>
              <a:rPr lang="en-GB" sz="2400" b="1" dirty="0" err="1">
                <a:solidFill>
                  <a:srgbClr val="FF0000"/>
                </a:solidFill>
                <a:latin typeface="Arial" charset="0"/>
              </a:rPr>
              <a:t>por</a:t>
            </a:r>
            <a:r>
              <a:rPr lang="en-GB" sz="2400" b="1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GB" sz="2400" b="1" dirty="0" err="1">
                <a:solidFill>
                  <a:srgbClr val="FF0000"/>
                </a:solidFill>
                <a:latin typeface="Arial" charset="0"/>
              </a:rPr>
              <a:t>naturaleza</a:t>
            </a:r>
            <a:r>
              <a:rPr lang="en-GB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”.</a:t>
            </a:r>
            <a:endParaRPr lang="en-GB" sz="2400" b="1" dirty="0">
              <a:solidFill>
                <a:srgbClr val="3333CC">
                  <a:lumMod val="75000"/>
                </a:srgbClr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n-GB" sz="1600" b="1" i="1" dirty="0">
                <a:solidFill>
                  <a:srgbClr val="000000"/>
                </a:solidFill>
                <a:latin typeface="Arial" charset="0"/>
              </a:rPr>
              <a:t>        </a:t>
            </a:r>
            <a:r>
              <a:rPr lang="en-GB" sz="1200" b="1" i="1" dirty="0">
                <a:solidFill>
                  <a:srgbClr val="000000"/>
                </a:solidFill>
                <a:latin typeface="Arial" charset="0"/>
              </a:rPr>
              <a:t>(</a:t>
            </a:r>
            <a:r>
              <a:rPr lang="en-GB" sz="1200" b="1" i="1" dirty="0" err="1">
                <a:solidFill>
                  <a:srgbClr val="000000"/>
                </a:solidFill>
                <a:latin typeface="Arial" charset="0"/>
              </a:rPr>
              <a:t>Caussa</a:t>
            </a:r>
            <a:r>
              <a:rPr lang="en-GB" sz="1200" b="1" i="1" dirty="0">
                <a:solidFill>
                  <a:srgbClr val="000000"/>
                </a:solidFill>
                <a:latin typeface="Arial" charset="0"/>
              </a:rPr>
              <a:t> 2007)</a:t>
            </a:r>
            <a:endParaRPr lang="es-ES_tradnl" sz="1200" b="1" dirty="0">
              <a:solidFill>
                <a:srgbClr val="000000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endParaRPr lang="en-GB" sz="2400" b="1" dirty="0">
              <a:solidFill>
                <a:srgbClr val="CC3300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n-GB" sz="2400" b="1" dirty="0">
                <a:solidFill>
                  <a:srgbClr val="CC3300"/>
                </a:solidFill>
                <a:latin typeface="Arial" charset="0"/>
              </a:rPr>
              <a:t> 	</a:t>
            </a:r>
            <a:r>
              <a:rPr lang="en-GB" sz="2400" b="1" dirty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Son </a:t>
            </a:r>
            <a:r>
              <a:rPr lang="en-GB" sz="2400" b="1" dirty="0" err="1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proporcionalmente</a:t>
            </a:r>
            <a:r>
              <a:rPr lang="en-GB" sz="2400" b="1" dirty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 </a:t>
            </a:r>
            <a:r>
              <a:rPr lang="en-GB" sz="2400" b="1" dirty="0" err="1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más</a:t>
            </a:r>
            <a:r>
              <a:rPr lang="en-GB" sz="2400" b="1" dirty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 </a:t>
            </a:r>
            <a:r>
              <a:rPr lang="en-GB" sz="2400" b="1" dirty="0" err="1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emprendedores</a:t>
            </a:r>
            <a:r>
              <a:rPr lang="en-GB" sz="2400" b="1" dirty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 </a:t>
            </a:r>
            <a:r>
              <a:rPr lang="en-GB" sz="2400" b="1" dirty="0" err="1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que</a:t>
            </a:r>
            <a:r>
              <a:rPr lang="en-GB" sz="2400" b="1" dirty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 los “</a:t>
            </a:r>
            <a:r>
              <a:rPr lang="en-GB" sz="2400" b="1" i="1" dirty="0" err="1">
                <a:solidFill>
                  <a:srgbClr val="FF0000"/>
                </a:solidFill>
                <a:latin typeface="Arial" charset="0"/>
              </a:rPr>
              <a:t>nativos</a:t>
            </a:r>
            <a:r>
              <a:rPr lang="en-GB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”.</a:t>
            </a:r>
            <a:endParaRPr lang="en-GB" sz="2400" b="1" dirty="0">
              <a:solidFill>
                <a:srgbClr val="3333CC">
                  <a:lumMod val="75000"/>
                </a:srgbClr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n-GB" sz="1600" b="1" i="1" dirty="0">
                <a:solidFill>
                  <a:srgbClr val="000000"/>
                </a:solidFill>
                <a:latin typeface="Arial" charset="0"/>
              </a:rPr>
              <a:t>        </a:t>
            </a:r>
            <a:r>
              <a:rPr lang="en-GB" sz="1200" b="1" i="1" dirty="0">
                <a:solidFill>
                  <a:srgbClr val="000000"/>
                </a:solidFill>
                <a:latin typeface="Arial" charset="0"/>
              </a:rPr>
              <a:t>(</a:t>
            </a:r>
            <a:r>
              <a:rPr lang="en-GB" sz="1200" b="1" i="1" dirty="0" err="1">
                <a:solidFill>
                  <a:srgbClr val="000000"/>
                </a:solidFill>
                <a:latin typeface="Arial" charset="0"/>
              </a:rPr>
              <a:t>Borjas</a:t>
            </a:r>
            <a:r>
              <a:rPr lang="en-GB" sz="1200" b="1" i="1" dirty="0">
                <a:solidFill>
                  <a:srgbClr val="000000"/>
                </a:solidFill>
                <a:latin typeface="Arial" charset="0"/>
              </a:rPr>
              <a:t> 1986, Constant y Zimmermann 2006, </a:t>
            </a:r>
            <a:r>
              <a:rPr lang="en-GB" sz="1200" b="1" i="1" dirty="0" err="1">
                <a:solidFill>
                  <a:srgbClr val="000000"/>
                </a:solidFill>
                <a:latin typeface="Arial" charset="0"/>
              </a:rPr>
              <a:t>Kalantaridis</a:t>
            </a:r>
            <a:r>
              <a:rPr lang="en-GB" sz="1200" b="1" i="1" dirty="0">
                <a:solidFill>
                  <a:srgbClr val="000000"/>
                </a:solidFill>
                <a:latin typeface="Arial" charset="0"/>
              </a:rPr>
              <a:t> y </a:t>
            </a:r>
            <a:r>
              <a:rPr lang="en-GB" sz="1200" b="1" i="1" dirty="0" err="1">
                <a:solidFill>
                  <a:srgbClr val="000000"/>
                </a:solidFill>
                <a:latin typeface="Arial" charset="0"/>
              </a:rPr>
              <a:t>Bika</a:t>
            </a:r>
            <a:r>
              <a:rPr lang="en-GB" sz="1200" b="1" i="1" dirty="0">
                <a:solidFill>
                  <a:srgbClr val="000000"/>
                </a:solidFill>
                <a:latin typeface="Arial" charset="0"/>
              </a:rPr>
              <a:t> 2006, </a:t>
            </a:r>
            <a:r>
              <a:rPr lang="en-GB" sz="1200" b="1" i="1" dirty="0" err="1">
                <a:solidFill>
                  <a:srgbClr val="000000"/>
                </a:solidFill>
                <a:latin typeface="Arial" charset="0"/>
              </a:rPr>
              <a:t>Levie</a:t>
            </a:r>
            <a:r>
              <a:rPr lang="en-GB" sz="1200" b="1" i="1" dirty="0">
                <a:solidFill>
                  <a:srgbClr val="000000"/>
                </a:solidFill>
                <a:latin typeface="Arial" charset="0"/>
              </a:rPr>
              <a:t> 2007, Miller 2007, </a:t>
            </a:r>
            <a:r>
              <a:rPr lang="en-GB" sz="1200" b="1" i="1" dirty="0" err="1">
                <a:solidFill>
                  <a:srgbClr val="000000"/>
                </a:solidFill>
                <a:latin typeface="Arial" charset="0"/>
              </a:rPr>
              <a:t>Coduras</a:t>
            </a:r>
            <a:r>
              <a:rPr lang="en-GB" sz="1200" b="1" i="1" dirty="0">
                <a:solidFill>
                  <a:srgbClr val="000000"/>
                </a:solidFill>
                <a:latin typeface="Arial" charset="0"/>
              </a:rPr>
              <a:t> 2008, </a:t>
            </a:r>
            <a:r>
              <a:rPr lang="en-GB" sz="1200" b="1" i="1" dirty="0" err="1">
                <a:solidFill>
                  <a:srgbClr val="000000"/>
                </a:solidFill>
                <a:latin typeface="Arial" charset="0"/>
              </a:rPr>
              <a:t>Mancilla</a:t>
            </a:r>
            <a:r>
              <a:rPr lang="en-GB" sz="1200" b="1" i="1" dirty="0">
                <a:solidFill>
                  <a:srgbClr val="000000"/>
                </a:solidFill>
                <a:latin typeface="Arial" charset="0"/>
              </a:rPr>
              <a:t> et al. 2010)</a:t>
            </a:r>
            <a:endParaRPr lang="es-ES_tradnl" sz="1200" b="1" dirty="0">
              <a:solidFill>
                <a:srgbClr val="000000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endParaRPr lang="en-GB" sz="1200" b="1" i="1" dirty="0">
              <a:solidFill>
                <a:srgbClr val="000000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endParaRPr lang="en-GB" sz="1200" b="1" dirty="0">
              <a:solidFill>
                <a:srgbClr val="CC3300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n-GB" sz="1200" b="1" dirty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 	</a:t>
            </a:r>
            <a:r>
              <a:rPr lang="en-GB" sz="2400" b="1" dirty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Son la </a:t>
            </a:r>
            <a:r>
              <a:rPr lang="en-GB" sz="2400" b="1" dirty="0" smtClean="0">
                <a:solidFill>
                  <a:srgbClr val="FF0000"/>
                </a:solidFill>
                <a:latin typeface="Arial" charset="0"/>
              </a:rPr>
              <a:t>base </a:t>
            </a:r>
            <a:r>
              <a:rPr lang="en-GB" sz="2400" b="1" dirty="0" err="1" smtClean="0">
                <a:solidFill>
                  <a:srgbClr val="FF0000"/>
                </a:solidFill>
                <a:latin typeface="Arial" charset="0"/>
              </a:rPr>
              <a:t>emprendedora</a:t>
            </a:r>
            <a:r>
              <a:rPr lang="en-GB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 en </a:t>
            </a:r>
            <a:r>
              <a:rPr lang="en-GB" sz="2400" b="1" dirty="0" err="1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algunos</a:t>
            </a:r>
            <a:r>
              <a:rPr lang="en-GB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 </a:t>
            </a:r>
            <a:r>
              <a:rPr lang="en-GB" sz="2400" b="1" dirty="0" err="1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países</a:t>
            </a:r>
            <a:r>
              <a:rPr lang="en-GB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.</a:t>
            </a:r>
            <a:endParaRPr lang="en-GB" sz="2400" b="1" dirty="0">
              <a:solidFill>
                <a:srgbClr val="3333CC">
                  <a:lumMod val="75000"/>
                </a:srgbClr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n-GB" sz="1600" b="1" i="1" dirty="0">
                <a:solidFill>
                  <a:srgbClr val="000000"/>
                </a:solidFill>
                <a:latin typeface="Arial" charset="0"/>
              </a:rPr>
              <a:t>	</a:t>
            </a:r>
            <a:r>
              <a:rPr lang="en-GB" sz="1200" b="1" i="1" dirty="0">
                <a:solidFill>
                  <a:srgbClr val="000000"/>
                </a:solidFill>
                <a:latin typeface="Arial" charset="0"/>
              </a:rPr>
              <a:t>(</a:t>
            </a:r>
            <a:r>
              <a:rPr lang="en-GB" sz="1200" b="1" i="1" dirty="0" err="1">
                <a:solidFill>
                  <a:srgbClr val="000000"/>
                </a:solidFill>
                <a:latin typeface="Arial" charset="0"/>
              </a:rPr>
              <a:t>Hayter</a:t>
            </a:r>
            <a:r>
              <a:rPr lang="en-GB" sz="1200" b="1" i="1" dirty="0">
                <a:solidFill>
                  <a:srgbClr val="000000"/>
                </a:solidFill>
                <a:latin typeface="Arial" charset="0"/>
              </a:rPr>
              <a:t> 1997).</a:t>
            </a: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endParaRPr lang="es-ES" dirty="0"/>
          </a:p>
        </p:txBody>
      </p:sp>
      <p:grpSp>
        <p:nvGrpSpPr>
          <p:cNvPr id="15" name="14 Grupo"/>
          <p:cNvGrpSpPr/>
          <p:nvPr/>
        </p:nvGrpSpPr>
        <p:grpSpPr>
          <a:xfrm>
            <a:off x="35496" y="1819661"/>
            <a:ext cx="1642996" cy="2689459"/>
            <a:chOff x="35496" y="2179701"/>
            <a:chExt cx="1642996" cy="2689459"/>
          </a:xfrm>
        </p:grpSpPr>
        <p:sp>
          <p:nvSpPr>
            <p:cNvPr id="4" name="3 CuadroTexto"/>
            <p:cNvSpPr txBox="1"/>
            <p:nvPr/>
          </p:nvSpPr>
          <p:spPr>
            <a:xfrm>
              <a:off x="35496" y="2179701"/>
              <a:ext cx="1635844" cy="50814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b="1" dirty="0" smtClean="0"/>
                <a:t>Emprendimiento</a:t>
              </a:r>
              <a:endParaRPr lang="es-ES" b="1" dirty="0"/>
            </a:p>
          </p:txBody>
        </p:sp>
        <p:sp>
          <p:nvSpPr>
            <p:cNvPr id="5" name="4 CuadroTexto"/>
            <p:cNvSpPr txBox="1"/>
            <p:nvPr/>
          </p:nvSpPr>
          <p:spPr>
            <a:xfrm>
              <a:off x="36000" y="2728845"/>
              <a:ext cx="1642492" cy="502315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Inmigrantes</a:t>
              </a:r>
              <a:endParaRPr lang="es-ES" dirty="0"/>
            </a:p>
          </p:txBody>
        </p:sp>
        <p:sp>
          <p:nvSpPr>
            <p:cNvPr id="6" name="5 CuadroTexto"/>
            <p:cNvSpPr txBox="1"/>
            <p:nvPr/>
          </p:nvSpPr>
          <p:spPr>
            <a:xfrm>
              <a:off x="35496" y="3268845"/>
              <a:ext cx="1635844" cy="502315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Determinantes</a:t>
              </a:r>
              <a:endParaRPr lang="es-ES" dirty="0"/>
            </a:p>
          </p:txBody>
        </p:sp>
        <p:sp>
          <p:nvSpPr>
            <p:cNvPr id="7" name="6 CuadroTexto"/>
            <p:cNvSpPr txBox="1"/>
            <p:nvPr/>
          </p:nvSpPr>
          <p:spPr>
            <a:xfrm>
              <a:off x="35496" y="3819645"/>
              <a:ext cx="1635844" cy="502315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Datos y método</a:t>
              </a:r>
              <a:endParaRPr lang="es-ES" sz="1400" dirty="0"/>
            </a:p>
          </p:txBody>
        </p:sp>
        <p:sp>
          <p:nvSpPr>
            <p:cNvPr id="8" name="7 CuadroTexto"/>
            <p:cNvSpPr txBox="1"/>
            <p:nvPr/>
          </p:nvSpPr>
          <p:spPr>
            <a:xfrm>
              <a:off x="35496" y="4366845"/>
              <a:ext cx="1635844" cy="502315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Hallazgos e implicaciones</a:t>
              </a:r>
              <a:endParaRPr lang="es-E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510002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s-ES" sz="3600" dirty="0" smtClean="0"/>
              <a:t/>
            </a:r>
            <a:br>
              <a:rPr lang="es-ES" sz="3600" dirty="0" smtClean="0"/>
            </a:br>
            <a:r>
              <a:rPr lang="es-ES" sz="3600" dirty="0" smtClean="0"/>
              <a:t>Sin embargo, los inmigrantes…</a:t>
            </a:r>
            <a:endParaRPr lang="es-ES" sz="3600" dirty="0">
              <a:solidFill>
                <a:srgbClr val="FF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07704" y="1600200"/>
            <a:ext cx="6779096" cy="4525963"/>
          </a:xfrm>
        </p:spPr>
        <p:txBody>
          <a:bodyPr>
            <a:normAutofit lnSpcReduction="10000"/>
          </a:bodyPr>
          <a:lstStyle/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n-GB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-	Son </a:t>
            </a:r>
            <a:r>
              <a:rPr lang="en-GB" sz="2400" b="1" dirty="0" err="1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principalmente</a:t>
            </a:r>
            <a:r>
              <a:rPr lang="en-GB" sz="2400" b="1" dirty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 </a:t>
            </a:r>
            <a:r>
              <a:rPr lang="en-GB" sz="2400" b="1" dirty="0" err="1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estudiados</a:t>
            </a:r>
            <a:r>
              <a:rPr lang="en-GB" sz="2400" b="1" dirty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 </a:t>
            </a:r>
            <a:r>
              <a:rPr lang="en-GB" sz="2400" b="1" dirty="0" err="1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como</a:t>
            </a:r>
            <a:r>
              <a:rPr lang="en-GB" sz="2400" b="1" dirty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 </a:t>
            </a:r>
            <a:r>
              <a:rPr lang="en-GB" sz="2400" b="1" dirty="0" err="1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fuerza</a:t>
            </a:r>
            <a:r>
              <a:rPr lang="en-GB" sz="2400" b="1" dirty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 de </a:t>
            </a:r>
            <a:r>
              <a:rPr lang="en-GB" sz="2400" b="1" dirty="0" err="1">
                <a:solidFill>
                  <a:srgbClr val="FF0000"/>
                </a:solidFill>
                <a:latin typeface="Arial" charset="0"/>
              </a:rPr>
              <a:t>trabajo</a:t>
            </a:r>
            <a:r>
              <a:rPr lang="en-GB" sz="2400" b="1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latin typeface="Arial" charset="0"/>
              </a:rPr>
              <a:t>asalariada</a:t>
            </a:r>
            <a:r>
              <a:rPr lang="en-GB" sz="2400" b="1" dirty="0" smtClean="0">
                <a:solidFill>
                  <a:srgbClr val="FF0000"/>
                </a:solidFill>
                <a:latin typeface="Arial" charset="0"/>
              </a:rPr>
              <a:t>.</a:t>
            </a:r>
            <a:endParaRPr lang="en-GB" sz="2400" b="1" dirty="0">
              <a:solidFill>
                <a:srgbClr val="FF0000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n-GB" sz="1600" b="1" i="1" dirty="0">
                <a:solidFill>
                  <a:srgbClr val="000000"/>
                </a:solidFill>
                <a:latin typeface="Arial" charset="0"/>
              </a:rPr>
              <a:t>        </a:t>
            </a:r>
            <a:r>
              <a:rPr lang="en-GB" sz="1200" b="1" i="1" dirty="0">
                <a:solidFill>
                  <a:srgbClr val="000000"/>
                </a:solidFill>
                <a:latin typeface="Arial" charset="0"/>
              </a:rPr>
              <a:t>(Grossmann 1982, </a:t>
            </a:r>
            <a:r>
              <a:rPr lang="en-GB" sz="1200" b="1" i="1" dirty="0" err="1">
                <a:solidFill>
                  <a:srgbClr val="000000"/>
                </a:solidFill>
                <a:latin typeface="Arial" charset="0"/>
              </a:rPr>
              <a:t>DeNew</a:t>
            </a:r>
            <a:r>
              <a:rPr lang="en-GB" sz="1200" b="1" i="1" dirty="0">
                <a:solidFill>
                  <a:srgbClr val="000000"/>
                </a:solidFill>
                <a:latin typeface="Arial" charset="0"/>
              </a:rPr>
              <a:t> y Zimmermann 1994, </a:t>
            </a:r>
            <a:r>
              <a:rPr lang="en-GB" sz="1200" b="1" i="1" dirty="0" err="1">
                <a:solidFill>
                  <a:srgbClr val="000000"/>
                </a:solidFill>
                <a:latin typeface="Arial" charset="0"/>
              </a:rPr>
              <a:t>Haisken-DeNew</a:t>
            </a:r>
            <a:r>
              <a:rPr lang="en-GB" sz="1200" b="1" i="1" dirty="0">
                <a:solidFill>
                  <a:srgbClr val="000000"/>
                </a:solidFill>
                <a:latin typeface="Arial" charset="0"/>
              </a:rPr>
              <a:t> y Zimmermann 1995, </a:t>
            </a:r>
            <a:r>
              <a:rPr lang="en-GB" sz="1200" b="1" i="1" dirty="0" err="1">
                <a:solidFill>
                  <a:srgbClr val="000000"/>
                </a:solidFill>
                <a:latin typeface="Arial" charset="0"/>
              </a:rPr>
              <a:t>Borjas</a:t>
            </a:r>
            <a:r>
              <a:rPr lang="en-GB" sz="1200" b="1" i="1" dirty="0">
                <a:solidFill>
                  <a:srgbClr val="000000"/>
                </a:solidFill>
                <a:latin typeface="Arial" charset="0"/>
              </a:rPr>
              <a:t> 1987, </a:t>
            </a:r>
            <a:r>
              <a:rPr lang="en-GB" sz="1200" b="1" i="1" dirty="0" err="1">
                <a:solidFill>
                  <a:srgbClr val="000000"/>
                </a:solidFill>
                <a:latin typeface="Arial" charset="0"/>
              </a:rPr>
              <a:t>Lalonde</a:t>
            </a:r>
            <a:r>
              <a:rPr lang="en-GB" sz="1200" b="1" i="1" dirty="0">
                <a:solidFill>
                  <a:srgbClr val="000000"/>
                </a:solidFill>
                <a:latin typeface="Arial" charset="0"/>
              </a:rPr>
              <a:t> y </a:t>
            </a:r>
            <a:r>
              <a:rPr lang="en-GB" sz="1200" b="1" i="1" dirty="0" err="1">
                <a:solidFill>
                  <a:srgbClr val="000000"/>
                </a:solidFill>
                <a:latin typeface="Arial" charset="0"/>
              </a:rPr>
              <a:t>Topel</a:t>
            </a:r>
            <a:r>
              <a:rPr lang="en-GB" sz="1200" b="1" i="1" dirty="0">
                <a:solidFill>
                  <a:srgbClr val="000000"/>
                </a:solidFill>
                <a:latin typeface="Arial" charset="0"/>
              </a:rPr>
              <a:t> 1991, Card 2001)</a:t>
            </a:r>
            <a:endParaRPr lang="es-ES_tradnl" sz="1200" b="1" dirty="0">
              <a:solidFill>
                <a:srgbClr val="000000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endParaRPr lang="en-GB" sz="1400" b="1" dirty="0">
              <a:solidFill>
                <a:srgbClr val="CC3300"/>
              </a:solidFill>
              <a:latin typeface="Arial" charset="0"/>
            </a:endParaRPr>
          </a:p>
          <a:p>
            <a:pPr marL="358775" lvl="0" indent="-358775" algn="ctr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n-GB" sz="2400" b="1" dirty="0">
                <a:solidFill>
                  <a:srgbClr val="CC3300"/>
                </a:solidFill>
                <a:latin typeface="Arial" charset="0"/>
              </a:rPr>
              <a:t> 	</a:t>
            </a:r>
            <a:r>
              <a:rPr lang="es-ES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y </a:t>
            </a:r>
            <a:r>
              <a:rPr lang="es-ES" sz="2400" b="1" dirty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por lo </a:t>
            </a:r>
            <a:r>
              <a:rPr lang="es-ES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tanto,</a:t>
            </a:r>
            <a:endParaRPr lang="es-ES" sz="2400" b="1" dirty="0">
              <a:solidFill>
                <a:srgbClr val="3333CC">
                  <a:lumMod val="75000"/>
                </a:srgbClr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endParaRPr lang="es-ES" sz="1200" b="1" dirty="0">
              <a:solidFill>
                <a:srgbClr val="3333CC">
                  <a:lumMod val="75000"/>
                </a:srgbClr>
              </a:solidFill>
              <a:latin typeface="Arial" charset="0"/>
            </a:endParaRPr>
          </a:p>
          <a:p>
            <a:pPr marL="358775" lvl="0" indent="-358775" algn="ctr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s-ES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las </a:t>
            </a:r>
            <a:r>
              <a:rPr lang="es-ES" sz="2400" b="1" i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preocupaciones</a:t>
            </a:r>
            <a:r>
              <a:rPr lang="es-ES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 están en los efectos </a:t>
            </a:r>
            <a:r>
              <a:rPr lang="es-ES" sz="2400" b="1" dirty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sobre </a:t>
            </a:r>
            <a:r>
              <a:rPr lang="es-ES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el empleo </a:t>
            </a:r>
            <a:r>
              <a:rPr lang="es-ES" sz="2400" b="1" dirty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y </a:t>
            </a:r>
            <a:r>
              <a:rPr lang="es-ES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los salarios.</a:t>
            </a:r>
            <a:endParaRPr lang="es-ES_tradnl" sz="1200" b="1" dirty="0">
              <a:solidFill>
                <a:srgbClr val="000000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endParaRPr lang="en-GB" sz="1200" b="1" i="1" dirty="0">
              <a:solidFill>
                <a:srgbClr val="000000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endParaRPr lang="en-GB" sz="2400" b="1" dirty="0" smtClean="0">
              <a:solidFill>
                <a:srgbClr val="3333CC">
                  <a:lumMod val="75000"/>
                </a:srgbClr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n-GB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-</a:t>
            </a:r>
            <a:r>
              <a:rPr lang="en-GB" sz="2400" b="1" dirty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	</a:t>
            </a:r>
            <a:r>
              <a:rPr lang="en-GB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En Chile, la </a:t>
            </a:r>
            <a:r>
              <a:rPr lang="en-GB" sz="2400" b="1" dirty="0" err="1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literatura</a:t>
            </a:r>
            <a:r>
              <a:rPr lang="en-GB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, </a:t>
            </a:r>
            <a:r>
              <a:rPr lang="en-GB" sz="2400" b="1" dirty="0" err="1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respecto</a:t>
            </a:r>
            <a:r>
              <a:rPr lang="en-GB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 al </a:t>
            </a:r>
            <a:r>
              <a:rPr lang="en-GB" sz="2400" b="1" i="1" dirty="0" err="1" smtClean="0">
                <a:solidFill>
                  <a:srgbClr val="FF0000"/>
                </a:solidFill>
                <a:latin typeface="Arial" charset="0"/>
              </a:rPr>
              <a:t>emprendimiento</a:t>
            </a:r>
            <a:r>
              <a:rPr lang="en-GB" sz="2400" b="1" i="1" dirty="0" smtClean="0">
                <a:solidFill>
                  <a:srgbClr val="FF0000"/>
                </a:solidFill>
                <a:latin typeface="Arial" charset="0"/>
              </a:rPr>
              <a:t> de los </a:t>
            </a:r>
            <a:r>
              <a:rPr lang="en-GB" sz="2400" b="1" i="1" dirty="0" err="1" smtClean="0">
                <a:solidFill>
                  <a:srgbClr val="FF0000"/>
                </a:solidFill>
                <a:latin typeface="Arial" charset="0"/>
              </a:rPr>
              <a:t>inmigrantes</a:t>
            </a:r>
            <a:r>
              <a:rPr lang="en-GB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, </a:t>
            </a:r>
            <a:r>
              <a:rPr lang="en-GB" sz="2400" b="1" dirty="0" err="1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es</a:t>
            </a:r>
            <a:r>
              <a:rPr lang="en-GB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 </a:t>
            </a:r>
            <a:r>
              <a:rPr lang="en-GB" sz="2400" b="1" dirty="0" err="1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escasa</a:t>
            </a:r>
            <a:r>
              <a:rPr lang="en-GB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.</a:t>
            </a:r>
            <a:endParaRPr lang="es-ES" dirty="0"/>
          </a:p>
        </p:txBody>
      </p:sp>
      <p:grpSp>
        <p:nvGrpSpPr>
          <p:cNvPr id="15" name="14 Grupo"/>
          <p:cNvGrpSpPr/>
          <p:nvPr/>
        </p:nvGrpSpPr>
        <p:grpSpPr>
          <a:xfrm>
            <a:off x="35496" y="1819661"/>
            <a:ext cx="1642996" cy="2689459"/>
            <a:chOff x="35496" y="2179701"/>
            <a:chExt cx="1642996" cy="2689459"/>
          </a:xfrm>
        </p:grpSpPr>
        <p:sp>
          <p:nvSpPr>
            <p:cNvPr id="4" name="3 CuadroTexto"/>
            <p:cNvSpPr txBox="1"/>
            <p:nvPr/>
          </p:nvSpPr>
          <p:spPr>
            <a:xfrm>
              <a:off x="35496" y="2179701"/>
              <a:ext cx="1635844" cy="508146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Emprendimiento</a:t>
              </a:r>
              <a:endParaRPr lang="es-ES" dirty="0"/>
            </a:p>
          </p:txBody>
        </p:sp>
        <p:sp>
          <p:nvSpPr>
            <p:cNvPr id="5" name="4 CuadroTexto"/>
            <p:cNvSpPr txBox="1"/>
            <p:nvPr/>
          </p:nvSpPr>
          <p:spPr>
            <a:xfrm>
              <a:off x="36000" y="2728845"/>
              <a:ext cx="1642492" cy="502315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b="1" dirty="0" smtClean="0"/>
                <a:t>Inmigrantes</a:t>
              </a:r>
              <a:endParaRPr lang="es-ES" b="1" dirty="0"/>
            </a:p>
          </p:txBody>
        </p:sp>
        <p:sp>
          <p:nvSpPr>
            <p:cNvPr id="6" name="5 CuadroTexto"/>
            <p:cNvSpPr txBox="1"/>
            <p:nvPr/>
          </p:nvSpPr>
          <p:spPr>
            <a:xfrm>
              <a:off x="35496" y="3268845"/>
              <a:ext cx="1635844" cy="502315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Determinantes</a:t>
              </a:r>
              <a:endParaRPr lang="es-ES" dirty="0"/>
            </a:p>
          </p:txBody>
        </p:sp>
        <p:sp>
          <p:nvSpPr>
            <p:cNvPr id="7" name="6 CuadroTexto"/>
            <p:cNvSpPr txBox="1"/>
            <p:nvPr/>
          </p:nvSpPr>
          <p:spPr>
            <a:xfrm>
              <a:off x="35496" y="3819645"/>
              <a:ext cx="1635844" cy="502315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Datos y método</a:t>
              </a:r>
              <a:endParaRPr lang="es-ES" sz="1400" dirty="0"/>
            </a:p>
          </p:txBody>
        </p:sp>
        <p:sp>
          <p:nvSpPr>
            <p:cNvPr id="8" name="7 CuadroTexto"/>
            <p:cNvSpPr txBox="1"/>
            <p:nvPr/>
          </p:nvSpPr>
          <p:spPr>
            <a:xfrm>
              <a:off x="35496" y="4366845"/>
              <a:ext cx="1635844" cy="502315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Hallazgos e implicaciones</a:t>
              </a:r>
              <a:endParaRPr lang="es-E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2755136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>
            <a:normAutofit/>
          </a:bodyPr>
          <a:lstStyle/>
          <a:p>
            <a:pPr algn="l"/>
            <a:r>
              <a:rPr lang="es-ES" sz="3600" dirty="0" smtClean="0"/>
              <a:t>Los inmigrantes </a:t>
            </a:r>
            <a:r>
              <a:rPr lang="es-ES" sz="3600" b="1" i="1" dirty="0" smtClean="0">
                <a:solidFill>
                  <a:srgbClr val="FF0000"/>
                </a:solidFill>
              </a:rPr>
              <a:t>en Chile</a:t>
            </a:r>
            <a:endParaRPr lang="es-ES" sz="3600" b="1" i="1" dirty="0">
              <a:solidFill>
                <a:srgbClr val="FF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07704" y="1600200"/>
            <a:ext cx="6779096" cy="4525963"/>
          </a:xfrm>
        </p:spPr>
        <p:txBody>
          <a:bodyPr/>
          <a:lstStyle/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s-ES" sz="2400" b="1" u="sng" dirty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2009 </a:t>
            </a: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s-ES" sz="2400" b="1" dirty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	352.344 personas </a:t>
            </a: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s-ES" sz="2400" b="1" dirty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	2,08% de la población en Chile </a:t>
            </a:r>
            <a:endParaRPr lang="es-ES_tradnl" sz="1200" b="1" dirty="0">
              <a:solidFill>
                <a:srgbClr val="000000"/>
              </a:solidFill>
              <a:latin typeface="Arial" charset="0"/>
            </a:endParaRP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392488"/>
            <a:ext cx="4733925" cy="27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11 Grupo"/>
          <p:cNvGrpSpPr/>
          <p:nvPr/>
        </p:nvGrpSpPr>
        <p:grpSpPr>
          <a:xfrm>
            <a:off x="35496" y="1819661"/>
            <a:ext cx="1642996" cy="2689459"/>
            <a:chOff x="35496" y="2179701"/>
            <a:chExt cx="1642996" cy="2689459"/>
          </a:xfrm>
        </p:grpSpPr>
        <p:sp>
          <p:nvSpPr>
            <p:cNvPr id="15" name="14 CuadroTexto"/>
            <p:cNvSpPr txBox="1"/>
            <p:nvPr/>
          </p:nvSpPr>
          <p:spPr>
            <a:xfrm>
              <a:off x="35496" y="2179701"/>
              <a:ext cx="1635844" cy="508146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Emprendimiento</a:t>
              </a:r>
              <a:endParaRPr lang="es-ES" dirty="0"/>
            </a:p>
          </p:txBody>
        </p:sp>
        <p:sp>
          <p:nvSpPr>
            <p:cNvPr id="16" name="15 CuadroTexto"/>
            <p:cNvSpPr txBox="1"/>
            <p:nvPr/>
          </p:nvSpPr>
          <p:spPr>
            <a:xfrm>
              <a:off x="36000" y="2728845"/>
              <a:ext cx="1642492" cy="502315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b="1" dirty="0" smtClean="0"/>
                <a:t>Inmigrantes</a:t>
              </a:r>
              <a:endParaRPr lang="es-ES" b="1" dirty="0"/>
            </a:p>
          </p:txBody>
        </p:sp>
        <p:sp>
          <p:nvSpPr>
            <p:cNvPr id="17" name="16 CuadroTexto"/>
            <p:cNvSpPr txBox="1"/>
            <p:nvPr/>
          </p:nvSpPr>
          <p:spPr>
            <a:xfrm>
              <a:off x="35496" y="3268845"/>
              <a:ext cx="1635844" cy="502315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Determinantes</a:t>
              </a:r>
              <a:endParaRPr lang="es-ES" dirty="0"/>
            </a:p>
          </p:txBody>
        </p:sp>
        <p:sp>
          <p:nvSpPr>
            <p:cNvPr id="18" name="17 CuadroTexto"/>
            <p:cNvSpPr txBox="1"/>
            <p:nvPr/>
          </p:nvSpPr>
          <p:spPr>
            <a:xfrm>
              <a:off x="35496" y="3819645"/>
              <a:ext cx="1635844" cy="502315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Datos y método</a:t>
              </a:r>
              <a:endParaRPr lang="es-ES" sz="1400" dirty="0"/>
            </a:p>
          </p:txBody>
        </p:sp>
        <p:sp>
          <p:nvSpPr>
            <p:cNvPr id="19" name="18 CuadroTexto"/>
            <p:cNvSpPr txBox="1"/>
            <p:nvPr/>
          </p:nvSpPr>
          <p:spPr>
            <a:xfrm>
              <a:off x="35496" y="4366845"/>
              <a:ext cx="1635844" cy="502315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Hallazgos e implicaciones</a:t>
              </a:r>
              <a:endParaRPr lang="es-E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558637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pPr algn="l"/>
            <a:r>
              <a:rPr lang="es-ES" b="1" i="1" dirty="0" smtClean="0">
                <a:solidFill>
                  <a:srgbClr val="FF0000"/>
                </a:solidFill>
              </a:rPr>
              <a:t>Chile</a:t>
            </a:r>
            <a:endParaRPr lang="es-ES" b="1" i="1" dirty="0">
              <a:solidFill>
                <a:srgbClr val="FF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07704" y="1600200"/>
            <a:ext cx="6779096" cy="4525963"/>
          </a:xfrm>
        </p:spPr>
        <p:txBody>
          <a:bodyPr>
            <a:normAutofit/>
          </a:bodyPr>
          <a:lstStyle/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s-ES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Es un país con migración neta </a:t>
            </a:r>
            <a:r>
              <a:rPr lang="es-ES" sz="2400" b="1" dirty="0" smtClean="0">
                <a:solidFill>
                  <a:srgbClr val="FF0000"/>
                </a:solidFill>
                <a:latin typeface="Arial" charset="0"/>
              </a:rPr>
              <a:t>negativa</a:t>
            </a: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n-GB" sz="1200" b="1" i="1" dirty="0" smtClean="0"/>
              <a:t>(OECD 2010)</a:t>
            </a:r>
            <a:endParaRPr lang="es-ES_tradnl" sz="1200" b="1" dirty="0" smtClean="0">
              <a:solidFill>
                <a:srgbClr val="000000"/>
              </a:solidFill>
              <a:latin typeface="Arial" charset="0"/>
            </a:endParaRPr>
          </a:p>
          <a:p>
            <a:pPr marL="0" indent="0">
              <a:buNone/>
            </a:pPr>
            <a:endParaRPr lang="es-ES" dirty="0" smtClean="0"/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s-ES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Proceso </a:t>
            </a:r>
            <a:r>
              <a:rPr lang="es-ES" sz="2400" b="1" dirty="0" smtClean="0">
                <a:solidFill>
                  <a:srgbClr val="FF0000"/>
                </a:solidFill>
                <a:latin typeface="Arial" charset="0"/>
              </a:rPr>
              <a:t>creciente</a:t>
            </a:r>
            <a:r>
              <a:rPr lang="es-ES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 de inmigración vecina</a:t>
            </a:r>
            <a:endParaRPr lang="es-ES" sz="2400" b="1" dirty="0">
              <a:solidFill>
                <a:srgbClr val="FF0000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n-GB" sz="1600" b="1" i="1" dirty="0"/>
              <a:t>(OECD </a:t>
            </a:r>
            <a:r>
              <a:rPr lang="en-GB" sz="1600" b="1" i="1" dirty="0" smtClean="0"/>
              <a:t>2010; Muñoz 2011)</a:t>
            </a:r>
            <a:endParaRPr lang="es-ES_tradnl" sz="1600" b="1" dirty="0">
              <a:solidFill>
                <a:srgbClr val="000000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endParaRPr lang="es-ES" sz="2400" b="1" dirty="0" smtClean="0">
              <a:solidFill>
                <a:srgbClr val="3333CC">
                  <a:lumMod val="75000"/>
                </a:srgbClr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s-ES" sz="2400" b="1" dirty="0" smtClean="0">
                <a:solidFill>
                  <a:srgbClr val="FF0000"/>
                </a:solidFill>
                <a:latin typeface="Arial" charset="0"/>
              </a:rPr>
              <a:t>Incremento</a:t>
            </a:r>
            <a:r>
              <a:rPr lang="es-ES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 anual de visas </a:t>
            </a:r>
            <a:r>
              <a:rPr lang="es-ES" sz="16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(5.900)</a:t>
            </a:r>
            <a:endParaRPr lang="es-ES" sz="2400" b="1" dirty="0">
              <a:solidFill>
                <a:srgbClr val="FF0000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n-GB" sz="1600" b="1" i="1" dirty="0" smtClean="0">
                <a:solidFill>
                  <a:prstClr val="black"/>
                </a:solidFill>
              </a:rPr>
              <a:t>(</a:t>
            </a:r>
            <a:r>
              <a:rPr lang="en-GB" sz="1600" b="1" i="1" dirty="0" err="1" smtClean="0">
                <a:solidFill>
                  <a:prstClr val="black"/>
                </a:solidFill>
              </a:rPr>
              <a:t>Barañao</a:t>
            </a:r>
            <a:r>
              <a:rPr lang="en-GB" sz="1600" b="1" i="1" dirty="0" smtClean="0">
                <a:solidFill>
                  <a:prstClr val="black"/>
                </a:solidFill>
              </a:rPr>
              <a:t> 2012)</a:t>
            </a:r>
            <a:endParaRPr lang="es-ES_tradnl" sz="1600" b="1" dirty="0">
              <a:solidFill>
                <a:srgbClr val="000000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endParaRPr lang="es-ES" sz="2400" b="1" dirty="0" smtClean="0">
              <a:solidFill>
                <a:srgbClr val="3333CC">
                  <a:lumMod val="75000"/>
                </a:srgbClr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s-ES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Más de la mitad de los visados en el 2012 son de </a:t>
            </a:r>
            <a:r>
              <a:rPr lang="es-ES" sz="2400" b="1" dirty="0" smtClean="0">
                <a:solidFill>
                  <a:srgbClr val="FF0000"/>
                </a:solidFill>
                <a:latin typeface="Arial" charset="0"/>
              </a:rPr>
              <a:t>trabajo</a:t>
            </a:r>
            <a:endParaRPr lang="es-ES" sz="2400" b="1" dirty="0">
              <a:solidFill>
                <a:srgbClr val="FF0000"/>
              </a:solidFill>
              <a:latin typeface="Arial" charset="0"/>
            </a:endParaRPr>
          </a:p>
          <a:p>
            <a:pPr marL="0" indent="0">
              <a:buNone/>
            </a:pPr>
            <a:endParaRPr lang="es-ES" dirty="0"/>
          </a:p>
        </p:txBody>
      </p:sp>
      <p:grpSp>
        <p:nvGrpSpPr>
          <p:cNvPr id="12" name="11 Grupo"/>
          <p:cNvGrpSpPr/>
          <p:nvPr/>
        </p:nvGrpSpPr>
        <p:grpSpPr>
          <a:xfrm>
            <a:off x="35496" y="1819661"/>
            <a:ext cx="1642996" cy="2689459"/>
            <a:chOff x="35496" y="2179701"/>
            <a:chExt cx="1642996" cy="2689459"/>
          </a:xfrm>
        </p:grpSpPr>
        <p:sp>
          <p:nvSpPr>
            <p:cNvPr id="15" name="14 CuadroTexto"/>
            <p:cNvSpPr txBox="1"/>
            <p:nvPr/>
          </p:nvSpPr>
          <p:spPr>
            <a:xfrm>
              <a:off x="35496" y="2179701"/>
              <a:ext cx="1635844" cy="508146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Emprendimiento</a:t>
              </a:r>
              <a:endParaRPr lang="es-ES" dirty="0"/>
            </a:p>
          </p:txBody>
        </p:sp>
        <p:sp>
          <p:nvSpPr>
            <p:cNvPr id="16" name="15 CuadroTexto"/>
            <p:cNvSpPr txBox="1"/>
            <p:nvPr/>
          </p:nvSpPr>
          <p:spPr>
            <a:xfrm>
              <a:off x="36000" y="2728845"/>
              <a:ext cx="1642492" cy="502315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b="1" dirty="0" smtClean="0"/>
                <a:t>Inmigrantes</a:t>
              </a:r>
              <a:endParaRPr lang="es-ES" b="1" dirty="0"/>
            </a:p>
          </p:txBody>
        </p:sp>
        <p:sp>
          <p:nvSpPr>
            <p:cNvPr id="17" name="16 CuadroTexto"/>
            <p:cNvSpPr txBox="1"/>
            <p:nvPr/>
          </p:nvSpPr>
          <p:spPr>
            <a:xfrm>
              <a:off x="35496" y="3268845"/>
              <a:ext cx="1635844" cy="502315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Determinantes</a:t>
              </a:r>
              <a:endParaRPr lang="es-ES" dirty="0"/>
            </a:p>
          </p:txBody>
        </p:sp>
        <p:sp>
          <p:nvSpPr>
            <p:cNvPr id="18" name="17 CuadroTexto"/>
            <p:cNvSpPr txBox="1"/>
            <p:nvPr/>
          </p:nvSpPr>
          <p:spPr>
            <a:xfrm>
              <a:off x="35496" y="3819645"/>
              <a:ext cx="1635844" cy="502315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Datos y método</a:t>
              </a:r>
              <a:endParaRPr lang="es-ES" sz="1400" dirty="0"/>
            </a:p>
          </p:txBody>
        </p:sp>
        <p:sp>
          <p:nvSpPr>
            <p:cNvPr id="19" name="18 CuadroTexto"/>
            <p:cNvSpPr txBox="1"/>
            <p:nvPr/>
          </p:nvSpPr>
          <p:spPr>
            <a:xfrm>
              <a:off x="35496" y="4366845"/>
              <a:ext cx="1635844" cy="502315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Hallazgos e implicaciones</a:t>
              </a:r>
              <a:endParaRPr lang="es-E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2244409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pPr algn="l"/>
            <a:r>
              <a:rPr lang="es-ES" i="1" dirty="0" smtClean="0"/>
              <a:t>Pregunta</a:t>
            </a:r>
            <a:endParaRPr lang="es-ES" i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75656" y="1600200"/>
            <a:ext cx="6779096" cy="4525963"/>
          </a:xfrm>
        </p:spPr>
        <p:txBody>
          <a:bodyPr>
            <a:normAutofit/>
          </a:bodyPr>
          <a:lstStyle/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endParaRPr lang="es-ES" sz="2400" b="1" dirty="0" smtClean="0">
              <a:solidFill>
                <a:srgbClr val="3333CC">
                  <a:lumMod val="75000"/>
                </a:srgbClr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s-ES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	¿Qué factores influyen en el emprendimiento individual de los nuevos inmigrante en Chile?</a:t>
            </a: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endParaRPr lang="es-ES" sz="2400" b="1" dirty="0" smtClean="0">
              <a:solidFill>
                <a:srgbClr val="3333CC">
                  <a:lumMod val="75000"/>
                </a:srgbClr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endParaRPr lang="es-ES" sz="2400" b="1" dirty="0" smtClean="0">
              <a:solidFill>
                <a:srgbClr val="3333CC">
                  <a:lumMod val="75000"/>
                </a:srgbClr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s-ES" sz="1800" b="1" i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      Pregunta secundaria</a:t>
            </a: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endParaRPr lang="es-ES" sz="1800" b="1" i="1" dirty="0">
              <a:solidFill>
                <a:srgbClr val="3333CC">
                  <a:lumMod val="75000"/>
                </a:srgbClr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s-ES" sz="2400" b="1" dirty="0" smtClean="0">
                <a:solidFill>
                  <a:srgbClr val="3333CC">
                    <a:lumMod val="75000"/>
                  </a:srgbClr>
                </a:solidFill>
                <a:latin typeface="Arial" charset="0"/>
              </a:rPr>
              <a:t>	¿Es un emprendimiento por oportunidad/necesidad?	</a:t>
            </a:r>
            <a:endParaRPr lang="es-ES" sz="2400" b="1" dirty="0">
              <a:solidFill>
                <a:srgbClr val="FF0000"/>
              </a:solidFill>
              <a:latin typeface="Arial" charset="0"/>
            </a:endParaRP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322182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07704" y="274638"/>
            <a:ext cx="7236296" cy="1143000"/>
          </a:xfrm>
        </p:spPr>
        <p:txBody>
          <a:bodyPr>
            <a:noAutofit/>
          </a:bodyPr>
          <a:lstStyle/>
          <a:p>
            <a:pPr algn="l"/>
            <a:r>
              <a:rPr lang="es-ES" sz="2400" b="1" i="1" dirty="0" smtClean="0"/>
              <a:t/>
            </a:r>
            <a:br>
              <a:rPr lang="es-ES" sz="2400" b="1" i="1" dirty="0" smtClean="0"/>
            </a:br>
            <a:r>
              <a:rPr lang="es-ES" sz="2800" b="1" i="1" dirty="0" smtClean="0"/>
              <a:t>¿Qué conduciría a un inmigrante a emprender?</a:t>
            </a:r>
            <a:endParaRPr lang="es-ES" sz="2800" b="1" i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07704" y="1600200"/>
            <a:ext cx="6779096" cy="4525963"/>
          </a:xfrm>
        </p:spPr>
        <p:txBody>
          <a:bodyPr>
            <a:normAutofit fontScale="92500" lnSpcReduction="10000"/>
          </a:bodyPr>
          <a:lstStyle/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</a:pPr>
            <a:r>
              <a:rPr lang="en-GB" sz="2400" b="1" dirty="0">
                <a:solidFill>
                  <a:srgbClr val="000066"/>
                </a:solidFill>
                <a:latin typeface="Arial" charset="0"/>
              </a:rPr>
              <a:t>1) </a:t>
            </a:r>
            <a:r>
              <a:rPr lang="en-GB" sz="2400" b="1" dirty="0" err="1">
                <a:solidFill>
                  <a:srgbClr val="000066"/>
                </a:solidFill>
                <a:latin typeface="Arial" charset="0"/>
              </a:rPr>
              <a:t>Disposición</a:t>
            </a:r>
            <a:r>
              <a:rPr lang="en-GB" sz="2400" b="1" dirty="0">
                <a:solidFill>
                  <a:srgbClr val="000066"/>
                </a:solidFill>
                <a:latin typeface="Arial" charset="0"/>
              </a:rPr>
              <a:t> a </a:t>
            </a:r>
            <a:r>
              <a:rPr lang="en-GB" sz="2400" b="1" dirty="0" err="1">
                <a:solidFill>
                  <a:srgbClr val="000066"/>
                </a:solidFill>
                <a:latin typeface="Arial" charset="0"/>
              </a:rPr>
              <a:t>trabajar</a:t>
            </a:r>
            <a:r>
              <a:rPr lang="en-GB" sz="2400" b="1" dirty="0">
                <a:solidFill>
                  <a:srgbClr val="000066"/>
                </a:solidFill>
                <a:latin typeface="Arial" charset="0"/>
              </a:rPr>
              <a:t> (</a:t>
            </a:r>
            <a:r>
              <a:rPr lang="en-GB" sz="2400" b="1" dirty="0" err="1">
                <a:solidFill>
                  <a:srgbClr val="000066"/>
                </a:solidFill>
                <a:latin typeface="Arial" charset="0"/>
              </a:rPr>
              <a:t>razón</a:t>
            </a:r>
            <a:r>
              <a:rPr lang="en-GB" sz="2400" b="1" dirty="0">
                <a:solidFill>
                  <a:srgbClr val="000066"/>
                </a:solidFill>
                <a:latin typeface="Arial" charset="0"/>
              </a:rPr>
              <a:t> </a:t>
            </a:r>
            <a:r>
              <a:rPr lang="en-GB" sz="2400" b="1" dirty="0" err="1">
                <a:solidFill>
                  <a:srgbClr val="000066"/>
                </a:solidFill>
                <a:latin typeface="Arial" charset="0"/>
              </a:rPr>
              <a:t>por</a:t>
            </a:r>
            <a:r>
              <a:rPr lang="en-GB" sz="2400" b="1" dirty="0">
                <a:solidFill>
                  <a:srgbClr val="000066"/>
                </a:solidFill>
                <a:latin typeface="Arial" charset="0"/>
              </a:rPr>
              <a:t> la </a:t>
            </a:r>
            <a:r>
              <a:rPr lang="en-GB" sz="2400" b="1" dirty="0" err="1">
                <a:solidFill>
                  <a:srgbClr val="000066"/>
                </a:solidFill>
                <a:latin typeface="Arial" charset="0"/>
              </a:rPr>
              <a:t>que</a:t>
            </a:r>
            <a:r>
              <a:rPr lang="en-GB" sz="2400" b="1" dirty="0">
                <a:solidFill>
                  <a:srgbClr val="000066"/>
                </a:solidFill>
                <a:latin typeface="Arial" charset="0"/>
              </a:rPr>
              <a:t> </a:t>
            </a:r>
            <a:r>
              <a:rPr lang="en-GB" sz="2400" b="1" dirty="0" err="1">
                <a:solidFill>
                  <a:srgbClr val="000066"/>
                </a:solidFill>
                <a:latin typeface="Arial" charset="0"/>
              </a:rPr>
              <a:t>migra</a:t>
            </a:r>
            <a:r>
              <a:rPr lang="en-GB" sz="2400" b="1" dirty="0">
                <a:solidFill>
                  <a:srgbClr val="000066"/>
                </a:solidFill>
                <a:latin typeface="Arial" charset="0"/>
              </a:rPr>
              <a:t>)</a:t>
            </a: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</a:pPr>
            <a:r>
              <a:rPr lang="en-GB" sz="2400" b="1" dirty="0">
                <a:solidFill>
                  <a:srgbClr val="000066"/>
                </a:solidFill>
                <a:latin typeface="Arial" charset="0"/>
              </a:rPr>
              <a:t>		</a:t>
            </a:r>
            <a:r>
              <a:rPr lang="en-GB" sz="1600" b="1" dirty="0" err="1">
                <a:solidFill>
                  <a:srgbClr val="004E3A"/>
                </a:solidFill>
                <a:latin typeface="Arial" charset="0"/>
              </a:rPr>
              <a:t>Migró</a:t>
            </a:r>
            <a:r>
              <a:rPr lang="en-GB" sz="1600" b="1" dirty="0">
                <a:solidFill>
                  <a:srgbClr val="004E3A"/>
                </a:solidFill>
                <a:latin typeface="Arial" charset="0"/>
              </a:rPr>
              <a:t> </a:t>
            </a:r>
            <a:r>
              <a:rPr lang="en-GB" sz="1600" b="1" dirty="0" err="1">
                <a:solidFill>
                  <a:srgbClr val="004E3A"/>
                </a:solidFill>
                <a:latin typeface="Arial" charset="0"/>
              </a:rPr>
              <a:t>por</a:t>
            </a:r>
            <a:r>
              <a:rPr lang="en-GB" sz="1600" b="1" dirty="0">
                <a:solidFill>
                  <a:srgbClr val="004E3A"/>
                </a:solidFill>
                <a:latin typeface="Arial" charset="0"/>
              </a:rPr>
              <a:t> </a:t>
            </a:r>
            <a:r>
              <a:rPr lang="en-GB" sz="1600" b="1" dirty="0" err="1">
                <a:solidFill>
                  <a:srgbClr val="004E3A"/>
                </a:solidFill>
                <a:latin typeface="Arial" charset="0"/>
              </a:rPr>
              <a:t>razones</a:t>
            </a:r>
            <a:r>
              <a:rPr lang="en-GB" sz="1600" b="1" dirty="0">
                <a:solidFill>
                  <a:srgbClr val="004E3A"/>
                </a:solidFill>
                <a:latin typeface="Arial" charset="0"/>
              </a:rPr>
              <a:t> </a:t>
            </a:r>
            <a:r>
              <a:rPr lang="en-GB" sz="1600" b="1" dirty="0" err="1">
                <a:solidFill>
                  <a:srgbClr val="004E3A"/>
                </a:solidFill>
                <a:latin typeface="Arial" charset="0"/>
              </a:rPr>
              <a:t>económicas</a:t>
            </a:r>
            <a:endParaRPr lang="en-GB" sz="1600" b="1" dirty="0">
              <a:solidFill>
                <a:srgbClr val="004E3A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</a:pPr>
            <a:r>
              <a:rPr lang="en-GB" sz="2400" b="1" dirty="0">
                <a:solidFill>
                  <a:srgbClr val="000066"/>
                </a:solidFill>
                <a:latin typeface="Arial" charset="0"/>
              </a:rPr>
              <a:t>2) </a:t>
            </a:r>
            <a:r>
              <a:rPr lang="en-GB" sz="2400" b="1" dirty="0" err="1">
                <a:solidFill>
                  <a:srgbClr val="000066"/>
                </a:solidFill>
                <a:latin typeface="Arial" charset="0"/>
              </a:rPr>
              <a:t>Tiempo</a:t>
            </a:r>
            <a:r>
              <a:rPr lang="en-GB" sz="2400" b="1" dirty="0">
                <a:solidFill>
                  <a:srgbClr val="000066"/>
                </a:solidFill>
                <a:latin typeface="Arial" charset="0"/>
              </a:rPr>
              <a:t> de </a:t>
            </a:r>
            <a:r>
              <a:rPr lang="en-GB" sz="2400" b="1" dirty="0" err="1">
                <a:solidFill>
                  <a:srgbClr val="000066"/>
                </a:solidFill>
                <a:latin typeface="Arial" charset="0"/>
              </a:rPr>
              <a:t>residencia</a:t>
            </a:r>
            <a:r>
              <a:rPr lang="en-GB" sz="2400" b="1" dirty="0">
                <a:solidFill>
                  <a:srgbClr val="000066"/>
                </a:solidFill>
                <a:latin typeface="Arial" charset="0"/>
              </a:rPr>
              <a:t>			</a:t>
            </a: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</a:pPr>
            <a:r>
              <a:rPr lang="en-GB" sz="2000" b="1" dirty="0">
                <a:solidFill>
                  <a:srgbClr val="000066"/>
                </a:solidFill>
                <a:latin typeface="Arial" charset="0"/>
              </a:rPr>
              <a:t>		</a:t>
            </a:r>
            <a:r>
              <a:rPr lang="en-GB" sz="1600" b="1" dirty="0" err="1">
                <a:solidFill>
                  <a:srgbClr val="004E3A"/>
                </a:solidFill>
                <a:latin typeface="Arial" charset="0"/>
              </a:rPr>
              <a:t>Tiempo</a:t>
            </a:r>
            <a:r>
              <a:rPr lang="en-GB" sz="1600" b="1" dirty="0">
                <a:solidFill>
                  <a:srgbClr val="004E3A"/>
                </a:solidFill>
                <a:latin typeface="Arial" charset="0"/>
              </a:rPr>
              <a:t> de </a:t>
            </a:r>
            <a:r>
              <a:rPr lang="en-GB" sz="1600" b="1" dirty="0" err="1">
                <a:solidFill>
                  <a:srgbClr val="004E3A"/>
                </a:solidFill>
                <a:latin typeface="Arial" charset="0"/>
              </a:rPr>
              <a:t>residencia</a:t>
            </a:r>
            <a:r>
              <a:rPr lang="en-GB" sz="1600" b="1" dirty="0">
                <a:solidFill>
                  <a:srgbClr val="004E3A"/>
                </a:solidFill>
                <a:latin typeface="Arial" charset="0"/>
              </a:rPr>
              <a:t> al </a:t>
            </a:r>
            <a:r>
              <a:rPr lang="en-GB" sz="1600" b="1" dirty="0" err="1">
                <a:solidFill>
                  <a:srgbClr val="004E3A"/>
                </a:solidFill>
                <a:latin typeface="Arial" charset="0"/>
              </a:rPr>
              <a:t>momento</a:t>
            </a:r>
            <a:r>
              <a:rPr lang="en-GB" sz="1600" b="1" dirty="0">
                <a:solidFill>
                  <a:srgbClr val="004E3A"/>
                </a:solidFill>
                <a:latin typeface="Arial" charset="0"/>
              </a:rPr>
              <a:t> de “</a:t>
            </a:r>
            <a:r>
              <a:rPr lang="en-GB" sz="1600" b="1" dirty="0" err="1">
                <a:solidFill>
                  <a:srgbClr val="004E3A"/>
                </a:solidFill>
                <a:latin typeface="Arial" charset="0"/>
              </a:rPr>
              <a:t>emprender</a:t>
            </a:r>
            <a:r>
              <a:rPr lang="en-GB" sz="1600" b="1" dirty="0">
                <a:solidFill>
                  <a:srgbClr val="004E3A"/>
                </a:solidFill>
                <a:latin typeface="Arial" charset="0"/>
              </a:rPr>
              <a:t>”</a:t>
            </a: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</a:pPr>
            <a:r>
              <a:rPr lang="en-GB" sz="2400" b="1" dirty="0">
                <a:solidFill>
                  <a:srgbClr val="000066"/>
                </a:solidFill>
                <a:latin typeface="Arial" charset="0"/>
              </a:rPr>
              <a:t>3) </a:t>
            </a:r>
            <a:r>
              <a:rPr lang="en-GB" sz="2400" b="1" dirty="0" err="1">
                <a:solidFill>
                  <a:srgbClr val="000066"/>
                </a:solidFill>
                <a:latin typeface="Arial" charset="0"/>
              </a:rPr>
              <a:t>Cultura</a:t>
            </a:r>
            <a:r>
              <a:rPr lang="en-GB" sz="2400" b="1" dirty="0">
                <a:solidFill>
                  <a:srgbClr val="000066"/>
                </a:solidFill>
                <a:latin typeface="Arial" charset="0"/>
              </a:rPr>
              <a:t>(</a:t>
            </a:r>
            <a:r>
              <a:rPr lang="en-GB" sz="2400" b="1" dirty="0" err="1">
                <a:solidFill>
                  <a:srgbClr val="000066"/>
                </a:solidFill>
                <a:latin typeface="Arial" charset="0"/>
              </a:rPr>
              <a:t>país</a:t>
            </a:r>
            <a:r>
              <a:rPr lang="en-GB" sz="2400" b="1" dirty="0">
                <a:solidFill>
                  <a:srgbClr val="000066"/>
                </a:solidFill>
                <a:latin typeface="Arial" charset="0"/>
              </a:rPr>
              <a:t>)</a:t>
            </a: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</a:pPr>
            <a:r>
              <a:rPr lang="en-GB" sz="2400" b="1" dirty="0">
                <a:solidFill>
                  <a:srgbClr val="000066"/>
                </a:solidFill>
                <a:latin typeface="Arial" charset="0"/>
              </a:rPr>
              <a:t>		</a:t>
            </a:r>
            <a:r>
              <a:rPr lang="en-GB" sz="1600" b="1" dirty="0" err="1">
                <a:solidFill>
                  <a:srgbClr val="004E3A"/>
                </a:solidFill>
                <a:latin typeface="Arial" charset="0"/>
              </a:rPr>
              <a:t>Perú</a:t>
            </a:r>
            <a:endParaRPr lang="en-GB" sz="1600" b="1" dirty="0">
              <a:solidFill>
                <a:srgbClr val="004E3A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</a:pPr>
            <a:r>
              <a:rPr lang="en-GB" sz="2400" b="1" dirty="0">
                <a:solidFill>
                  <a:srgbClr val="000066"/>
                </a:solidFill>
                <a:latin typeface="Arial" charset="0"/>
              </a:rPr>
              <a:t>4) </a:t>
            </a:r>
            <a:r>
              <a:rPr lang="en-GB" sz="2400" b="1" dirty="0" err="1">
                <a:solidFill>
                  <a:srgbClr val="000066"/>
                </a:solidFill>
                <a:latin typeface="Arial" charset="0"/>
              </a:rPr>
              <a:t>Emprendedor</a:t>
            </a:r>
            <a:r>
              <a:rPr lang="en-GB" sz="2400" b="1" dirty="0">
                <a:solidFill>
                  <a:srgbClr val="000066"/>
                </a:solidFill>
                <a:latin typeface="Arial" charset="0"/>
              </a:rPr>
              <a:t> en el </a:t>
            </a:r>
            <a:r>
              <a:rPr lang="en-GB" sz="2400" b="1" dirty="0" err="1">
                <a:solidFill>
                  <a:srgbClr val="000066"/>
                </a:solidFill>
                <a:latin typeface="Arial" charset="0"/>
              </a:rPr>
              <a:t>país</a:t>
            </a:r>
            <a:r>
              <a:rPr lang="en-GB" sz="2400" b="1" dirty="0">
                <a:solidFill>
                  <a:srgbClr val="000066"/>
                </a:solidFill>
                <a:latin typeface="Arial" charset="0"/>
              </a:rPr>
              <a:t> de </a:t>
            </a:r>
            <a:r>
              <a:rPr lang="en-GB" sz="2400" b="1" dirty="0" err="1">
                <a:solidFill>
                  <a:srgbClr val="000066"/>
                </a:solidFill>
                <a:latin typeface="Arial" charset="0"/>
              </a:rPr>
              <a:t>origen</a:t>
            </a:r>
            <a:endParaRPr lang="en-GB" sz="2400" b="1" dirty="0">
              <a:solidFill>
                <a:srgbClr val="000066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</a:pPr>
            <a:r>
              <a:rPr lang="en-GB" sz="1600" b="1" dirty="0">
                <a:solidFill>
                  <a:srgbClr val="004E3A"/>
                </a:solidFill>
                <a:latin typeface="Arial" charset="0"/>
              </a:rPr>
              <a:t>		</a:t>
            </a:r>
            <a:r>
              <a:rPr lang="en-GB" sz="1600" b="1" dirty="0" err="1">
                <a:solidFill>
                  <a:srgbClr val="004E3A"/>
                </a:solidFill>
                <a:latin typeface="Arial" charset="0"/>
              </a:rPr>
              <a:t>Última</a:t>
            </a:r>
            <a:r>
              <a:rPr lang="en-GB" sz="1600" b="1" dirty="0">
                <a:solidFill>
                  <a:srgbClr val="004E3A"/>
                </a:solidFill>
                <a:latin typeface="Arial" charset="0"/>
              </a:rPr>
              <a:t> </a:t>
            </a:r>
            <a:r>
              <a:rPr lang="en-GB" sz="1600" b="1" dirty="0" err="1">
                <a:solidFill>
                  <a:srgbClr val="004E3A"/>
                </a:solidFill>
                <a:latin typeface="Arial" charset="0"/>
              </a:rPr>
              <a:t>actividad</a:t>
            </a:r>
            <a:r>
              <a:rPr lang="en-GB" sz="1600" b="1" dirty="0">
                <a:solidFill>
                  <a:srgbClr val="004E3A"/>
                </a:solidFill>
                <a:latin typeface="Arial" charset="0"/>
              </a:rPr>
              <a:t> antes de </a:t>
            </a:r>
            <a:r>
              <a:rPr lang="en-GB" sz="1600" b="1" dirty="0" err="1">
                <a:solidFill>
                  <a:srgbClr val="004E3A"/>
                </a:solidFill>
                <a:latin typeface="Arial" charset="0"/>
              </a:rPr>
              <a:t>venir</a:t>
            </a:r>
            <a:r>
              <a:rPr lang="en-GB" sz="1600" b="1" dirty="0">
                <a:solidFill>
                  <a:srgbClr val="004E3A"/>
                </a:solidFill>
                <a:latin typeface="Arial" charset="0"/>
              </a:rPr>
              <a:t> a Chile</a:t>
            </a: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</a:pPr>
            <a:r>
              <a:rPr lang="en-GB" sz="2400" b="1" dirty="0">
                <a:solidFill>
                  <a:srgbClr val="000066"/>
                </a:solidFill>
                <a:latin typeface="Arial" charset="0"/>
              </a:rPr>
              <a:t>5) </a:t>
            </a:r>
            <a:r>
              <a:rPr lang="en-GB" sz="2400" b="1" dirty="0" err="1">
                <a:solidFill>
                  <a:srgbClr val="000066"/>
                </a:solidFill>
                <a:latin typeface="Arial" charset="0"/>
              </a:rPr>
              <a:t>Factores</a:t>
            </a:r>
            <a:r>
              <a:rPr lang="en-GB" sz="2400" b="1" dirty="0">
                <a:solidFill>
                  <a:srgbClr val="000066"/>
                </a:solidFill>
                <a:latin typeface="Arial" charset="0"/>
              </a:rPr>
              <a:t> push </a:t>
            </a:r>
            <a:r>
              <a:rPr lang="en-GB" sz="2000" b="1" dirty="0">
                <a:solidFill>
                  <a:srgbClr val="000066"/>
                </a:solidFill>
                <a:latin typeface="Arial" charset="0"/>
              </a:rPr>
              <a:t>(</a:t>
            </a:r>
            <a:r>
              <a:rPr lang="en-GB" sz="2000" b="1" dirty="0" err="1">
                <a:solidFill>
                  <a:srgbClr val="000066"/>
                </a:solidFill>
                <a:latin typeface="Arial" charset="0"/>
              </a:rPr>
              <a:t>discriminación</a:t>
            </a:r>
            <a:r>
              <a:rPr lang="en-GB" sz="2000" b="1" dirty="0">
                <a:solidFill>
                  <a:srgbClr val="000066"/>
                </a:solidFill>
                <a:latin typeface="Arial" charset="0"/>
              </a:rPr>
              <a:t>/</a:t>
            </a:r>
            <a:r>
              <a:rPr lang="en-GB" sz="2000" b="1" dirty="0" err="1">
                <a:solidFill>
                  <a:srgbClr val="000066"/>
                </a:solidFill>
                <a:latin typeface="Arial" charset="0"/>
              </a:rPr>
              <a:t>exclusión</a:t>
            </a:r>
            <a:r>
              <a:rPr lang="en-GB" sz="2000" b="1" dirty="0">
                <a:solidFill>
                  <a:srgbClr val="000066"/>
                </a:solidFill>
                <a:latin typeface="Arial" charset="0"/>
              </a:rPr>
              <a:t> del </a:t>
            </a:r>
            <a:r>
              <a:rPr lang="en-GB" sz="2000" b="1" dirty="0" err="1">
                <a:solidFill>
                  <a:srgbClr val="000066"/>
                </a:solidFill>
                <a:latin typeface="Arial" charset="0"/>
              </a:rPr>
              <a:t>mercado</a:t>
            </a:r>
            <a:r>
              <a:rPr lang="en-GB" sz="2000" b="1" dirty="0">
                <a:solidFill>
                  <a:srgbClr val="000066"/>
                </a:solidFill>
                <a:latin typeface="Arial" charset="0"/>
              </a:rPr>
              <a:t>)</a:t>
            </a: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</a:pPr>
            <a:r>
              <a:rPr lang="en-GB" sz="2000" b="1" dirty="0">
                <a:solidFill>
                  <a:srgbClr val="000066"/>
                </a:solidFill>
                <a:latin typeface="Arial" charset="0"/>
              </a:rPr>
              <a:t>		</a:t>
            </a:r>
            <a:r>
              <a:rPr lang="en-GB" sz="1600" b="1" dirty="0" err="1" smtClean="0">
                <a:solidFill>
                  <a:srgbClr val="004E3A"/>
                </a:solidFill>
                <a:latin typeface="Arial" charset="0"/>
              </a:rPr>
              <a:t>Educación</a:t>
            </a:r>
            <a:r>
              <a:rPr lang="en-GB" sz="1600" b="1" dirty="0" smtClean="0">
                <a:solidFill>
                  <a:srgbClr val="004E3A"/>
                </a:solidFill>
                <a:latin typeface="Arial" charset="0"/>
              </a:rPr>
              <a:t> Formal (</a:t>
            </a:r>
            <a:r>
              <a:rPr lang="en-GB" sz="1600" b="1" dirty="0" err="1" smtClean="0">
                <a:solidFill>
                  <a:srgbClr val="004E3A"/>
                </a:solidFill>
                <a:latin typeface="Arial" charset="0"/>
              </a:rPr>
              <a:t>estudios</a:t>
            </a:r>
            <a:r>
              <a:rPr lang="en-GB" sz="1600" b="1" dirty="0" smtClean="0">
                <a:solidFill>
                  <a:srgbClr val="004E3A"/>
                </a:solidFill>
                <a:latin typeface="Arial" charset="0"/>
              </a:rPr>
              <a:t> </a:t>
            </a:r>
            <a:r>
              <a:rPr lang="en-GB" sz="1600" b="1" dirty="0" err="1" smtClean="0">
                <a:solidFill>
                  <a:srgbClr val="004E3A"/>
                </a:solidFill>
                <a:latin typeface="Arial" charset="0"/>
              </a:rPr>
              <a:t>primarios-secundarios</a:t>
            </a:r>
            <a:r>
              <a:rPr lang="en-GB" sz="1600" b="1" dirty="0" smtClean="0">
                <a:solidFill>
                  <a:srgbClr val="004E3A"/>
                </a:solidFill>
                <a:latin typeface="Arial" charset="0"/>
              </a:rPr>
              <a:t>)</a:t>
            </a:r>
            <a:endParaRPr lang="en-GB" sz="1600" b="1" dirty="0">
              <a:solidFill>
                <a:srgbClr val="004E3A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</a:pPr>
            <a:r>
              <a:rPr lang="en-GB" sz="1600" b="1" dirty="0">
                <a:solidFill>
                  <a:srgbClr val="004E3A"/>
                </a:solidFill>
                <a:latin typeface="Arial" charset="0"/>
              </a:rPr>
              <a:t>		</a:t>
            </a:r>
            <a:r>
              <a:rPr lang="en-GB" sz="1600" b="1" dirty="0" err="1">
                <a:solidFill>
                  <a:srgbClr val="004E3A"/>
                </a:solidFill>
                <a:latin typeface="Arial" charset="0"/>
              </a:rPr>
              <a:t>Situación</a:t>
            </a:r>
            <a:r>
              <a:rPr lang="en-GB" sz="1600" b="1" dirty="0">
                <a:solidFill>
                  <a:srgbClr val="004E3A"/>
                </a:solidFill>
                <a:latin typeface="Arial" charset="0"/>
              </a:rPr>
              <a:t> de </a:t>
            </a:r>
            <a:r>
              <a:rPr lang="en-GB" sz="1600" b="1" dirty="0" err="1">
                <a:solidFill>
                  <a:srgbClr val="004E3A"/>
                </a:solidFill>
                <a:latin typeface="Arial" charset="0"/>
              </a:rPr>
              <a:t>ingreso</a:t>
            </a:r>
            <a:r>
              <a:rPr lang="en-GB" sz="1600" b="1" dirty="0">
                <a:solidFill>
                  <a:srgbClr val="004E3A"/>
                </a:solidFill>
                <a:latin typeface="Arial" charset="0"/>
              </a:rPr>
              <a:t> al </a:t>
            </a:r>
            <a:r>
              <a:rPr lang="en-GB" sz="1600" b="1" dirty="0" err="1">
                <a:solidFill>
                  <a:srgbClr val="004E3A"/>
                </a:solidFill>
                <a:latin typeface="Arial" charset="0"/>
              </a:rPr>
              <a:t>país</a:t>
            </a:r>
            <a:r>
              <a:rPr lang="en-GB" sz="1600" b="1" dirty="0">
                <a:solidFill>
                  <a:srgbClr val="004E3A"/>
                </a:solidFill>
                <a:latin typeface="Arial" charset="0"/>
              </a:rPr>
              <a:t> </a:t>
            </a:r>
            <a:r>
              <a:rPr lang="en-GB" sz="1600" b="1" dirty="0" smtClean="0">
                <a:solidFill>
                  <a:srgbClr val="004E3A"/>
                </a:solidFill>
                <a:latin typeface="Arial" charset="0"/>
              </a:rPr>
              <a:t>(</a:t>
            </a:r>
            <a:r>
              <a:rPr lang="en-GB" sz="1600" b="1" dirty="0" err="1" smtClean="0">
                <a:solidFill>
                  <a:srgbClr val="004E3A"/>
                </a:solidFill>
                <a:latin typeface="Arial" charset="0"/>
              </a:rPr>
              <a:t>Ingreso</a:t>
            </a:r>
            <a:r>
              <a:rPr lang="en-GB" sz="1600" b="1" dirty="0" smtClean="0">
                <a:solidFill>
                  <a:srgbClr val="004E3A"/>
                </a:solidFill>
                <a:latin typeface="Arial" charset="0"/>
              </a:rPr>
              <a:t> </a:t>
            </a:r>
            <a:r>
              <a:rPr lang="en-GB" sz="1600" b="1" dirty="0" err="1" smtClean="0">
                <a:solidFill>
                  <a:srgbClr val="004E3A"/>
                </a:solidFill>
                <a:latin typeface="Arial" charset="0"/>
              </a:rPr>
              <a:t>clandestino</a:t>
            </a:r>
            <a:r>
              <a:rPr lang="en-GB" sz="1600" b="1" dirty="0" smtClean="0">
                <a:solidFill>
                  <a:srgbClr val="004E3A"/>
                </a:solidFill>
                <a:latin typeface="Arial" charset="0"/>
              </a:rPr>
              <a:t>)</a:t>
            </a:r>
            <a:endParaRPr lang="en-GB" sz="1600" b="1" dirty="0">
              <a:solidFill>
                <a:srgbClr val="004E3A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</a:pPr>
            <a:r>
              <a:rPr lang="en-GB" sz="1600" b="1" dirty="0">
                <a:solidFill>
                  <a:srgbClr val="004E3A"/>
                </a:solidFill>
                <a:latin typeface="Arial" charset="0"/>
              </a:rPr>
              <a:t>		</a:t>
            </a:r>
            <a:r>
              <a:rPr lang="en-GB" sz="1600" b="1" dirty="0" smtClean="0">
                <a:solidFill>
                  <a:srgbClr val="004E3A"/>
                </a:solidFill>
                <a:latin typeface="Arial" charset="0"/>
              </a:rPr>
              <a:t>           </a:t>
            </a:r>
            <a:r>
              <a:rPr lang="en-GB" sz="1500" b="1" i="1" dirty="0" smtClean="0">
                <a:solidFill>
                  <a:srgbClr val="004E3A"/>
                </a:solidFill>
                <a:latin typeface="Arial" charset="0"/>
              </a:rPr>
              <a:t>(</a:t>
            </a:r>
            <a:r>
              <a:rPr lang="en-GB" sz="1500" b="1" i="1" dirty="0" err="1">
                <a:solidFill>
                  <a:srgbClr val="004E3A"/>
                </a:solidFill>
                <a:latin typeface="Arial" charset="0"/>
              </a:rPr>
              <a:t>todos</a:t>
            </a:r>
            <a:r>
              <a:rPr lang="en-GB" sz="1500" b="1" i="1" dirty="0">
                <a:solidFill>
                  <a:srgbClr val="004E3A"/>
                </a:solidFill>
                <a:latin typeface="Arial" charset="0"/>
              </a:rPr>
              <a:t> </a:t>
            </a:r>
            <a:r>
              <a:rPr lang="en-GB" sz="1500" b="1" i="1" dirty="0" err="1">
                <a:solidFill>
                  <a:srgbClr val="004E3A"/>
                </a:solidFill>
                <a:latin typeface="Arial" charset="0"/>
              </a:rPr>
              <a:t>pueden</a:t>
            </a:r>
            <a:r>
              <a:rPr lang="en-GB" sz="1500" b="1" i="1" dirty="0">
                <a:solidFill>
                  <a:srgbClr val="004E3A"/>
                </a:solidFill>
                <a:latin typeface="Arial" charset="0"/>
              </a:rPr>
              <a:t> </a:t>
            </a:r>
            <a:r>
              <a:rPr lang="en-GB" sz="1500" b="1" i="1" dirty="0" err="1">
                <a:solidFill>
                  <a:srgbClr val="004E3A"/>
                </a:solidFill>
                <a:latin typeface="Arial" charset="0"/>
              </a:rPr>
              <a:t>entrar</a:t>
            </a:r>
            <a:r>
              <a:rPr lang="en-GB" sz="1500" b="1" i="1" dirty="0">
                <a:solidFill>
                  <a:srgbClr val="004E3A"/>
                </a:solidFill>
                <a:latin typeface="Arial" charset="0"/>
              </a:rPr>
              <a:t> sin </a:t>
            </a:r>
            <a:r>
              <a:rPr lang="en-GB" sz="1500" b="1" i="1" dirty="0" err="1">
                <a:solidFill>
                  <a:srgbClr val="004E3A"/>
                </a:solidFill>
                <a:latin typeface="Arial" charset="0"/>
              </a:rPr>
              <a:t>solicitar</a:t>
            </a:r>
            <a:r>
              <a:rPr lang="en-GB" sz="1500" b="1" i="1" dirty="0">
                <a:solidFill>
                  <a:srgbClr val="004E3A"/>
                </a:solidFill>
                <a:latin typeface="Arial" charset="0"/>
              </a:rPr>
              <a:t> visa de </a:t>
            </a:r>
            <a:r>
              <a:rPr lang="en-GB" sz="1500" b="1" i="1" dirty="0" err="1">
                <a:solidFill>
                  <a:srgbClr val="004E3A"/>
                </a:solidFill>
                <a:latin typeface="Arial" charset="0"/>
              </a:rPr>
              <a:t>turista</a:t>
            </a:r>
            <a:r>
              <a:rPr lang="en-GB" sz="1500" b="1" i="1" dirty="0">
                <a:solidFill>
                  <a:srgbClr val="004E3A"/>
                </a:solidFill>
                <a:latin typeface="Arial" charset="0"/>
              </a:rPr>
              <a:t> </a:t>
            </a:r>
            <a:r>
              <a:rPr lang="en-GB" sz="1500" b="1" i="1" dirty="0" err="1">
                <a:solidFill>
                  <a:srgbClr val="004E3A"/>
                </a:solidFill>
                <a:latin typeface="Arial" charset="0"/>
              </a:rPr>
              <a:t>previa</a:t>
            </a:r>
            <a:r>
              <a:rPr lang="en-GB" sz="1500" b="1" i="1" dirty="0">
                <a:solidFill>
                  <a:srgbClr val="004E3A"/>
                </a:solidFill>
                <a:latin typeface="Arial" charset="0"/>
              </a:rPr>
              <a:t>)</a:t>
            </a:r>
          </a:p>
          <a:p>
            <a:pPr marL="0" indent="0">
              <a:buNone/>
            </a:pPr>
            <a:endParaRPr lang="es-ES" dirty="0"/>
          </a:p>
        </p:txBody>
      </p:sp>
      <p:grpSp>
        <p:nvGrpSpPr>
          <p:cNvPr id="12" name="11 Grupo"/>
          <p:cNvGrpSpPr/>
          <p:nvPr/>
        </p:nvGrpSpPr>
        <p:grpSpPr>
          <a:xfrm>
            <a:off x="35496" y="1819661"/>
            <a:ext cx="1642996" cy="2689459"/>
            <a:chOff x="35496" y="2179701"/>
            <a:chExt cx="1642996" cy="2689459"/>
          </a:xfrm>
        </p:grpSpPr>
        <p:sp>
          <p:nvSpPr>
            <p:cNvPr id="15" name="14 CuadroTexto"/>
            <p:cNvSpPr txBox="1"/>
            <p:nvPr/>
          </p:nvSpPr>
          <p:spPr>
            <a:xfrm>
              <a:off x="35496" y="2179701"/>
              <a:ext cx="1635844" cy="508146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Emprendimiento</a:t>
              </a:r>
              <a:endParaRPr lang="es-ES" dirty="0"/>
            </a:p>
          </p:txBody>
        </p:sp>
        <p:sp>
          <p:nvSpPr>
            <p:cNvPr id="16" name="15 CuadroTexto"/>
            <p:cNvSpPr txBox="1"/>
            <p:nvPr/>
          </p:nvSpPr>
          <p:spPr>
            <a:xfrm>
              <a:off x="36000" y="2728845"/>
              <a:ext cx="1642492" cy="502315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Inmigrantes</a:t>
              </a:r>
              <a:endParaRPr lang="es-ES" dirty="0"/>
            </a:p>
          </p:txBody>
        </p:sp>
        <p:sp>
          <p:nvSpPr>
            <p:cNvPr id="17" name="16 CuadroTexto"/>
            <p:cNvSpPr txBox="1"/>
            <p:nvPr/>
          </p:nvSpPr>
          <p:spPr>
            <a:xfrm>
              <a:off x="35496" y="3268845"/>
              <a:ext cx="1635844" cy="502315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b="1" dirty="0" smtClean="0"/>
                <a:t>Determinantes</a:t>
              </a:r>
              <a:endParaRPr lang="es-ES" b="1" dirty="0"/>
            </a:p>
          </p:txBody>
        </p:sp>
        <p:sp>
          <p:nvSpPr>
            <p:cNvPr id="18" name="17 CuadroTexto"/>
            <p:cNvSpPr txBox="1"/>
            <p:nvPr/>
          </p:nvSpPr>
          <p:spPr>
            <a:xfrm>
              <a:off x="35496" y="3819645"/>
              <a:ext cx="1635844" cy="502315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Datos y método</a:t>
              </a:r>
              <a:endParaRPr lang="es-ES" sz="1400" dirty="0"/>
            </a:p>
          </p:txBody>
        </p:sp>
        <p:sp>
          <p:nvSpPr>
            <p:cNvPr id="19" name="18 CuadroTexto"/>
            <p:cNvSpPr txBox="1"/>
            <p:nvPr/>
          </p:nvSpPr>
          <p:spPr>
            <a:xfrm>
              <a:off x="35496" y="4366845"/>
              <a:ext cx="1635844" cy="502315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Hallazgos e implicaciones</a:t>
              </a:r>
              <a:endParaRPr lang="es-E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3752248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07704" y="274638"/>
            <a:ext cx="7236296" cy="1143000"/>
          </a:xfrm>
        </p:spPr>
        <p:txBody>
          <a:bodyPr>
            <a:noAutofit/>
          </a:bodyPr>
          <a:lstStyle/>
          <a:p>
            <a:pPr algn="l"/>
            <a:r>
              <a:rPr lang="es-ES" sz="3600" b="1" i="1" dirty="0" smtClean="0"/>
              <a:t>¿Cómo?</a:t>
            </a:r>
            <a:endParaRPr lang="es-ES" sz="3600" b="1" i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07704" y="1600200"/>
            <a:ext cx="6779096" cy="4525963"/>
          </a:xfrm>
        </p:spPr>
        <p:txBody>
          <a:bodyPr>
            <a:normAutofit fontScale="92500" lnSpcReduction="20000"/>
          </a:bodyPr>
          <a:lstStyle/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</a:pPr>
            <a:r>
              <a:rPr lang="es-ES" sz="2400" b="1" dirty="0">
                <a:solidFill>
                  <a:srgbClr val="CC0000"/>
                </a:solidFill>
                <a:latin typeface="Arial" charset="0"/>
              </a:rPr>
              <a:t>-</a:t>
            </a:r>
            <a:r>
              <a:rPr lang="es-ES" sz="1600" b="1" dirty="0">
                <a:solidFill>
                  <a:srgbClr val="000066"/>
                </a:solidFill>
                <a:latin typeface="Arial" charset="0"/>
              </a:rPr>
              <a:t> 	</a:t>
            </a:r>
            <a:r>
              <a:rPr lang="es-ES" sz="2400" b="1" dirty="0">
                <a:solidFill>
                  <a:srgbClr val="000066"/>
                </a:solidFill>
                <a:latin typeface="Arial" charset="0"/>
              </a:rPr>
              <a:t>Estudio del Ministerio del Interior  2008: Inmigración, Equidad y Género y Seguridad </a:t>
            </a:r>
            <a:r>
              <a:rPr lang="es-ES" sz="2400" b="1" dirty="0" smtClean="0">
                <a:solidFill>
                  <a:srgbClr val="000066"/>
                </a:solidFill>
                <a:latin typeface="Arial" charset="0"/>
              </a:rPr>
              <a:t>Pública. </a:t>
            </a:r>
            <a:endParaRPr lang="es-ES" sz="2400" b="1" dirty="0">
              <a:solidFill>
                <a:srgbClr val="000066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</a:pPr>
            <a:endParaRPr lang="es-ES" sz="2400" b="1" dirty="0">
              <a:solidFill>
                <a:srgbClr val="000066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</a:pPr>
            <a:r>
              <a:rPr lang="es-ES" sz="2400" b="1" dirty="0">
                <a:solidFill>
                  <a:srgbClr val="CC0000"/>
                </a:solidFill>
                <a:latin typeface="Arial" charset="0"/>
              </a:rPr>
              <a:t>-</a:t>
            </a:r>
            <a:r>
              <a:rPr lang="es-ES" sz="2400" b="1" dirty="0">
                <a:solidFill>
                  <a:srgbClr val="000066"/>
                </a:solidFill>
                <a:latin typeface="Arial" charset="0"/>
              </a:rPr>
              <a:t> 	</a:t>
            </a:r>
            <a:r>
              <a:rPr lang="es-ES" sz="2400" b="1" dirty="0" smtClean="0">
                <a:solidFill>
                  <a:srgbClr val="000066"/>
                </a:solidFill>
                <a:latin typeface="Arial" charset="0"/>
              </a:rPr>
              <a:t>Emprendedor </a:t>
            </a:r>
            <a:endParaRPr lang="es-ES" sz="2400" b="1" dirty="0">
              <a:solidFill>
                <a:srgbClr val="000066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</a:pPr>
            <a:endParaRPr lang="es-ES" sz="2400" b="1" dirty="0">
              <a:solidFill>
                <a:srgbClr val="000066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</a:pPr>
            <a:r>
              <a:rPr lang="es-ES" sz="2400" b="1" dirty="0" smtClean="0">
                <a:solidFill>
                  <a:srgbClr val="CC0000"/>
                </a:solidFill>
                <a:latin typeface="Arial" charset="0"/>
              </a:rPr>
              <a:t>-</a:t>
            </a:r>
            <a:r>
              <a:rPr lang="es-ES" sz="2400" b="1" dirty="0" smtClean="0">
                <a:solidFill>
                  <a:srgbClr val="000066"/>
                </a:solidFill>
                <a:latin typeface="Arial" charset="0"/>
              </a:rPr>
              <a:t> </a:t>
            </a:r>
            <a:r>
              <a:rPr lang="es-ES" sz="2400" b="1" dirty="0">
                <a:solidFill>
                  <a:srgbClr val="000066"/>
                </a:solidFill>
                <a:latin typeface="Arial" charset="0"/>
              </a:rPr>
              <a:t>	Personas entre 18 y 64 años</a:t>
            </a: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</a:pPr>
            <a:endParaRPr lang="es-ES" sz="2400" b="1" dirty="0" smtClean="0">
              <a:solidFill>
                <a:srgbClr val="CC0000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</a:pPr>
            <a:r>
              <a:rPr lang="es-ES" sz="2400" b="1" dirty="0" smtClean="0">
                <a:solidFill>
                  <a:srgbClr val="CC0000"/>
                </a:solidFill>
                <a:latin typeface="Arial" charset="0"/>
              </a:rPr>
              <a:t>-</a:t>
            </a:r>
            <a:r>
              <a:rPr lang="es-ES" sz="2400" b="1" dirty="0" smtClean="0">
                <a:solidFill>
                  <a:srgbClr val="000066"/>
                </a:solidFill>
                <a:latin typeface="Arial" charset="0"/>
              </a:rPr>
              <a:t> </a:t>
            </a:r>
            <a:r>
              <a:rPr lang="es-ES" sz="2400" b="1" dirty="0">
                <a:solidFill>
                  <a:srgbClr val="000066"/>
                </a:solidFill>
                <a:latin typeface="Arial" charset="0"/>
              </a:rPr>
              <a:t>	</a:t>
            </a:r>
            <a:r>
              <a:rPr lang="es-ES" sz="2400" b="1" dirty="0" smtClean="0">
                <a:solidFill>
                  <a:srgbClr val="000066"/>
                </a:solidFill>
                <a:latin typeface="Arial" charset="0"/>
              </a:rPr>
              <a:t>Se </a:t>
            </a:r>
            <a:r>
              <a:rPr lang="es-ES" sz="2400" b="1" dirty="0">
                <a:solidFill>
                  <a:srgbClr val="000066"/>
                </a:solidFill>
                <a:latin typeface="Arial" charset="0"/>
              </a:rPr>
              <a:t>excluyeron a mujeres que trabajan como asesoras del hogar, servicio doméstico, etc</a:t>
            </a:r>
            <a:r>
              <a:rPr lang="es-ES" sz="2400" b="1" dirty="0" smtClean="0">
                <a:solidFill>
                  <a:srgbClr val="000066"/>
                </a:solidFill>
                <a:latin typeface="Arial" charset="0"/>
              </a:rPr>
              <a:t>.</a:t>
            </a:r>
            <a:endParaRPr lang="es-ES" sz="2400" b="1" dirty="0">
              <a:solidFill>
                <a:srgbClr val="000066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</a:pPr>
            <a:endParaRPr lang="es-ES" sz="2400" b="1" dirty="0">
              <a:solidFill>
                <a:srgbClr val="000066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</a:pPr>
            <a:r>
              <a:rPr lang="es-ES" sz="2400" b="1" dirty="0">
                <a:solidFill>
                  <a:srgbClr val="CC0000"/>
                </a:solidFill>
                <a:latin typeface="Arial" charset="0"/>
              </a:rPr>
              <a:t>-</a:t>
            </a:r>
            <a:r>
              <a:rPr lang="es-ES" sz="2400" b="1" dirty="0">
                <a:solidFill>
                  <a:srgbClr val="000066"/>
                </a:solidFill>
                <a:latin typeface="Arial" charset="0"/>
              </a:rPr>
              <a:t>	</a:t>
            </a:r>
            <a:r>
              <a:rPr lang="es-ES" sz="2400" b="1" dirty="0" smtClean="0">
                <a:solidFill>
                  <a:srgbClr val="000066"/>
                </a:solidFill>
                <a:latin typeface="Arial" charset="0"/>
              </a:rPr>
              <a:t>695 </a:t>
            </a:r>
            <a:r>
              <a:rPr lang="es-ES" sz="2400" b="1" dirty="0">
                <a:solidFill>
                  <a:srgbClr val="000066"/>
                </a:solidFill>
                <a:latin typeface="Arial" charset="0"/>
              </a:rPr>
              <a:t>observaciones</a:t>
            </a:r>
            <a:endParaRPr lang="es-ES" sz="2400" b="1" dirty="0" smtClean="0">
              <a:solidFill>
                <a:srgbClr val="CC0000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</a:pPr>
            <a:endParaRPr lang="es-ES" sz="2400" b="1" dirty="0">
              <a:solidFill>
                <a:srgbClr val="CC0000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</a:pPr>
            <a:r>
              <a:rPr lang="es-ES" sz="2400" b="1" dirty="0" smtClean="0">
                <a:solidFill>
                  <a:srgbClr val="CC0000"/>
                </a:solidFill>
                <a:latin typeface="Arial" charset="0"/>
              </a:rPr>
              <a:t>-</a:t>
            </a:r>
            <a:r>
              <a:rPr lang="es-ES" sz="2400" b="1" dirty="0">
                <a:solidFill>
                  <a:srgbClr val="000066"/>
                </a:solidFill>
                <a:latin typeface="Arial" charset="0"/>
              </a:rPr>
              <a:t>	</a:t>
            </a:r>
            <a:r>
              <a:rPr lang="es-ES" sz="2400" b="1" dirty="0" err="1">
                <a:solidFill>
                  <a:srgbClr val="000066"/>
                </a:solidFill>
                <a:latin typeface="Arial" charset="0"/>
              </a:rPr>
              <a:t>Logit</a:t>
            </a:r>
            <a:r>
              <a:rPr lang="es-ES" sz="2400" b="1" dirty="0">
                <a:solidFill>
                  <a:srgbClr val="000066"/>
                </a:solidFill>
                <a:latin typeface="Arial" charset="0"/>
              </a:rPr>
              <a:t> (para eventos extraños)</a:t>
            </a:r>
            <a:endParaRPr lang="en-GB" sz="2400" b="1" dirty="0">
              <a:solidFill>
                <a:srgbClr val="004E3A"/>
              </a:solidFill>
              <a:latin typeface="Arial" charset="0"/>
            </a:endParaRPr>
          </a:p>
          <a:p>
            <a:pPr marL="0" indent="0">
              <a:buNone/>
            </a:pPr>
            <a:endParaRPr lang="es-ES" dirty="0"/>
          </a:p>
        </p:txBody>
      </p:sp>
      <p:grpSp>
        <p:nvGrpSpPr>
          <p:cNvPr id="12" name="11 Grupo"/>
          <p:cNvGrpSpPr/>
          <p:nvPr/>
        </p:nvGrpSpPr>
        <p:grpSpPr>
          <a:xfrm>
            <a:off x="35496" y="1819661"/>
            <a:ext cx="1642996" cy="2689459"/>
            <a:chOff x="35496" y="2179701"/>
            <a:chExt cx="1642996" cy="2689459"/>
          </a:xfrm>
        </p:grpSpPr>
        <p:sp>
          <p:nvSpPr>
            <p:cNvPr id="15" name="14 CuadroTexto"/>
            <p:cNvSpPr txBox="1"/>
            <p:nvPr/>
          </p:nvSpPr>
          <p:spPr>
            <a:xfrm>
              <a:off x="35496" y="2179701"/>
              <a:ext cx="1635844" cy="508146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Emprendimiento</a:t>
              </a:r>
              <a:endParaRPr lang="es-ES" dirty="0"/>
            </a:p>
          </p:txBody>
        </p:sp>
        <p:sp>
          <p:nvSpPr>
            <p:cNvPr id="16" name="15 CuadroTexto"/>
            <p:cNvSpPr txBox="1"/>
            <p:nvPr/>
          </p:nvSpPr>
          <p:spPr>
            <a:xfrm>
              <a:off x="36000" y="2728845"/>
              <a:ext cx="1642492" cy="502315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Inmigrantes</a:t>
              </a:r>
              <a:endParaRPr lang="es-ES" dirty="0"/>
            </a:p>
          </p:txBody>
        </p:sp>
        <p:sp>
          <p:nvSpPr>
            <p:cNvPr id="17" name="16 CuadroTexto"/>
            <p:cNvSpPr txBox="1"/>
            <p:nvPr/>
          </p:nvSpPr>
          <p:spPr>
            <a:xfrm>
              <a:off x="35496" y="3268845"/>
              <a:ext cx="1635844" cy="502315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Determinantes</a:t>
              </a:r>
              <a:endParaRPr lang="es-ES" dirty="0"/>
            </a:p>
          </p:txBody>
        </p:sp>
        <p:sp>
          <p:nvSpPr>
            <p:cNvPr id="18" name="17 CuadroTexto"/>
            <p:cNvSpPr txBox="1"/>
            <p:nvPr/>
          </p:nvSpPr>
          <p:spPr>
            <a:xfrm>
              <a:off x="35496" y="3819645"/>
              <a:ext cx="1635844" cy="502315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b="1" dirty="0" smtClean="0"/>
                <a:t>Datos y método</a:t>
              </a:r>
              <a:endParaRPr lang="es-ES" sz="1400" b="1" dirty="0"/>
            </a:p>
          </p:txBody>
        </p:sp>
        <p:sp>
          <p:nvSpPr>
            <p:cNvPr id="19" name="18 CuadroTexto"/>
            <p:cNvSpPr txBox="1"/>
            <p:nvPr/>
          </p:nvSpPr>
          <p:spPr>
            <a:xfrm>
              <a:off x="35496" y="4366845"/>
              <a:ext cx="1635844" cy="502315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Hallazgos e implicaciones</a:t>
              </a:r>
              <a:endParaRPr lang="es-E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41921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07704" y="274638"/>
            <a:ext cx="7236296" cy="1143000"/>
          </a:xfrm>
        </p:spPr>
        <p:txBody>
          <a:bodyPr>
            <a:noAutofit/>
          </a:bodyPr>
          <a:lstStyle/>
          <a:p>
            <a:pPr algn="l"/>
            <a:r>
              <a:rPr lang="es-ES" sz="3600" b="1" i="1" dirty="0" smtClean="0"/>
              <a:t>Resultados - Primeras diferencias</a:t>
            </a:r>
            <a:endParaRPr lang="es-ES" sz="3600" b="1" i="1" dirty="0"/>
          </a:p>
        </p:txBody>
      </p:sp>
      <p:grpSp>
        <p:nvGrpSpPr>
          <p:cNvPr id="12" name="11 Grupo"/>
          <p:cNvGrpSpPr/>
          <p:nvPr/>
        </p:nvGrpSpPr>
        <p:grpSpPr>
          <a:xfrm>
            <a:off x="35496" y="1819661"/>
            <a:ext cx="1642996" cy="2689459"/>
            <a:chOff x="35496" y="2179701"/>
            <a:chExt cx="1642996" cy="2689459"/>
          </a:xfrm>
        </p:grpSpPr>
        <p:sp>
          <p:nvSpPr>
            <p:cNvPr id="15" name="14 CuadroTexto"/>
            <p:cNvSpPr txBox="1"/>
            <p:nvPr/>
          </p:nvSpPr>
          <p:spPr>
            <a:xfrm>
              <a:off x="35496" y="2179701"/>
              <a:ext cx="1635844" cy="508146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Emprendimiento</a:t>
              </a:r>
              <a:endParaRPr lang="es-ES" dirty="0"/>
            </a:p>
          </p:txBody>
        </p:sp>
        <p:sp>
          <p:nvSpPr>
            <p:cNvPr id="16" name="15 CuadroTexto"/>
            <p:cNvSpPr txBox="1"/>
            <p:nvPr/>
          </p:nvSpPr>
          <p:spPr>
            <a:xfrm>
              <a:off x="36000" y="2728845"/>
              <a:ext cx="1642492" cy="502315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Inmigrantes</a:t>
              </a:r>
              <a:endParaRPr lang="es-ES" dirty="0"/>
            </a:p>
          </p:txBody>
        </p:sp>
        <p:sp>
          <p:nvSpPr>
            <p:cNvPr id="17" name="16 CuadroTexto"/>
            <p:cNvSpPr txBox="1"/>
            <p:nvPr/>
          </p:nvSpPr>
          <p:spPr>
            <a:xfrm>
              <a:off x="35496" y="3268845"/>
              <a:ext cx="1635844" cy="502315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Determinantes</a:t>
              </a:r>
              <a:endParaRPr lang="es-ES" dirty="0"/>
            </a:p>
          </p:txBody>
        </p:sp>
        <p:sp>
          <p:nvSpPr>
            <p:cNvPr id="18" name="17 CuadroTexto"/>
            <p:cNvSpPr txBox="1"/>
            <p:nvPr/>
          </p:nvSpPr>
          <p:spPr>
            <a:xfrm>
              <a:off x="35496" y="3819645"/>
              <a:ext cx="1635844" cy="502315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Datos y método</a:t>
              </a:r>
              <a:endParaRPr lang="es-ES" sz="1400" dirty="0"/>
            </a:p>
          </p:txBody>
        </p:sp>
        <p:sp>
          <p:nvSpPr>
            <p:cNvPr id="19" name="18 CuadroTexto"/>
            <p:cNvSpPr txBox="1"/>
            <p:nvPr/>
          </p:nvSpPr>
          <p:spPr>
            <a:xfrm>
              <a:off x="35496" y="4366845"/>
              <a:ext cx="1635844" cy="502315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b="1" dirty="0" smtClean="0"/>
                <a:t>Hallazgos e implicaciones</a:t>
              </a:r>
              <a:endParaRPr lang="es-ES" sz="1400" b="1" dirty="0"/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52331" y="1527284"/>
            <a:ext cx="4940929" cy="841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14177" y="2984389"/>
            <a:ext cx="4934455" cy="1452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7164288" y="1340768"/>
            <a:ext cx="187220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¿Las mujeres tienen más probabilidad de emprender en Chile?</a:t>
            </a:r>
          </a:p>
          <a:p>
            <a:endParaRPr lang="es-ES" sz="1400" dirty="0"/>
          </a:p>
          <a:p>
            <a:r>
              <a:rPr lang="es-ES" sz="1400" dirty="0" smtClean="0"/>
              <a:t>En el fondo, ¿emprendedores por naturaleza?</a:t>
            </a:r>
            <a:endParaRPr lang="es-ES" sz="1400" dirty="0"/>
          </a:p>
        </p:txBody>
      </p:sp>
      <p:sp>
        <p:nvSpPr>
          <p:cNvPr id="22" name="21 CuadroTexto"/>
          <p:cNvSpPr txBox="1"/>
          <p:nvPr/>
        </p:nvSpPr>
        <p:spPr>
          <a:xfrm>
            <a:off x="7075462" y="5001965"/>
            <a:ext cx="18722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¿Qué tipo de emprendimiento tenía en el país de origen?</a:t>
            </a:r>
          </a:p>
          <a:p>
            <a:endParaRPr lang="es-ES" sz="1400" dirty="0"/>
          </a:p>
          <a:p>
            <a:r>
              <a:rPr lang="es-ES" sz="1400" dirty="0" smtClean="0"/>
              <a:t>¿Cuál era su situación administrativa?</a:t>
            </a:r>
            <a:endParaRPr lang="es-ES" sz="1400" dirty="0"/>
          </a:p>
        </p:txBody>
      </p:sp>
      <p:sp>
        <p:nvSpPr>
          <p:cNvPr id="23" name="22 CuadroTexto"/>
          <p:cNvSpPr txBox="1"/>
          <p:nvPr/>
        </p:nvSpPr>
        <p:spPr>
          <a:xfrm>
            <a:off x="7092280" y="3481844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¿qué tipo de emprendimiento?</a:t>
            </a:r>
            <a:endParaRPr lang="es-ES" sz="1400" dirty="0"/>
          </a:p>
        </p:txBody>
      </p:sp>
      <p:sp>
        <p:nvSpPr>
          <p:cNvPr id="24" name="23 CuadroTexto"/>
          <p:cNvSpPr txBox="1"/>
          <p:nvPr/>
        </p:nvSpPr>
        <p:spPr>
          <a:xfrm>
            <a:off x="7244680" y="1124744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u="sng" dirty="0" smtClean="0"/>
              <a:t>Preguntas</a:t>
            </a:r>
            <a:endParaRPr lang="es-ES" sz="1400" b="1" u="sn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5030514"/>
            <a:ext cx="4934455" cy="1044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84267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2" grpId="0"/>
      <p:bldP spid="23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07704" y="274638"/>
            <a:ext cx="7236296" cy="1143000"/>
          </a:xfrm>
        </p:spPr>
        <p:txBody>
          <a:bodyPr>
            <a:noAutofit/>
          </a:bodyPr>
          <a:lstStyle/>
          <a:p>
            <a:pPr algn="l"/>
            <a:r>
              <a:rPr lang="es-ES" sz="3200" b="1" i="1" dirty="0" smtClean="0"/>
              <a:t/>
            </a:r>
            <a:br>
              <a:rPr lang="es-ES" sz="3200" b="1" i="1" dirty="0" smtClean="0"/>
            </a:br>
            <a:r>
              <a:rPr lang="es-ES" sz="3200" b="1" i="1" dirty="0" smtClean="0"/>
              <a:t>Si hacemos un análisis (adicional) de los ingresos </a:t>
            </a:r>
            <a:r>
              <a:rPr lang="es-ES" sz="2000" b="1" i="1" dirty="0" smtClean="0"/>
              <a:t>(pesos de 2008)</a:t>
            </a:r>
            <a:endParaRPr lang="es-ES" sz="3200" b="1" i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678492" y="1600200"/>
            <a:ext cx="7300954" cy="4525963"/>
          </a:xfrm>
        </p:spPr>
        <p:txBody>
          <a:bodyPr>
            <a:normAutofit/>
          </a:bodyPr>
          <a:lstStyle/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</a:pPr>
            <a:endParaRPr lang="es-ES" sz="2400" b="1" dirty="0">
              <a:solidFill>
                <a:srgbClr val="CC0000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</a:pPr>
            <a:endParaRPr lang="es-ES" sz="2400" b="1" dirty="0" smtClean="0">
              <a:solidFill>
                <a:srgbClr val="CC0000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</a:pPr>
            <a:endParaRPr lang="es-ES" sz="2400" b="1" dirty="0">
              <a:solidFill>
                <a:srgbClr val="CC0000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</a:pPr>
            <a:endParaRPr lang="es-ES" sz="2400" b="1" dirty="0" smtClean="0">
              <a:solidFill>
                <a:srgbClr val="CC0000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</a:pPr>
            <a:endParaRPr lang="es-ES" sz="2400" b="1" dirty="0">
              <a:solidFill>
                <a:srgbClr val="CC0000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</a:pPr>
            <a:endParaRPr lang="es-ES" sz="2400" b="1" dirty="0" smtClean="0">
              <a:solidFill>
                <a:srgbClr val="CC0000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</a:pPr>
            <a:endParaRPr lang="es-ES" sz="2400" b="1" dirty="0">
              <a:solidFill>
                <a:srgbClr val="CC0000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</a:pPr>
            <a:endParaRPr lang="es-ES" sz="2400" b="1" dirty="0" smtClean="0">
              <a:solidFill>
                <a:srgbClr val="CC0000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</a:pPr>
            <a:endParaRPr lang="es-ES" sz="2400" b="1" dirty="0">
              <a:solidFill>
                <a:srgbClr val="000066"/>
              </a:solidFill>
              <a:latin typeface="Arial" charset="0"/>
            </a:endParaRPr>
          </a:p>
          <a:p>
            <a:pPr marL="358775" lvl="0" indent="-358775" algn="ctr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</a:pPr>
            <a:r>
              <a:rPr lang="es-ES" sz="2000" dirty="0" smtClean="0">
                <a:latin typeface="+mj-lt"/>
              </a:rPr>
              <a:t>¿Cuál era el ingreso en el país de origen?</a:t>
            </a:r>
            <a:endParaRPr lang="en-GB" sz="2000" dirty="0">
              <a:latin typeface="+mj-lt"/>
            </a:endParaRPr>
          </a:p>
          <a:p>
            <a:pPr marL="0" indent="0">
              <a:buNone/>
            </a:pPr>
            <a:endParaRPr lang="es-ES" dirty="0"/>
          </a:p>
        </p:txBody>
      </p:sp>
      <p:grpSp>
        <p:nvGrpSpPr>
          <p:cNvPr id="12" name="11 Grupo"/>
          <p:cNvGrpSpPr/>
          <p:nvPr/>
        </p:nvGrpSpPr>
        <p:grpSpPr>
          <a:xfrm>
            <a:off x="35496" y="1819661"/>
            <a:ext cx="1642996" cy="2689459"/>
            <a:chOff x="35496" y="2179701"/>
            <a:chExt cx="1642996" cy="2689459"/>
          </a:xfrm>
        </p:grpSpPr>
        <p:sp>
          <p:nvSpPr>
            <p:cNvPr id="15" name="14 CuadroTexto"/>
            <p:cNvSpPr txBox="1"/>
            <p:nvPr/>
          </p:nvSpPr>
          <p:spPr>
            <a:xfrm>
              <a:off x="35496" y="2179701"/>
              <a:ext cx="1635844" cy="508146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Emprendimiento</a:t>
              </a:r>
              <a:endParaRPr lang="es-ES" dirty="0"/>
            </a:p>
          </p:txBody>
        </p:sp>
        <p:sp>
          <p:nvSpPr>
            <p:cNvPr id="16" name="15 CuadroTexto"/>
            <p:cNvSpPr txBox="1"/>
            <p:nvPr/>
          </p:nvSpPr>
          <p:spPr>
            <a:xfrm>
              <a:off x="36000" y="2728845"/>
              <a:ext cx="1642492" cy="502315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Inmigrantes</a:t>
              </a:r>
              <a:endParaRPr lang="es-ES" dirty="0"/>
            </a:p>
          </p:txBody>
        </p:sp>
        <p:sp>
          <p:nvSpPr>
            <p:cNvPr id="17" name="16 CuadroTexto"/>
            <p:cNvSpPr txBox="1"/>
            <p:nvPr/>
          </p:nvSpPr>
          <p:spPr>
            <a:xfrm>
              <a:off x="35496" y="3268845"/>
              <a:ext cx="1635844" cy="502315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Determinantes</a:t>
              </a:r>
              <a:endParaRPr lang="es-ES" dirty="0"/>
            </a:p>
          </p:txBody>
        </p:sp>
        <p:sp>
          <p:nvSpPr>
            <p:cNvPr id="18" name="17 CuadroTexto"/>
            <p:cNvSpPr txBox="1"/>
            <p:nvPr/>
          </p:nvSpPr>
          <p:spPr>
            <a:xfrm>
              <a:off x="35496" y="3819645"/>
              <a:ext cx="1635844" cy="502315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Datos y método</a:t>
              </a:r>
              <a:endParaRPr lang="es-ES" sz="1400" dirty="0"/>
            </a:p>
          </p:txBody>
        </p:sp>
        <p:sp>
          <p:nvSpPr>
            <p:cNvPr id="19" name="18 CuadroTexto"/>
            <p:cNvSpPr txBox="1"/>
            <p:nvPr/>
          </p:nvSpPr>
          <p:spPr>
            <a:xfrm>
              <a:off x="35496" y="4366845"/>
              <a:ext cx="1635844" cy="502315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b="1" dirty="0" smtClean="0"/>
                <a:t>Hallazgos e implicaciones</a:t>
              </a:r>
              <a:endParaRPr lang="es-ES" sz="1400" b="1" dirty="0"/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995942"/>
            <a:ext cx="6150454" cy="1169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573016"/>
            <a:ext cx="6150454" cy="1193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00528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07704" y="274638"/>
            <a:ext cx="7236296" cy="1143000"/>
          </a:xfrm>
        </p:spPr>
        <p:txBody>
          <a:bodyPr>
            <a:noAutofit/>
          </a:bodyPr>
          <a:lstStyle/>
          <a:p>
            <a:pPr algn="l"/>
            <a:r>
              <a:rPr lang="es-ES" sz="3600" b="1" i="1" dirty="0" smtClean="0"/>
              <a:t>Conclusiones - resumen</a:t>
            </a:r>
            <a:endParaRPr lang="es-ES" sz="3600" b="1" i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07704" y="1600200"/>
            <a:ext cx="6779096" cy="4525963"/>
          </a:xfrm>
        </p:spPr>
        <p:txBody>
          <a:bodyPr>
            <a:normAutofit/>
          </a:bodyPr>
          <a:lstStyle/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endParaRPr lang="es-ES" sz="2400" b="1" dirty="0" smtClean="0">
              <a:solidFill>
                <a:srgbClr val="2D2DB9">
                  <a:lumMod val="50000"/>
                </a:srgbClr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s-ES" sz="2400" b="1" dirty="0" smtClean="0">
                <a:solidFill>
                  <a:srgbClr val="2D2DB9">
                    <a:lumMod val="50000"/>
                  </a:srgbClr>
                </a:solidFill>
                <a:latin typeface="Arial" charset="0"/>
              </a:rPr>
              <a:t>	Tiempo de residencia, tipo de ingreso al país </a:t>
            </a:r>
            <a:r>
              <a:rPr lang="es-ES" sz="1800" b="1" dirty="0" smtClean="0">
                <a:solidFill>
                  <a:srgbClr val="2D2DB9">
                    <a:lumMod val="50000"/>
                  </a:srgbClr>
                </a:solidFill>
                <a:latin typeface="Arial" charset="0"/>
              </a:rPr>
              <a:t>(ideal conocer situación administrativa)</a:t>
            </a:r>
            <a:r>
              <a:rPr lang="es-ES" sz="2400" b="1" dirty="0" smtClean="0">
                <a:solidFill>
                  <a:srgbClr val="2D2DB9">
                    <a:lumMod val="50000"/>
                  </a:srgbClr>
                </a:solidFill>
                <a:latin typeface="Arial" charset="0"/>
              </a:rPr>
              <a:t>, nivel educacional, actividad en el país de origen.</a:t>
            </a:r>
            <a:endParaRPr lang="es-ES" sz="2400" b="1" dirty="0">
              <a:solidFill>
                <a:srgbClr val="2D2DB9">
                  <a:lumMod val="50000"/>
                </a:srgbClr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endParaRPr lang="es-ES" sz="2400" b="1" dirty="0" smtClean="0">
              <a:solidFill>
                <a:srgbClr val="2D2DB9">
                  <a:lumMod val="50000"/>
                </a:srgbClr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endParaRPr lang="es-ES" sz="2400" b="1" dirty="0">
              <a:solidFill>
                <a:srgbClr val="2D2DB9">
                  <a:lumMod val="50000"/>
                </a:srgbClr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s-ES" sz="2400" b="1" dirty="0">
                <a:solidFill>
                  <a:srgbClr val="2D2DB9">
                    <a:lumMod val="50000"/>
                  </a:srgbClr>
                </a:solidFill>
                <a:latin typeface="Arial" charset="0"/>
              </a:rPr>
              <a:t>	Habrían </a:t>
            </a:r>
            <a:r>
              <a:rPr lang="es-ES" sz="2400" b="1" i="1" dirty="0">
                <a:solidFill>
                  <a:srgbClr val="2D2DB9">
                    <a:lumMod val="50000"/>
                  </a:srgbClr>
                </a:solidFill>
                <a:latin typeface="Arial" charset="0"/>
              </a:rPr>
              <a:t>indicios </a:t>
            </a:r>
            <a:r>
              <a:rPr lang="es-ES" sz="2400" b="1" dirty="0">
                <a:solidFill>
                  <a:srgbClr val="2D2DB9">
                    <a:lumMod val="50000"/>
                  </a:srgbClr>
                </a:solidFill>
                <a:latin typeface="Arial" charset="0"/>
              </a:rPr>
              <a:t>de la existencia de </a:t>
            </a:r>
            <a:r>
              <a:rPr lang="es-ES" sz="2400" b="1" dirty="0" smtClean="0">
                <a:solidFill>
                  <a:srgbClr val="2D2DB9">
                    <a:lumMod val="50000"/>
                  </a:srgbClr>
                </a:solidFill>
                <a:latin typeface="Arial" charset="0"/>
              </a:rPr>
              <a:t>un </a:t>
            </a:r>
            <a:r>
              <a:rPr lang="es-ES" sz="2400" b="1" dirty="0">
                <a:solidFill>
                  <a:srgbClr val="2D2DB9">
                    <a:lumMod val="50000"/>
                  </a:srgbClr>
                </a:solidFill>
                <a:latin typeface="Arial" charset="0"/>
              </a:rPr>
              <a:t>emprendimiento por </a:t>
            </a:r>
            <a:r>
              <a:rPr lang="es-ES" sz="2400" b="1" i="1" u="sng" dirty="0">
                <a:solidFill>
                  <a:srgbClr val="2D2DB9">
                    <a:lumMod val="50000"/>
                  </a:srgbClr>
                </a:solidFill>
                <a:latin typeface="Arial" charset="0"/>
              </a:rPr>
              <a:t>necesidad</a:t>
            </a:r>
            <a:r>
              <a:rPr lang="es-ES" sz="2400" b="1" dirty="0">
                <a:solidFill>
                  <a:srgbClr val="2D2DB9">
                    <a:lumMod val="50000"/>
                  </a:srgbClr>
                </a:solidFill>
                <a:latin typeface="Arial" charset="0"/>
              </a:rPr>
              <a:t> de los “nuevos” inmigrantes de países vecinos</a:t>
            </a:r>
            <a:r>
              <a:rPr lang="es-ES" sz="2400" b="1" dirty="0" smtClean="0">
                <a:solidFill>
                  <a:srgbClr val="2D2DB9">
                    <a:lumMod val="50000"/>
                  </a:srgbClr>
                </a:solidFill>
                <a:latin typeface="Arial" charset="0"/>
              </a:rPr>
              <a:t>.</a:t>
            </a:r>
          </a:p>
        </p:txBody>
      </p:sp>
      <p:grpSp>
        <p:nvGrpSpPr>
          <p:cNvPr id="12" name="11 Grupo"/>
          <p:cNvGrpSpPr/>
          <p:nvPr/>
        </p:nvGrpSpPr>
        <p:grpSpPr>
          <a:xfrm>
            <a:off x="35496" y="1819661"/>
            <a:ext cx="1642996" cy="2689459"/>
            <a:chOff x="35496" y="2179701"/>
            <a:chExt cx="1642996" cy="2689459"/>
          </a:xfrm>
        </p:grpSpPr>
        <p:sp>
          <p:nvSpPr>
            <p:cNvPr id="15" name="14 CuadroTexto"/>
            <p:cNvSpPr txBox="1"/>
            <p:nvPr/>
          </p:nvSpPr>
          <p:spPr>
            <a:xfrm>
              <a:off x="35496" y="2179701"/>
              <a:ext cx="1635844" cy="508146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Emprendimiento</a:t>
              </a:r>
              <a:endParaRPr lang="es-ES" dirty="0"/>
            </a:p>
          </p:txBody>
        </p:sp>
        <p:sp>
          <p:nvSpPr>
            <p:cNvPr id="16" name="15 CuadroTexto"/>
            <p:cNvSpPr txBox="1"/>
            <p:nvPr/>
          </p:nvSpPr>
          <p:spPr>
            <a:xfrm>
              <a:off x="36000" y="2728845"/>
              <a:ext cx="1642492" cy="502315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Inmigrantes</a:t>
              </a:r>
              <a:endParaRPr lang="es-ES" dirty="0"/>
            </a:p>
          </p:txBody>
        </p:sp>
        <p:sp>
          <p:nvSpPr>
            <p:cNvPr id="17" name="16 CuadroTexto"/>
            <p:cNvSpPr txBox="1"/>
            <p:nvPr/>
          </p:nvSpPr>
          <p:spPr>
            <a:xfrm>
              <a:off x="35496" y="3268845"/>
              <a:ext cx="1635844" cy="502315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Determinantes</a:t>
              </a:r>
              <a:endParaRPr lang="es-ES" dirty="0"/>
            </a:p>
          </p:txBody>
        </p:sp>
        <p:sp>
          <p:nvSpPr>
            <p:cNvPr id="18" name="17 CuadroTexto"/>
            <p:cNvSpPr txBox="1"/>
            <p:nvPr/>
          </p:nvSpPr>
          <p:spPr>
            <a:xfrm>
              <a:off x="35496" y="3819645"/>
              <a:ext cx="1635844" cy="502315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Datos y método</a:t>
              </a:r>
              <a:endParaRPr lang="es-ES" sz="1400" dirty="0"/>
            </a:p>
          </p:txBody>
        </p:sp>
        <p:sp>
          <p:nvSpPr>
            <p:cNvPr id="19" name="18 CuadroTexto"/>
            <p:cNvSpPr txBox="1"/>
            <p:nvPr/>
          </p:nvSpPr>
          <p:spPr>
            <a:xfrm>
              <a:off x="35496" y="4366845"/>
              <a:ext cx="1635844" cy="502315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b="1" dirty="0" smtClean="0"/>
                <a:t>Hallazgos e implicaciones</a:t>
              </a:r>
              <a:endParaRPr lang="es-ES" sz="1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946547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07704" y="274638"/>
            <a:ext cx="7236296" cy="1143000"/>
          </a:xfrm>
        </p:spPr>
        <p:txBody>
          <a:bodyPr>
            <a:noAutofit/>
          </a:bodyPr>
          <a:lstStyle/>
          <a:p>
            <a:pPr algn="l"/>
            <a:r>
              <a:rPr lang="es-ES" sz="3600" b="1" i="1" dirty="0" smtClean="0"/>
              <a:t>Implicaciones</a:t>
            </a:r>
            <a:endParaRPr lang="es-ES" sz="3600" b="1" i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07704" y="1600200"/>
            <a:ext cx="7056784" cy="5069160"/>
          </a:xfrm>
        </p:spPr>
        <p:txBody>
          <a:bodyPr>
            <a:normAutofit fontScale="92500" lnSpcReduction="20000"/>
          </a:bodyPr>
          <a:lstStyle/>
          <a:p>
            <a:pPr marL="0" lvl="0" indent="0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s-ES" sz="2400" b="1" dirty="0" smtClean="0">
                <a:solidFill>
                  <a:srgbClr val="2D2DB9">
                    <a:lumMod val="50000"/>
                  </a:srgbClr>
                </a:solidFill>
                <a:latin typeface="Arial" charset="0"/>
              </a:rPr>
              <a:t>- Considerar a </a:t>
            </a:r>
            <a:r>
              <a:rPr lang="es-ES" sz="2400" b="1" dirty="0">
                <a:solidFill>
                  <a:srgbClr val="2D2DB9">
                    <a:lumMod val="50000"/>
                  </a:srgbClr>
                </a:solidFill>
                <a:latin typeface="Arial" charset="0"/>
              </a:rPr>
              <a:t>los inmigrantes como individuos que </a:t>
            </a:r>
            <a:r>
              <a:rPr lang="es-ES" sz="2400" b="1" dirty="0" smtClean="0">
                <a:solidFill>
                  <a:srgbClr val="2D2DB9">
                    <a:lumMod val="50000"/>
                  </a:srgbClr>
                </a:solidFill>
                <a:latin typeface="Arial" charset="0"/>
              </a:rPr>
              <a:t>pueden </a:t>
            </a:r>
            <a:r>
              <a:rPr lang="es-ES" sz="2400" b="1" dirty="0" smtClean="0">
                <a:solidFill>
                  <a:srgbClr val="FF0000"/>
                </a:solidFill>
                <a:latin typeface="Arial" charset="0"/>
              </a:rPr>
              <a:t>contribuir </a:t>
            </a:r>
            <a:r>
              <a:rPr lang="es-ES" sz="2400" b="1" dirty="0" smtClean="0">
                <a:solidFill>
                  <a:srgbClr val="2D2DB9">
                    <a:lumMod val="50000"/>
                  </a:srgbClr>
                </a:solidFill>
                <a:latin typeface="Arial" charset="0"/>
              </a:rPr>
              <a:t>con los beneficios del emprendimiento.</a:t>
            </a:r>
            <a:endParaRPr lang="es-ES" sz="2400" b="1" dirty="0">
              <a:solidFill>
                <a:srgbClr val="2D2DB9">
                  <a:lumMod val="50000"/>
                </a:srgbClr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endParaRPr lang="es-ES" sz="2400" b="1" dirty="0">
              <a:solidFill>
                <a:srgbClr val="2D2DB9">
                  <a:lumMod val="50000"/>
                </a:srgbClr>
              </a:solidFill>
              <a:latin typeface="Arial" charset="0"/>
            </a:endParaRPr>
          </a:p>
          <a:p>
            <a:pPr marL="0" lvl="0" indent="0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s-ES" sz="2400" b="1" dirty="0" smtClean="0">
                <a:solidFill>
                  <a:srgbClr val="2D2DB9">
                    <a:lumMod val="50000"/>
                  </a:srgbClr>
                </a:solidFill>
                <a:latin typeface="Arial" charset="0"/>
              </a:rPr>
              <a:t>- Proporcionar soporte </a:t>
            </a:r>
            <a:r>
              <a:rPr lang="es-ES" sz="2400" b="1" i="1" dirty="0" smtClean="0">
                <a:solidFill>
                  <a:srgbClr val="2D2DB9">
                    <a:lumMod val="50000"/>
                  </a:srgbClr>
                </a:solidFill>
                <a:latin typeface="Arial" charset="0"/>
              </a:rPr>
              <a:t>a </a:t>
            </a:r>
            <a:r>
              <a:rPr lang="es-ES" sz="2400" b="1" dirty="0" smtClean="0">
                <a:solidFill>
                  <a:srgbClr val="FF0000"/>
                </a:solidFill>
                <a:latin typeface="Arial" charset="0"/>
              </a:rPr>
              <a:t>emprendedores</a:t>
            </a:r>
            <a:r>
              <a:rPr lang="es-ES" sz="2400" b="1" dirty="0" smtClean="0">
                <a:solidFill>
                  <a:srgbClr val="2D2DB9">
                    <a:lumMod val="50000"/>
                  </a:srgbClr>
                </a:solidFill>
                <a:latin typeface="Arial" charset="0"/>
              </a:rPr>
              <a:t> </a:t>
            </a:r>
            <a:r>
              <a:rPr lang="es-ES" sz="2400" b="1" i="1" dirty="0" smtClean="0">
                <a:solidFill>
                  <a:srgbClr val="FF0000"/>
                </a:solidFill>
                <a:latin typeface="Arial" charset="0"/>
              </a:rPr>
              <a:t>pasados </a:t>
            </a: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s-ES" sz="1700" b="1" i="1" dirty="0">
                <a:solidFill>
                  <a:srgbClr val="FF0000"/>
                </a:solidFill>
                <a:latin typeface="Arial" charset="0"/>
              </a:rPr>
              <a:t>	</a:t>
            </a:r>
            <a:r>
              <a:rPr lang="es-ES" sz="1700" b="1" dirty="0" smtClean="0">
                <a:solidFill>
                  <a:srgbClr val="2D2DB9">
                    <a:lumMod val="50000"/>
                  </a:srgbClr>
                </a:solidFill>
                <a:latin typeface="Arial" charset="0"/>
              </a:rPr>
              <a:t>- Capital intangible:</a:t>
            </a:r>
            <a:r>
              <a:rPr lang="es-ES" sz="1700" b="1" dirty="0">
                <a:solidFill>
                  <a:srgbClr val="2D2DB9">
                    <a:lumMod val="50000"/>
                  </a:srgbClr>
                </a:solidFill>
                <a:latin typeface="Arial" charset="0"/>
              </a:rPr>
              <a:t> acceso a redes, cultura </a:t>
            </a:r>
            <a:r>
              <a:rPr lang="es-ES" sz="1700" b="1" dirty="0" smtClean="0">
                <a:solidFill>
                  <a:srgbClr val="2D2DB9">
                    <a:lumMod val="50000"/>
                  </a:srgbClr>
                </a:solidFill>
                <a:latin typeface="Arial" charset="0"/>
              </a:rPr>
              <a:t>local</a:t>
            </a:r>
            <a:endParaRPr lang="es-ES" sz="1700" b="1" dirty="0">
              <a:solidFill>
                <a:srgbClr val="2D2DB9">
                  <a:lumMod val="50000"/>
                </a:srgbClr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s-ES" sz="1700" b="1" dirty="0">
                <a:solidFill>
                  <a:srgbClr val="2D2DB9">
                    <a:lumMod val="50000"/>
                  </a:srgbClr>
                </a:solidFill>
                <a:latin typeface="Arial" charset="0"/>
              </a:rPr>
              <a:t>	</a:t>
            </a:r>
            <a:r>
              <a:rPr lang="es-ES" sz="1700" b="1" dirty="0" smtClean="0">
                <a:solidFill>
                  <a:srgbClr val="2D2DB9">
                    <a:lumMod val="50000"/>
                  </a:srgbClr>
                </a:solidFill>
                <a:latin typeface="Arial" charset="0"/>
              </a:rPr>
              <a:t>- Y en general: disminución de </a:t>
            </a:r>
            <a:r>
              <a:rPr lang="es-ES" sz="1700" b="1" i="1" u="sng" dirty="0" smtClean="0">
                <a:solidFill>
                  <a:srgbClr val="2D2DB9">
                    <a:lumMod val="50000"/>
                  </a:srgbClr>
                </a:solidFill>
                <a:latin typeface="Arial" charset="0"/>
              </a:rPr>
              <a:t>costos</a:t>
            </a:r>
            <a:endParaRPr lang="es-ES" sz="1700" b="1" i="1" u="sng" dirty="0">
              <a:solidFill>
                <a:srgbClr val="FF0000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endParaRPr lang="es-ES" sz="2400" b="1" dirty="0">
              <a:solidFill>
                <a:srgbClr val="2D2DB9">
                  <a:lumMod val="50000"/>
                </a:srgbClr>
              </a:solidFill>
              <a:latin typeface="Arial" charset="0"/>
            </a:endParaRPr>
          </a:p>
          <a:p>
            <a:pPr marL="0" lvl="0" indent="0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s-ES" sz="2400" b="1" dirty="0" smtClean="0">
                <a:solidFill>
                  <a:srgbClr val="2D2DB9">
                    <a:lumMod val="50000"/>
                  </a:srgbClr>
                </a:solidFill>
                <a:latin typeface="Arial" charset="0"/>
              </a:rPr>
              <a:t>- ¿</a:t>
            </a:r>
            <a:r>
              <a:rPr lang="es-ES" sz="2400" b="1" dirty="0">
                <a:solidFill>
                  <a:srgbClr val="2D2DB9">
                    <a:lumMod val="50000"/>
                  </a:srgbClr>
                </a:solidFill>
                <a:latin typeface="Arial" charset="0"/>
              </a:rPr>
              <a:t>Cómo aprovechar esta capacidad emprendedora para crear emprendimiento </a:t>
            </a:r>
            <a:r>
              <a:rPr lang="es-ES" sz="2400" b="1" dirty="0" smtClean="0">
                <a:solidFill>
                  <a:srgbClr val="2D2DB9">
                    <a:lumMod val="50000"/>
                  </a:srgbClr>
                </a:solidFill>
                <a:latin typeface="Arial" charset="0"/>
              </a:rPr>
              <a:t>con </a:t>
            </a:r>
            <a:r>
              <a:rPr lang="es-ES" sz="2400" b="1" dirty="0">
                <a:solidFill>
                  <a:srgbClr val="2D2DB9">
                    <a:lumMod val="50000"/>
                  </a:srgbClr>
                </a:solidFill>
                <a:latin typeface="Arial" charset="0"/>
              </a:rPr>
              <a:t>o que </a:t>
            </a:r>
            <a:r>
              <a:rPr lang="es-ES" sz="2400" b="1" dirty="0" smtClean="0">
                <a:solidFill>
                  <a:srgbClr val="2D2DB9">
                    <a:lumMod val="50000"/>
                  </a:srgbClr>
                </a:solidFill>
                <a:latin typeface="Arial" charset="0"/>
              </a:rPr>
              <a:t>cree </a:t>
            </a:r>
            <a:r>
              <a:rPr lang="es-ES" sz="2400" b="1" i="1" dirty="0" smtClean="0">
                <a:solidFill>
                  <a:srgbClr val="FF0000"/>
                </a:solidFill>
                <a:latin typeface="Arial" charset="0"/>
              </a:rPr>
              <a:t>valor agregado</a:t>
            </a:r>
            <a:r>
              <a:rPr lang="es-ES" sz="2400" b="1" dirty="0" smtClean="0">
                <a:solidFill>
                  <a:srgbClr val="2D2DB9">
                    <a:lumMod val="50000"/>
                  </a:srgbClr>
                </a:solidFill>
                <a:latin typeface="Arial" charset="0"/>
              </a:rPr>
              <a:t>?</a:t>
            </a:r>
            <a:endParaRPr lang="es-ES" sz="2400" b="1" dirty="0" smtClean="0">
              <a:solidFill>
                <a:srgbClr val="FF0000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s-ES" sz="1700" b="1" dirty="0" smtClean="0">
                <a:solidFill>
                  <a:srgbClr val="2D2DB9">
                    <a:lumMod val="50000"/>
                  </a:srgbClr>
                </a:solidFill>
                <a:latin typeface="Arial" charset="0"/>
              </a:rPr>
              <a:t>	Es decir, identificar e incentivar </a:t>
            </a:r>
            <a:r>
              <a:rPr lang="es-ES" sz="1700" b="1" dirty="0" smtClean="0">
                <a:solidFill>
                  <a:srgbClr val="FF0000"/>
                </a:solidFill>
                <a:latin typeface="Arial" charset="0"/>
              </a:rPr>
              <a:t>ideas valiosas </a:t>
            </a:r>
            <a:r>
              <a:rPr lang="es-ES" sz="1700" b="1" dirty="0" smtClean="0">
                <a:solidFill>
                  <a:srgbClr val="2D2DB9">
                    <a:lumMod val="50000"/>
                  </a:srgbClr>
                </a:solidFill>
                <a:latin typeface="Arial" charset="0"/>
              </a:rPr>
              <a:t>(alto potencial de crecimiento y valor agregado).</a:t>
            </a:r>
            <a:endParaRPr lang="es-ES" sz="1700" b="1" dirty="0">
              <a:solidFill>
                <a:srgbClr val="FF0000"/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endParaRPr lang="es-ES" sz="2400" b="1" dirty="0">
              <a:solidFill>
                <a:srgbClr val="2D2DB9">
                  <a:lumMod val="50000"/>
                </a:srgbClr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s-ES" sz="2400" b="1" dirty="0" smtClean="0">
                <a:solidFill>
                  <a:srgbClr val="2D2DB9">
                    <a:lumMod val="50000"/>
                  </a:srgbClr>
                </a:solidFill>
                <a:latin typeface="Arial" charset="0"/>
              </a:rPr>
              <a:t>- Política migratoria: Perfil emprendedor</a:t>
            </a: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endParaRPr lang="es-ES" sz="2400" b="1" dirty="0" smtClean="0">
              <a:solidFill>
                <a:srgbClr val="2D2DB9">
                  <a:lumMod val="50000"/>
                </a:srgbClr>
              </a:solidFill>
              <a:latin typeface="Arial" charset="0"/>
            </a:endParaRPr>
          </a:p>
          <a:p>
            <a:pPr marL="358775" lvl="0" indent="-358775" defTabSz="957263" eaLnBrk="0" fontAlgn="base" hangingPunct="0">
              <a:spcAft>
                <a:spcPct val="0"/>
              </a:spcAft>
              <a:buClr>
                <a:srgbClr val="333399"/>
              </a:buClr>
              <a:buNone/>
              <a:defRPr/>
            </a:pPr>
            <a:r>
              <a:rPr lang="es-ES" sz="2400" b="1" dirty="0" smtClean="0">
                <a:solidFill>
                  <a:srgbClr val="2D2DB9">
                    <a:lumMod val="50000"/>
                  </a:srgbClr>
                </a:solidFill>
                <a:latin typeface="Arial" charset="0"/>
              </a:rPr>
              <a:t>- Desafíos/Limitaciones</a:t>
            </a:r>
            <a:endParaRPr lang="es-ES" dirty="0">
              <a:solidFill>
                <a:prstClr val="black"/>
              </a:solidFill>
            </a:endParaRPr>
          </a:p>
        </p:txBody>
      </p:sp>
      <p:grpSp>
        <p:nvGrpSpPr>
          <p:cNvPr id="12" name="11 Grupo"/>
          <p:cNvGrpSpPr/>
          <p:nvPr/>
        </p:nvGrpSpPr>
        <p:grpSpPr>
          <a:xfrm>
            <a:off x="35496" y="1819661"/>
            <a:ext cx="1642996" cy="2689459"/>
            <a:chOff x="35496" y="2179701"/>
            <a:chExt cx="1642996" cy="2689459"/>
          </a:xfrm>
        </p:grpSpPr>
        <p:sp>
          <p:nvSpPr>
            <p:cNvPr id="15" name="14 CuadroTexto"/>
            <p:cNvSpPr txBox="1"/>
            <p:nvPr/>
          </p:nvSpPr>
          <p:spPr>
            <a:xfrm>
              <a:off x="35496" y="2179701"/>
              <a:ext cx="1635844" cy="508146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Emprendimiento</a:t>
              </a:r>
              <a:endParaRPr lang="es-ES" dirty="0"/>
            </a:p>
          </p:txBody>
        </p:sp>
        <p:sp>
          <p:nvSpPr>
            <p:cNvPr id="16" name="15 CuadroTexto"/>
            <p:cNvSpPr txBox="1"/>
            <p:nvPr/>
          </p:nvSpPr>
          <p:spPr>
            <a:xfrm>
              <a:off x="36000" y="2728845"/>
              <a:ext cx="1642492" cy="502315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Inmigrantes</a:t>
              </a:r>
              <a:endParaRPr lang="es-ES" dirty="0"/>
            </a:p>
          </p:txBody>
        </p:sp>
        <p:sp>
          <p:nvSpPr>
            <p:cNvPr id="17" name="16 CuadroTexto"/>
            <p:cNvSpPr txBox="1"/>
            <p:nvPr/>
          </p:nvSpPr>
          <p:spPr>
            <a:xfrm>
              <a:off x="35496" y="3268845"/>
              <a:ext cx="1635844" cy="502315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Determinantes</a:t>
              </a:r>
              <a:endParaRPr lang="es-ES" dirty="0"/>
            </a:p>
          </p:txBody>
        </p:sp>
        <p:sp>
          <p:nvSpPr>
            <p:cNvPr id="18" name="17 CuadroTexto"/>
            <p:cNvSpPr txBox="1"/>
            <p:nvPr/>
          </p:nvSpPr>
          <p:spPr>
            <a:xfrm>
              <a:off x="35496" y="3819645"/>
              <a:ext cx="1635844" cy="502315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dirty="0" smtClean="0"/>
                <a:t>Datos y método</a:t>
              </a:r>
              <a:endParaRPr lang="es-ES" sz="1400" dirty="0"/>
            </a:p>
          </p:txBody>
        </p:sp>
        <p:sp>
          <p:nvSpPr>
            <p:cNvPr id="19" name="18 CuadroTexto"/>
            <p:cNvSpPr txBox="1"/>
            <p:nvPr/>
          </p:nvSpPr>
          <p:spPr>
            <a:xfrm>
              <a:off x="35496" y="4366845"/>
              <a:ext cx="1635844" cy="502315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es-ES" sz="1400" b="1" dirty="0" smtClean="0"/>
                <a:t>Hallazgos e implicaciones</a:t>
              </a:r>
              <a:endParaRPr lang="es-ES" sz="1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3091767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391023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s-ES_tradnl" dirty="0" smtClean="0"/>
              <a:t>Determinantes del Emprendimiento de los Nuevos Inmigrantes en Chile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47950" y="4149080"/>
            <a:ext cx="6400800" cy="1752600"/>
          </a:xfrm>
        </p:spPr>
        <p:txBody>
          <a:bodyPr>
            <a:normAutofit/>
          </a:bodyPr>
          <a:lstStyle/>
          <a:p>
            <a:pPr algn="r"/>
            <a:r>
              <a:rPr lang="es-ES_tradnl" i="1" dirty="0" smtClean="0">
                <a:solidFill>
                  <a:schemeClr val="tx1"/>
                </a:solidFill>
              </a:rPr>
              <a:t>Claudio Mancilla</a:t>
            </a:r>
          </a:p>
          <a:p>
            <a:pPr algn="r">
              <a:spcBef>
                <a:spcPts val="0"/>
              </a:spcBef>
            </a:pPr>
            <a:r>
              <a:rPr lang="es-ES_tradnl" sz="1800" dirty="0" smtClean="0">
                <a:solidFill>
                  <a:schemeClr val="tx1"/>
                </a:solidFill>
              </a:rPr>
              <a:t>Núcleo de Economía Regional</a:t>
            </a:r>
          </a:p>
          <a:p>
            <a:pPr algn="r">
              <a:spcBef>
                <a:spcPts val="0"/>
              </a:spcBef>
            </a:pPr>
            <a:r>
              <a:rPr lang="es-ES_tradnl" sz="1800" dirty="0" smtClean="0">
                <a:solidFill>
                  <a:schemeClr val="tx1"/>
                </a:solidFill>
              </a:rPr>
              <a:t>Depto. de Cs. </a:t>
            </a:r>
            <a:r>
              <a:rPr lang="es-ES_tradnl" sz="1800" dirty="0" err="1" smtClean="0">
                <a:solidFill>
                  <a:schemeClr val="tx1"/>
                </a:solidFill>
              </a:rPr>
              <a:t>Adm</a:t>
            </a:r>
            <a:r>
              <a:rPr lang="es-ES_tradnl" sz="1800" dirty="0" smtClean="0">
                <a:solidFill>
                  <a:schemeClr val="tx1"/>
                </a:solidFill>
              </a:rPr>
              <a:t>. y Económicas</a:t>
            </a:r>
          </a:p>
          <a:p>
            <a:pPr algn="r">
              <a:spcBef>
                <a:spcPts val="0"/>
              </a:spcBef>
            </a:pPr>
            <a:r>
              <a:rPr lang="es-ES_tradnl" sz="1800" dirty="0" smtClean="0">
                <a:solidFill>
                  <a:schemeClr val="tx1"/>
                </a:solidFill>
              </a:rPr>
              <a:t>Universidad de Los Lagos</a:t>
            </a: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3419872" y="620688"/>
            <a:ext cx="2087563" cy="1296987"/>
            <a:chOff x="4844" y="3339"/>
            <a:chExt cx="1396" cy="727"/>
          </a:xfrm>
        </p:grpSpPr>
        <p:pic>
          <p:nvPicPr>
            <p:cNvPr id="8" name="Picture 2" descr="C:\Users\aspire\Desktop\er logo nucleo 29agos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3523" t="16164" r="24455" b="33836"/>
            <a:stretch>
              <a:fillRect/>
            </a:stretch>
          </p:blipFill>
          <p:spPr bwMode="auto">
            <a:xfrm>
              <a:off x="5161" y="3339"/>
              <a:ext cx="772" cy="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4" y="3884"/>
              <a:ext cx="1396" cy="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249114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</TotalTime>
  <Words>321</Words>
  <Application>Microsoft Office PowerPoint</Application>
  <PresentationFormat>Presentación en pantalla (4:3)</PresentationFormat>
  <Paragraphs>197</Paragraphs>
  <Slides>15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Tema de Office</vt:lpstr>
      <vt:lpstr>Determinantes del Emprendimiento de los Nuevos Inmigrantes en Chile</vt:lpstr>
      <vt:lpstr>Organización de la presentación</vt:lpstr>
      <vt:lpstr>Emprendimiento</vt:lpstr>
      <vt:lpstr> El emprendimiento de los inmigrantes</vt:lpstr>
      <vt:lpstr> Sin embargo, los inmigrantes…</vt:lpstr>
      <vt:lpstr>Los inmigrantes en Chile</vt:lpstr>
      <vt:lpstr>Chile</vt:lpstr>
      <vt:lpstr>Pregunta</vt:lpstr>
      <vt:lpstr> ¿Qué conduciría a un inmigrante a emprender?</vt:lpstr>
      <vt:lpstr>¿Cómo?</vt:lpstr>
      <vt:lpstr>Resultados - Primeras diferencias</vt:lpstr>
      <vt:lpstr> Si hacemos un análisis (adicional) de los ingresos (pesos de 2008)</vt:lpstr>
      <vt:lpstr>Conclusiones - resumen</vt:lpstr>
      <vt:lpstr>Implicaciones</vt:lpstr>
      <vt:lpstr>Determinantes del Emprendimiento de los Nuevos Inmigrantes en Chile</vt:lpstr>
    </vt:vector>
  </TitlesOfParts>
  <Company>Universidad de Los Lagos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Determimantes del Emprendimiento de los Nuevos Inmigrantes en Chile</dc:title>
  <dc:creator>Claudio Mancilla</dc:creator>
  <cp:lastModifiedBy>Romina Valencia</cp:lastModifiedBy>
  <cp:revision>62</cp:revision>
  <cp:lastPrinted>2013-01-04T18:17:52Z</cp:lastPrinted>
  <dcterms:created xsi:type="dcterms:W3CDTF">2012-12-28T15:46:24Z</dcterms:created>
  <dcterms:modified xsi:type="dcterms:W3CDTF">2013-01-04T18:27:19Z</dcterms:modified>
</cp:coreProperties>
</file>