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284" r:id="rId16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697" autoAdjust="0"/>
  </p:normalViewPr>
  <p:slideViewPr>
    <p:cSldViewPr>
      <p:cViewPr varScale="1">
        <p:scale>
          <a:sx n="100" d="100"/>
          <a:sy n="100" d="100"/>
        </p:scale>
        <p:origin x="-28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88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02/01/2013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02/01/2013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02/01/2013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02/01/2013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02/01/2013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02/01/2013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02/01/2013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02/01/2013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02/01/2013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02/01/2013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02/01/2013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37236-5CCD-4159-83A6-5AF17BE260C1}" type="datetimeFigureOut">
              <a:rPr lang="es-ES" smtClean="0"/>
              <a:pPr/>
              <a:t>02/01/2013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Estructura Organizativa de los Centros de Gobierno: Los casos de Ecuador y Argentina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_tradnl" dirty="0" smtClean="0">
                <a:solidFill>
                  <a:schemeClr val="tx1"/>
                </a:solidFill>
              </a:rPr>
              <a:t>José Muñoz – Karla Espinoza</a:t>
            </a:r>
            <a:endParaRPr lang="es-ES" dirty="0">
              <a:solidFill>
                <a:schemeClr val="tx1"/>
              </a:solidFill>
            </a:endParaRPr>
          </a:p>
        </p:txBody>
      </p:sp>
      <p:pic>
        <p:nvPicPr>
          <p:cNvPr id="1028" name="Picture 4" descr="C:\Documents and Settings\pc 25\Escritorio\12_Logo_Color_Escuela_20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33291" y="0"/>
            <a:ext cx="1862413" cy="857232"/>
          </a:xfrm>
          <a:prstGeom prst="rect">
            <a:avLst/>
          </a:prstGeom>
          <a:noFill/>
        </p:spPr>
      </p:pic>
      <p:pic>
        <p:nvPicPr>
          <p:cNvPr id="1029" name="Picture 5" descr="C:\Documents and Settings\pc 25\Escritorio\MGPP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02432" y="0"/>
            <a:ext cx="941568" cy="9286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C:\Documents and Settings\pc 25\Escritorio\12_Logo_Color_Escuela_20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33291" y="0"/>
            <a:ext cx="1862413" cy="857232"/>
          </a:xfrm>
          <a:prstGeom prst="rect">
            <a:avLst/>
          </a:prstGeom>
          <a:noFill/>
        </p:spPr>
      </p:pic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Hipótesis de Trabajo</a:t>
            </a:r>
            <a:endParaRPr lang="es-E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Pregunta: ¿Cómo afecta el régimen político de un país la estructura organizativa su centro de gobierno? </a:t>
            </a:r>
          </a:p>
          <a:p>
            <a:endParaRPr lang="es-ES" dirty="0" smtClean="0"/>
          </a:p>
          <a:p>
            <a:r>
              <a:rPr lang="es-ES" dirty="0" smtClean="0"/>
              <a:t>Hipótesis: Los centros de gobiernos en regímenes políticos mas institucionalizados tendrían un mayor grado de burocratización de la estructura organizativa del centro de gobierno.</a:t>
            </a:r>
            <a:endParaRPr lang="es-ES" dirty="0"/>
          </a:p>
        </p:txBody>
      </p:sp>
      <p:pic>
        <p:nvPicPr>
          <p:cNvPr id="7" name="Picture 5" descr="C:\Documents and Settings\pc 25\Escritorio\MGPP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02432" y="0"/>
            <a:ext cx="941568" cy="9286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Documents and Settings\pc 25\Escritorio\12_Logo_Color_Escuela_20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33291" y="0"/>
            <a:ext cx="1862413" cy="857232"/>
          </a:xfrm>
          <a:prstGeom prst="rect">
            <a:avLst/>
          </a:prstGeom>
          <a:noFill/>
        </p:spPr>
      </p:pic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4000"/>
              <a:t>Instituciones Políticas </a:t>
            </a:r>
            <a:br>
              <a:rPr lang="es-ES" sz="4000"/>
            </a:br>
            <a:r>
              <a:rPr lang="es-ES" sz="4000"/>
              <a:t>y Políticas Públicas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  <a:p>
            <a:r>
              <a:rPr lang="es-ES"/>
              <a:t>“</a:t>
            </a:r>
            <a:r>
              <a:rPr lang="es-ES" i="1"/>
              <a:t>…ciertos aspectos importantes de las políticas públicas dependen de manera fundamental de la habilidad que tienen los actores políticos para llegar a acuerdos inter-temporales y para asegurar su cumplimiento, esto es, de su habilidad para cooperar</a:t>
            </a:r>
            <a:r>
              <a:rPr lang="es-ES"/>
              <a:t>” (Stein et al: 2006, 20)</a:t>
            </a:r>
          </a:p>
          <a:p>
            <a:endParaRPr lang="es-ES"/>
          </a:p>
          <a:p>
            <a:endParaRPr lang="es-ES"/>
          </a:p>
        </p:txBody>
      </p:sp>
      <p:pic>
        <p:nvPicPr>
          <p:cNvPr id="5" name="Picture 5" descr="C:\Documents and Settings\pc 25\Escritorio\MGPP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02432" y="0"/>
            <a:ext cx="941568" cy="9286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Documents and Settings\pc 25\Escritorio\12_Logo_Color_Escuela_20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33291" y="0"/>
            <a:ext cx="1862413" cy="857232"/>
          </a:xfrm>
          <a:prstGeom prst="rect">
            <a:avLst/>
          </a:prstGeom>
          <a:noFill/>
        </p:spPr>
      </p:pic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Institucionalización del RP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s-ES" sz="1600" dirty="0"/>
              <a:t>1) Estabilidad del Gobierno: Grado de continuidad del control del gobierno sobre el Estado</a:t>
            </a:r>
          </a:p>
          <a:p>
            <a:pPr lvl="1">
              <a:lnSpc>
                <a:spcPct val="80000"/>
              </a:lnSpc>
            </a:pPr>
            <a:r>
              <a:rPr lang="es-ES" sz="1400" dirty="0"/>
              <a:t>1.1) Porcentaje de escaños en manos de la alianza de gobierno</a:t>
            </a:r>
          </a:p>
          <a:p>
            <a:pPr lvl="1">
              <a:lnSpc>
                <a:spcPct val="80000"/>
              </a:lnSpc>
            </a:pPr>
            <a:r>
              <a:rPr lang="es-ES" sz="1400" dirty="0"/>
              <a:t>1.2) Probabilidad de que de elegir a dos parlamentarios al azar de la alianza oficialista, estos sean de dos partidos distintos</a:t>
            </a:r>
          </a:p>
          <a:p>
            <a:pPr lvl="1">
              <a:lnSpc>
                <a:spcPct val="80000"/>
              </a:lnSpc>
            </a:pPr>
            <a:r>
              <a:rPr lang="es-ES" sz="1400" dirty="0"/>
              <a:t>1.3) Porcentaje de miembros del Gabinete que no cambia en relación a total de miembros</a:t>
            </a:r>
          </a:p>
          <a:p>
            <a:pPr>
              <a:lnSpc>
                <a:spcPct val="80000"/>
              </a:lnSpc>
            </a:pPr>
            <a:r>
              <a:rPr lang="es-ES" sz="1600" dirty="0"/>
              <a:t>2) Solidez de los Partidos Políticos: Continuidad de los partidos existentes</a:t>
            </a:r>
          </a:p>
          <a:p>
            <a:pPr lvl="1">
              <a:lnSpc>
                <a:spcPct val="80000"/>
              </a:lnSpc>
            </a:pPr>
            <a:r>
              <a:rPr lang="es-ES" sz="1400" dirty="0"/>
              <a:t>2.1) Edad promedio de los partidos políticos en relación a la edad del país</a:t>
            </a:r>
          </a:p>
          <a:p>
            <a:pPr lvl="1">
              <a:lnSpc>
                <a:spcPct val="80000"/>
              </a:lnSpc>
            </a:pPr>
            <a:r>
              <a:rPr lang="es-ES" sz="1400" dirty="0"/>
              <a:t>2.2) Porcentaje de estabilidad en la votación parlamentaria de los partidos</a:t>
            </a:r>
          </a:p>
          <a:p>
            <a:pPr lvl="1">
              <a:lnSpc>
                <a:spcPct val="80000"/>
              </a:lnSpc>
            </a:pPr>
            <a:r>
              <a:rPr lang="es-ES" sz="1400" dirty="0"/>
              <a:t>2.3) Porcentaje de partidos políticos que obtiene representación por elección parlamentaria en relación al total de partidos en que se presentaron en la última elección</a:t>
            </a:r>
          </a:p>
          <a:p>
            <a:pPr lvl="1">
              <a:lnSpc>
                <a:spcPct val="80000"/>
              </a:lnSpc>
            </a:pPr>
            <a:r>
              <a:rPr lang="es-ES" sz="1400" dirty="0"/>
              <a:t>2.4) Porcentaje de los Parlamentarios pertenecientes a partidos políticos</a:t>
            </a:r>
          </a:p>
          <a:p>
            <a:pPr>
              <a:lnSpc>
                <a:spcPct val="80000"/>
              </a:lnSpc>
            </a:pPr>
            <a:r>
              <a:rPr lang="es-ES" sz="1600" dirty="0"/>
              <a:t>3) Solidez Burocrática: Grado de aplicación del derecho administrativo en la</a:t>
            </a:r>
          </a:p>
          <a:p>
            <a:pPr>
              <a:lnSpc>
                <a:spcPct val="80000"/>
              </a:lnSpc>
            </a:pPr>
            <a:r>
              <a:rPr lang="es-ES" sz="1600" dirty="0"/>
              <a:t>administración pública</a:t>
            </a:r>
          </a:p>
          <a:p>
            <a:pPr lvl="1">
              <a:lnSpc>
                <a:spcPct val="80000"/>
              </a:lnSpc>
            </a:pPr>
            <a:r>
              <a:rPr lang="es-ES" sz="1400" dirty="0"/>
              <a:t>3.1) Nivel de corrupción (pagos indebidos) en el gobierno</a:t>
            </a:r>
          </a:p>
          <a:p>
            <a:pPr lvl="1">
              <a:lnSpc>
                <a:spcPct val="80000"/>
              </a:lnSpc>
            </a:pPr>
            <a:r>
              <a:rPr lang="es-ES" sz="1400" dirty="0"/>
              <a:t>3.2) Nivel de independencia del poder judicial</a:t>
            </a:r>
          </a:p>
          <a:p>
            <a:pPr lvl="1">
              <a:lnSpc>
                <a:spcPct val="80000"/>
              </a:lnSpc>
            </a:pPr>
            <a:r>
              <a:rPr lang="es-ES" sz="1400" dirty="0"/>
              <a:t>3.3) Nivel de calidad del servicio público</a:t>
            </a:r>
          </a:p>
          <a:p>
            <a:pPr lvl="1">
              <a:lnSpc>
                <a:spcPct val="80000"/>
              </a:lnSpc>
            </a:pPr>
            <a:r>
              <a:rPr lang="es-ES" sz="1400" dirty="0"/>
              <a:t>3.4) Nivel de eficiencia en el gasto gubernamental</a:t>
            </a:r>
          </a:p>
        </p:txBody>
      </p:sp>
      <p:pic>
        <p:nvPicPr>
          <p:cNvPr id="5" name="Picture 5" descr="C:\Documents and Settings\pc 25\Escritorio\MGPP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02432" y="0"/>
            <a:ext cx="941568" cy="9286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76338" y="0"/>
            <a:ext cx="66627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Documents and Settings\pc 25\Escritorio\12_Logo_Color_Escuela_20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33291" y="0"/>
            <a:ext cx="1862413" cy="857232"/>
          </a:xfrm>
          <a:prstGeom prst="rect">
            <a:avLst/>
          </a:prstGeom>
          <a:noFill/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Centro de Gobierno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s-ES" sz="2800" dirty="0"/>
              <a:t>“…</a:t>
            </a:r>
            <a:r>
              <a:rPr lang="es-ES" sz="2800" i="1" dirty="0" err="1"/>
              <a:t>the</a:t>
            </a:r>
            <a:r>
              <a:rPr lang="es-ES" sz="2800" i="1" dirty="0"/>
              <a:t> </a:t>
            </a:r>
            <a:r>
              <a:rPr lang="es-ES" sz="2800" i="1" dirty="0" err="1"/>
              <a:t>body</a:t>
            </a:r>
            <a:r>
              <a:rPr lang="es-ES" sz="2800" i="1" dirty="0"/>
              <a:t> </a:t>
            </a:r>
            <a:r>
              <a:rPr lang="es-ES" sz="2800" i="1" dirty="0" err="1"/>
              <a:t>or</a:t>
            </a:r>
            <a:r>
              <a:rPr lang="es-ES" sz="2800" i="1" dirty="0"/>
              <a:t> </a:t>
            </a:r>
            <a:r>
              <a:rPr lang="es-ES" sz="2800" i="1" dirty="0" err="1"/>
              <a:t>group</a:t>
            </a:r>
            <a:r>
              <a:rPr lang="es-ES" sz="2800" i="1" dirty="0"/>
              <a:t> of </a:t>
            </a:r>
            <a:r>
              <a:rPr lang="es-ES" sz="2800" i="1" dirty="0" err="1"/>
              <a:t>bodies</a:t>
            </a:r>
            <a:r>
              <a:rPr lang="es-ES" sz="2800" i="1" dirty="0"/>
              <a:t> </a:t>
            </a:r>
            <a:r>
              <a:rPr lang="es-ES" sz="2800" i="1" dirty="0" err="1"/>
              <a:t>that</a:t>
            </a:r>
            <a:r>
              <a:rPr lang="es-ES" sz="2800" i="1" dirty="0"/>
              <a:t> </a:t>
            </a:r>
            <a:r>
              <a:rPr lang="es-ES" sz="2800" i="1" dirty="0" err="1"/>
              <a:t>provide</a:t>
            </a:r>
            <a:r>
              <a:rPr lang="es-ES" sz="2800" i="1" dirty="0"/>
              <a:t> </a:t>
            </a:r>
            <a:r>
              <a:rPr lang="es-ES" sz="2800" i="1" dirty="0" err="1"/>
              <a:t>direct</a:t>
            </a:r>
            <a:r>
              <a:rPr lang="es-ES" sz="2800" i="1" dirty="0"/>
              <a:t> </a:t>
            </a:r>
            <a:r>
              <a:rPr lang="es-ES" sz="2800" i="1" dirty="0" err="1"/>
              <a:t>support</a:t>
            </a:r>
            <a:r>
              <a:rPr lang="es-ES" sz="2800" i="1" dirty="0"/>
              <a:t> and </a:t>
            </a:r>
            <a:r>
              <a:rPr lang="es-ES" sz="2800" i="1" dirty="0" err="1"/>
              <a:t>advice</a:t>
            </a:r>
            <a:r>
              <a:rPr lang="es-ES" sz="2800" i="1" dirty="0"/>
              <a:t> </a:t>
            </a:r>
            <a:r>
              <a:rPr lang="es-ES" sz="2800" i="1" dirty="0" err="1"/>
              <a:t>to</a:t>
            </a:r>
            <a:r>
              <a:rPr lang="es-ES" sz="2800" i="1" dirty="0"/>
              <a:t> </a:t>
            </a:r>
            <a:r>
              <a:rPr lang="es-ES" sz="2800" i="1" dirty="0" err="1"/>
              <a:t>the</a:t>
            </a:r>
            <a:r>
              <a:rPr lang="es-ES" sz="2800" i="1" dirty="0"/>
              <a:t> Head of </a:t>
            </a:r>
            <a:r>
              <a:rPr lang="es-ES" sz="2800" i="1" dirty="0" err="1"/>
              <a:t>Government</a:t>
            </a:r>
            <a:r>
              <a:rPr lang="es-ES" sz="2800" i="1" dirty="0"/>
              <a:t> and </a:t>
            </a:r>
            <a:r>
              <a:rPr lang="es-ES" sz="2800" i="1" dirty="0" err="1"/>
              <a:t>the</a:t>
            </a:r>
            <a:r>
              <a:rPr lang="es-ES" sz="2800" i="1" dirty="0"/>
              <a:t> Council of </a:t>
            </a:r>
            <a:r>
              <a:rPr lang="es-ES" sz="2800" i="1" dirty="0" err="1"/>
              <a:t>Ministers</a:t>
            </a:r>
            <a:r>
              <a:rPr lang="es-ES" sz="2800" dirty="0"/>
              <a:t>” (OCDE, 2004: 1)</a:t>
            </a:r>
          </a:p>
          <a:p>
            <a:pPr>
              <a:lnSpc>
                <a:spcPct val="80000"/>
              </a:lnSpc>
            </a:pPr>
            <a:endParaRPr lang="es-ES" sz="2800" dirty="0"/>
          </a:p>
          <a:p>
            <a:pPr>
              <a:lnSpc>
                <a:spcPct val="80000"/>
              </a:lnSpc>
            </a:pPr>
            <a:r>
              <a:rPr lang="es-ES" sz="2800" dirty="0"/>
              <a:t>“</a:t>
            </a:r>
            <a:r>
              <a:rPr lang="es-ES" sz="2800" i="1" dirty="0"/>
              <a:t>…apoyo a los gobernantes en su función de gobernabilidad, la que consiste fundamentalmente en la definición estratégica de un gobierno y la ubicación de los líderes adecuados en los lugares correspondientes, dando la seguridad que esto es sustentable y deseable</a:t>
            </a:r>
            <a:r>
              <a:rPr lang="es-ES" sz="2800" dirty="0"/>
              <a:t>” (</a:t>
            </a:r>
            <a:r>
              <a:rPr lang="es-ES" sz="2800" dirty="0" err="1"/>
              <a:t>Egaña</a:t>
            </a:r>
            <a:r>
              <a:rPr lang="es-ES" sz="2800" dirty="0"/>
              <a:t> y </a:t>
            </a:r>
            <a:r>
              <a:rPr lang="es-ES" sz="2800" dirty="0" err="1"/>
              <a:t>Chateau</a:t>
            </a:r>
            <a:r>
              <a:rPr lang="es-ES" sz="2800" dirty="0"/>
              <a:t>, 2011: 149)</a:t>
            </a:r>
          </a:p>
        </p:txBody>
      </p:sp>
      <p:pic>
        <p:nvPicPr>
          <p:cNvPr id="5" name="Picture 5" descr="C:\Documents and Settings\pc 25\Escritorio\MGPP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02432" y="0"/>
            <a:ext cx="941568" cy="9286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Centro de Gobierno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s-ES" sz="2800"/>
              <a:t>1) Coordinación y Gestión Político-institucional</a:t>
            </a:r>
          </a:p>
          <a:p>
            <a:pPr>
              <a:lnSpc>
                <a:spcPct val="90000"/>
              </a:lnSpc>
            </a:pPr>
            <a:r>
              <a:rPr lang="es-ES" sz="2800"/>
              <a:t>2) Planificación del Trabajo</a:t>
            </a:r>
          </a:p>
          <a:p>
            <a:pPr>
              <a:lnSpc>
                <a:spcPct val="90000"/>
              </a:lnSpc>
            </a:pPr>
            <a:r>
              <a:rPr lang="es-ES" sz="2800"/>
              <a:t>3) Asesoría Jurídica; </a:t>
            </a:r>
          </a:p>
          <a:p>
            <a:pPr>
              <a:lnSpc>
                <a:spcPct val="90000"/>
              </a:lnSpc>
            </a:pPr>
            <a:r>
              <a:rPr lang="es-ES" sz="2800"/>
              <a:t>4) Comunicación Estratégica y Vocería </a:t>
            </a:r>
          </a:p>
          <a:p>
            <a:pPr>
              <a:lnSpc>
                <a:spcPct val="90000"/>
              </a:lnSpc>
            </a:pPr>
            <a:r>
              <a:rPr lang="es-ES" sz="2800"/>
              <a:t>5) Coordinación Intra-gubernamental y con Grupos de Interés</a:t>
            </a:r>
          </a:p>
          <a:p>
            <a:pPr>
              <a:lnSpc>
                <a:spcPct val="90000"/>
              </a:lnSpc>
            </a:pPr>
            <a:r>
              <a:rPr lang="es-ES" sz="2800"/>
              <a:t>6) Monitoreo y Evaluación de Políticas Públicas</a:t>
            </a:r>
          </a:p>
          <a:p>
            <a:pPr>
              <a:lnSpc>
                <a:spcPct val="90000"/>
              </a:lnSpc>
            </a:pPr>
            <a:r>
              <a:rPr lang="es-ES" sz="2800"/>
              <a:t>7) Asesoría Política y Previsión de Conflictos</a:t>
            </a:r>
          </a:p>
          <a:p>
            <a:pPr>
              <a:lnSpc>
                <a:spcPct val="90000"/>
              </a:lnSpc>
            </a:pPr>
            <a:r>
              <a:rPr lang="es-ES" sz="2800"/>
              <a:t>8) Apoyo logístico de las reuniones de gabinete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Configuraciones Estructurales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ES"/>
              <a:t>Especialización</a:t>
            </a:r>
          </a:p>
          <a:p>
            <a:r>
              <a:rPr lang="es-ES"/>
              <a:t>Normalización</a:t>
            </a:r>
          </a:p>
          <a:p>
            <a:r>
              <a:rPr lang="es-ES"/>
              <a:t>Adoctrinamiento: </a:t>
            </a:r>
          </a:p>
          <a:p>
            <a:r>
              <a:rPr lang="es-ES"/>
              <a:t>Agrupación de Unidades </a:t>
            </a:r>
          </a:p>
          <a:p>
            <a:r>
              <a:rPr lang="es-ES"/>
              <a:t>Tamaño de las Unidades</a:t>
            </a:r>
          </a:p>
          <a:p>
            <a:r>
              <a:rPr lang="es-ES"/>
              <a:t>Dispositivos de Enlace</a:t>
            </a:r>
          </a:p>
          <a:p>
            <a:r>
              <a:rPr lang="es-ES"/>
              <a:t>Grado de Descentralización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Burocratización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s-ES" sz="2800" dirty="0"/>
              <a:t>1) Especialización: Grado de división de las funciones entre las distintas unidades de la organización</a:t>
            </a:r>
          </a:p>
          <a:p>
            <a:pPr lvl="1">
              <a:lnSpc>
                <a:spcPct val="80000"/>
              </a:lnSpc>
            </a:pPr>
            <a:r>
              <a:rPr lang="es-ES" sz="2400" dirty="0"/>
              <a:t>1.1) Cantidad promedio de funciones realizadas por unidad</a:t>
            </a:r>
          </a:p>
          <a:p>
            <a:pPr>
              <a:lnSpc>
                <a:spcPct val="80000"/>
              </a:lnSpc>
            </a:pPr>
            <a:r>
              <a:rPr lang="es-ES" sz="2800" dirty="0"/>
              <a:t>2) Formalización: Grado en que las tareas realizadas están predeterminadas</a:t>
            </a:r>
          </a:p>
          <a:p>
            <a:pPr lvl="1">
              <a:lnSpc>
                <a:spcPct val="80000"/>
              </a:lnSpc>
            </a:pPr>
            <a:r>
              <a:rPr lang="es-ES" sz="2400" dirty="0"/>
              <a:t>2.1) Cantidad de reglamentos que rigen al centro de gobierno en relación a la cantidad de unidades existentes</a:t>
            </a:r>
          </a:p>
          <a:p>
            <a:pPr lvl="1">
              <a:lnSpc>
                <a:spcPct val="80000"/>
              </a:lnSpc>
            </a:pPr>
            <a:r>
              <a:rPr lang="es-ES" sz="2400" dirty="0"/>
              <a:t>2.2) Cantidad de unidades creadas/eliminadas en relación a la cantidad de unidades existentes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Documents and Settings\pc 25\Escritorio\12_Logo_Color_Escuela_20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33291" y="0"/>
            <a:ext cx="1862413" cy="857232"/>
          </a:xfrm>
          <a:prstGeom prst="rect">
            <a:avLst/>
          </a:prstGeom>
          <a:noFill/>
        </p:spPr>
      </p:pic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CoG: Alemania</a:t>
            </a:r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1844675"/>
            <a:ext cx="8618538" cy="3582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5" descr="C:\Documents and Settings\pc 25\Escritorio\MGPP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02432" y="0"/>
            <a:ext cx="941568" cy="9286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CoG</a:t>
            </a:r>
            <a:r>
              <a:rPr lang="es-ES" dirty="0"/>
              <a:t>: Ecuador</a:t>
            </a: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989138"/>
            <a:ext cx="9144000" cy="248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4" descr="C:\Documents and Settings\pc 25\Escritorio\12_Logo_Color_Escuela_201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33291" y="0"/>
            <a:ext cx="1862413" cy="857232"/>
          </a:xfrm>
          <a:prstGeom prst="rect">
            <a:avLst/>
          </a:prstGeom>
          <a:noFill/>
        </p:spPr>
      </p:pic>
      <p:pic>
        <p:nvPicPr>
          <p:cNvPr id="5" name="Picture 5" descr="C:\Documents and Settings\pc 25\Escritorio\MGPP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02432" y="0"/>
            <a:ext cx="941568" cy="9286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CoG</a:t>
            </a:r>
            <a:endParaRPr lang="es-ES" dirty="0"/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844675"/>
            <a:ext cx="8424862" cy="299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4" descr="C:\Documents and Settings\pc 25\Escritorio\12_Logo_Color_Escuela_201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33291" y="0"/>
            <a:ext cx="1862413" cy="857232"/>
          </a:xfrm>
          <a:prstGeom prst="rect">
            <a:avLst/>
          </a:prstGeom>
          <a:noFill/>
        </p:spPr>
      </p:pic>
      <p:pic>
        <p:nvPicPr>
          <p:cNvPr id="5" name="Picture 5" descr="C:\Documents and Settings\pc 25\Escritorio\MGPP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02432" y="0"/>
            <a:ext cx="941568" cy="9286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519" name="Group 159"/>
          <p:cNvGraphicFramePr>
            <a:graphicFrameLocks noGrp="1"/>
          </p:cNvGraphicFramePr>
          <p:nvPr/>
        </p:nvGraphicFramePr>
        <p:xfrm>
          <a:off x="0" y="0"/>
          <a:ext cx="9144001" cy="6858000"/>
        </p:xfrm>
        <a:graphic>
          <a:graphicData uri="http://schemas.openxmlformats.org/drawingml/2006/table">
            <a:tbl>
              <a:tblPr/>
              <a:tblGrid>
                <a:gridCol w="1497934"/>
                <a:gridCol w="1339799"/>
                <a:gridCol w="3783066"/>
                <a:gridCol w="2523202"/>
              </a:tblGrid>
              <a:tr h="4898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Función</a:t>
                      </a:r>
                      <a:endParaRPr kumimoji="0" lang="es-E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OCDE</a:t>
                      </a:r>
                      <a:endParaRPr kumimoji="0" lang="es-CL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Sub-Función</a:t>
                      </a:r>
                      <a:endParaRPr kumimoji="0" lang="es-CL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Unidad o Autoridad</a:t>
                      </a:r>
                      <a:endParaRPr kumimoji="0" lang="es-E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ECUADOR</a:t>
                      </a:r>
                      <a:endParaRPr kumimoji="0" lang="es-CL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Unidad o Autoridad </a:t>
                      </a:r>
                      <a:endParaRPr kumimoji="0" lang="es-E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ALEMANIA</a:t>
                      </a:r>
                      <a:endParaRPr kumimoji="0" lang="es-CL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85800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Comunicación estratégica y vocería.</a:t>
                      </a:r>
                      <a:endParaRPr kumimoji="0" lang="es-CL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Comunicación de Gobierno</a:t>
                      </a:r>
                      <a:endParaRPr kumimoji="0" lang="es-CL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SENPLADES: Dirección de Comunicación Social</a:t>
                      </a:r>
                      <a:endParaRPr kumimoji="0" lang="es-CL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Oficina del Prensa.</a:t>
                      </a:r>
                      <a:endParaRPr kumimoji="0" lang="es-E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Oficina del Canciller</a:t>
                      </a:r>
                      <a:endParaRPr kumimoji="0" lang="es-E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Oficina del Jefe de Cancillería</a:t>
                      </a:r>
                      <a:endParaRPr kumimoji="0" lang="es-CL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273629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Relación Ciudadanía</a:t>
                      </a:r>
                      <a:endParaRPr kumimoji="0" lang="es-CL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SEGPRES, Secretaría Nacional de Comunicación: Subsecretaría de Información</a:t>
                      </a:r>
                      <a:endParaRPr kumimoji="0" lang="es-E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SENPLADES: Coordinación General de Participación Ciudadana, Interculturalidad y Plurinacionalidad</a:t>
                      </a:r>
                      <a:endParaRPr kumimoji="0" lang="es-CL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Oficina del Canciller: Entradas y peticiones</a:t>
                      </a:r>
                      <a:endParaRPr kumimoji="0" lang="es-E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Oficina de prensa: representante portavoz del gobierno. </a:t>
                      </a:r>
                      <a:endParaRPr kumimoji="0" lang="es-E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Planificación política: Jefe. </a:t>
                      </a:r>
                      <a:endParaRPr kumimoji="0" lang="es-CL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469571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Discursos </a:t>
                      </a:r>
                      <a:endParaRPr kumimoji="0" lang="es-E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SEGPRES, Secretaría Nacional de Comunicación, Subsecretaría de Información</a:t>
                      </a:r>
                      <a:endParaRPr kumimoji="0" lang="es-E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SEGPRES: Despacho del Presidente: Secretario Particular del Presidente</a:t>
                      </a:r>
                      <a:endParaRPr kumimoji="0" lang="es-CL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Oficina del Canciller: Discursos y Textos.</a:t>
                      </a:r>
                      <a:endParaRPr kumimoji="0" lang="es-E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Oficina del Jefe de Cancillería: Oficina del Ministro, discursos y artículos. </a:t>
                      </a:r>
                      <a:endParaRPr kumimoji="0" lang="es-E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Oficina de Prensa: Jefe de la oficina de prensa. </a:t>
                      </a:r>
                      <a:endParaRPr kumimoji="0" lang="es-CL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8580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Planificación del Trabajo</a:t>
                      </a:r>
                      <a:endParaRPr kumimoji="0" lang="es-CL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Documentos:</a:t>
                      </a:r>
                      <a:endParaRPr kumimoji="0" lang="es-CL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SEGPRES: Despacho del presidente: Subsecretario General de Apoyo Logístico. </a:t>
                      </a:r>
                      <a:endParaRPr kumimoji="0" lang="es-E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Secretarías de Estado</a:t>
                      </a:r>
                      <a:endParaRPr kumimoji="0" lang="es-CL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Planificación Política. </a:t>
                      </a:r>
                      <a:endParaRPr kumimoji="0" lang="es-E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Oficina del Canciller.</a:t>
                      </a:r>
                      <a:endParaRPr kumimoji="0" lang="es-E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Oficina del Jefe de Cancillería.</a:t>
                      </a:r>
                      <a:endParaRPr kumimoji="0" lang="es-CL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85800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Reuniones:</a:t>
                      </a:r>
                      <a:endParaRPr kumimoji="0" lang="es-E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SEGPRES: Despacho del presidente: Coordinador General de Agenda Estratégica Presidencial</a:t>
                      </a:r>
                      <a:endParaRPr kumimoji="0" lang="es-CL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Oficina del Canciller</a:t>
                      </a:r>
                      <a:endParaRPr kumimoji="0" lang="es-CL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077686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Asesoría y Análisis Político</a:t>
                      </a:r>
                      <a:endParaRPr kumimoji="0" lang="es-E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Análisis Político</a:t>
                      </a:r>
                      <a:endParaRPr kumimoji="0" lang="es-E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SEGPRES: Despacho del presidente, Secretario Particular del Presidente: </a:t>
                      </a:r>
                      <a:endParaRPr kumimoji="0" lang="es-E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Secretaría Nacional de Comunicación, Subsecretaría de Comunicación. </a:t>
                      </a:r>
                      <a:endParaRPr kumimoji="0" lang="es-E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Secretarías de Estado. </a:t>
                      </a:r>
                      <a:endParaRPr kumimoji="0" lang="es-CL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Jefe de Cancillería. </a:t>
                      </a:r>
                      <a:endParaRPr kumimoji="0" lang="es-E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Planificación política.</a:t>
                      </a:r>
                      <a:endParaRPr kumimoji="0" lang="es-E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Asesores de División. </a:t>
                      </a:r>
                      <a:endParaRPr kumimoji="0" lang="es-E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Comité/Consejo coyuntural.</a:t>
                      </a:r>
                      <a:endParaRPr kumimoji="0" lang="es-CL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89857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Prevención de Conflictos</a:t>
                      </a:r>
                      <a:endParaRPr kumimoji="0" lang="es-E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SEGPRES: Despacho del presidente: Secretario Particular del Presidente</a:t>
                      </a:r>
                      <a:endParaRPr kumimoji="0" lang="es-CL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Planificación Política.</a:t>
                      </a:r>
                      <a:endParaRPr kumimoji="0" lang="es-E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Oficina del Canciller. Jefa</a:t>
                      </a:r>
                      <a:endParaRPr kumimoji="0" lang="es-CL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842" name="Group 458"/>
          <p:cNvGraphicFramePr>
            <a:graphicFrameLocks noGrp="1"/>
          </p:cNvGraphicFramePr>
          <p:nvPr/>
        </p:nvGraphicFramePr>
        <p:xfrm>
          <a:off x="0" y="0"/>
          <a:ext cx="9144000" cy="7282816"/>
        </p:xfrm>
        <a:graphic>
          <a:graphicData uri="http://schemas.openxmlformats.org/drawingml/2006/table">
            <a:tbl>
              <a:tblPr/>
              <a:tblGrid>
                <a:gridCol w="1116013"/>
                <a:gridCol w="1511300"/>
                <a:gridCol w="4321175"/>
                <a:gridCol w="2195512"/>
              </a:tblGrid>
              <a:tr h="455613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Asesoría Jurídica</a:t>
                      </a:r>
                      <a:endParaRPr kumimoji="0" lang="es-CL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Asesoría Jurídica</a:t>
                      </a:r>
                      <a:endParaRPr kumimoji="0" lang="es-CL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SEGPRES: Secretaría Nacional Jurídica</a:t>
                      </a:r>
                      <a:endParaRPr kumimoji="0" lang="es-CL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División Departamento Central: interior y derecho político.</a:t>
                      </a:r>
                      <a:endParaRPr kumimoji="0" lang="es-CL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54025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Potestad Legislativa</a:t>
                      </a:r>
                      <a:endParaRPr kumimoji="0" lang="es-E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SENPLADES: Coordinación General de Asesoría Jurídica</a:t>
                      </a:r>
                      <a:endParaRPr kumimoji="0" lang="es-CL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Divisiones según la materia.</a:t>
                      </a:r>
                      <a:endParaRPr kumimoji="0" lang="es-CL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52438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Potestad Reglamentaria</a:t>
                      </a:r>
                      <a:endParaRPr kumimoji="0" lang="es-E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SENPLADES: Coordinación General de Asesoría Jurídica</a:t>
                      </a:r>
                      <a:endParaRPr kumimoji="0" lang="es-CL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No aplica. </a:t>
                      </a:r>
                      <a:endParaRPr kumimoji="0" lang="es-CL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39738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Monitoreo y Evaluación de Política Pública</a:t>
                      </a:r>
                      <a:endParaRPr kumimoji="0" lang="es-CL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Evaluación</a:t>
                      </a:r>
                      <a:endParaRPr kumimoji="0" lang="es-E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SENPLADES: Subsecretaría de Seguimiento y Evaluación, Ministerios Coordinadores (para cada macro-sector)</a:t>
                      </a:r>
                      <a:endParaRPr kumimoji="0" lang="es-CL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Asesores de las divisiones. </a:t>
                      </a:r>
                      <a:endParaRPr kumimoji="0" lang="es-CL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33413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Monitoreo </a:t>
                      </a:r>
                      <a:endParaRPr kumimoji="0" lang="es-E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Secretaría General de la Administración Pública: Subsecretaría de Organización Métodos y Control</a:t>
                      </a:r>
                      <a:endParaRPr kumimoji="0" lang="es-CL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Planificación política.</a:t>
                      </a:r>
                      <a:endParaRPr kumimoji="0" lang="es-E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División 1.</a:t>
                      </a:r>
                      <a:endParaRPr kumimoji="0" lang="es-CL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35000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Metas Presidenciales</a:t>
                      </a:r>
                      <a:endParaRPr kumimoji="0" lang="es-E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SEGPRES: Despacho del Presidente; Coordinador de gestión de compromisos presidenciales</a:t>
                      </a:r>
                      <a:endParaRPr kumimoji="0" lang="es-CL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Oficina del Canciller</a:t>
                      </a:r>
                      <a:endParaRPr kumimoji="0" lang="es-CL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52438">
                <a:tc rowSpan="6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Coordinación política</a:t>
                      </a:r>
                      <a:endParaRPr kumimoji="0" lang="es-CL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Congreso</a:t>
                      </a:r>
                      <a:endParaRPr kumimoji="0" lang="es-CL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Ministerio Coordinador de la Política</a:t>
                      </a:r>
                      <a:endParaRPr kumimoji="0" lang="es-E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Secretario Particular del Presidente</a:t>
                      </a:r>
                      <a:endParaRPr kumimoji="0" lang="es-CL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Jefe Cancillería</a:t>
                      </a:r>
                      <a:endParaRPr kumimoji="0" lang="es-E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Asesores divisiones.</a:t>
                      </a:r>
                      <a:endParaRPr kumimoji="0" lang="es-CL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52438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Parlamento</a:t>
                      </a:r>
                      <a:endParaRPr kumimoji="0" lang="es-E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Ministerio Coordinador de la Política:</a:t>
                      </a:r>
                      <a:endParaRPr kumimoji="0" lang="es-E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Secretario Particular del Presidente </a:t>
                      </a:r>
                      <a:endParaRPr kumimoji="0" lang="es-CL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Jefe de Cancillería</a:t>
                      </a:r>
                      <a:endParaRPr kumimoji="0" lang="es-E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Asesor divisiones. </a:t>
                      </a:r>
                      <a:endParaRPr kumimoji="0" lang="es-CL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814388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Intersectorial</a:t>
                      </a:r>
                      <a:endParaRPr kumimoji="0" lang="es-CL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Ministerio Coordinador de la Política </a:t>
                      </a:r>
                      <a:endParaRPr kumimoji="0" lang="es-E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Asesor Particular del Presidente</a:t>
                      </a:r>
                      <a:endParaRPr kumimoji="0" lang="es-E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SENPLADES: Coordinación General de Planificación Institucional</a:t>
                      </a:r>
                      <a:endParaRPr kumimoji="0" lang="es-CL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Asesores Divisiones.</a:t>
                      </a:r>
                      <a:endParaRPr kumimoji="0" lang="es-E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Jefe de Cancillería</a:t>
                      </a:r>
                      <a:endParaRPr kumimoji="0" lang="es-E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Oficina del Canciller: Jefe.</a:t>
                      </a:r>
                      <a:endParaRPr kumimoji="0" lang="es-CL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35000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Gobierno Descentralizados</a:t>
                      </a:r>
                      <a:endParaRPr kumimoji="0" lang="es-CL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Ministerio Coordinador de la Política</a:t>
                      </a:r>
                      <a:endParaRPr kumimoji="0" lang="es-E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Asesor Particular del Presidente</a:t>
                      </a:r>
                      <a:endParaRPr kumimoji="0" lang="es-CL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Asesores divisiones, Ministros federales</a:t>
                      </a:r>
                      <a:endParaRPr kumimoji="0" lang="es-CL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33413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Empresas Públicas</a:t>
                      </a:r>
                      <a:endParaRPr kumimoji="0" lang="es-CL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SENPLADES: </a:t>
                      </a:r>
                      <a:endParaRPr kumimoji="0" lang="es-E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Ministerio de Coordinación de Sector Estratégicos</a:t>
                      </a:r>
                      <a:endParaRPr kumimoji="0" lang="es-CL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División 4. Política económica y fiscal</a:t>
                      </a:r>
                      <a:endParaRPr kumimoji="0" lang="es-CL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996950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Sociedad Civil y Movimientos Sociales</a:t>
                      </a:r>
                      <a:endParaRPr kumimoji="0" lang="es-CL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SENPLADES: Coordinación General de Participación Ciudadana, Interculturalidad y Plurinacionalidad, </a:t>
                      </a:r>
                      <a:endParaRPr kumimoji="0" lang="es-E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Secretaría Nacional de Participación Ciudadana, Interculturalidad y Plurinacionalidad</a:t>
                      </a:r>
                      <a:endParaRPr kumimoji="0" lang="es-CL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Oficina del Canciller</a:t>
                      </a:r>
                      <a:endParaRPr kumimoji="0" lang="es-E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Oficina de prensa</a:t>
                      </a:r>
                      <a:endParaRPr kumimoji="0" lang="es-E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Planificación política.</a:t>
                      </a:r>
                      <a:endParaRPr kumimoji="0" lang="es-CL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Conclusiones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ES"/>
              <a:t>Semejanzas Funcional-Estructurales</a:t>
            </a:r>
          </a:p>
          <a:p>
            <a:endParaRPr lang="es-ES"/>
          </a:p>
          <a:p>
            <a:r>
              <a:rPr lang="es-ES"/>
              <a:t>Relación Inversa</a:t>
            </a:r>
          </a:p>
          <a:p>
            <a:endParaRPr lang="es-ES"/>
          </a:p>
          <a:p>
            <a:r>
              <a:rPr lang="es-ES"/>
              <a:t>Organigrama Matricial</a:t>
            </a:r>
          </a:p>
        </p:txBody>
      </p:sp>
      <p:pic>
        <p:nvPicPr>
          <p:cNvPr id="4" name="Picture 4" descr="C:\Documents and Settings\pc 25\Escritorio\12_Logo_Color_Escuela_20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33291" y="0"/>
            <a:ext cx="1862413" cy="857232"/>
          </a:xfrm>
          <a:prstGeom prst="rect">
            <a:avLst/>
          </a:prstGeom>
          <a:noFill/>
        </p:spPr>
      </p:pic>
      <p:pic>
        <p:nvPicPr>
          <p:cNvPr id="5" name="Picture 5" descr="C:\Documents and Settings\pc 25\Escritorio\MGPP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02432" y="0"/>
            <a:ext cx="941568" cy="9286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1056</Words>
  <Application>Microsoft Office PowerPoint</Application>
  <PresentationFormat>Presentación en pantalla (4:3)</PresentationFormat>
  <Paragraphs>162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6" baseType="lpstr">
      <vt:lpstr>Tema de Office</vt:lpstr>
      <vt:lpstr>Estructura Organizativa de los Centros de Gobierno: Los casos de Ecuador y Argentina</vt:lpstr>
      <vt:lpstr>Hipótesis de Trabajo</vt:lpstr>
      <vt:lpstr>Instituciones Políticas  y Políticas Públicas</vt:lpstr>
      <vt:lpstr>Institucionalización del RP</vt:lpstr>
      <vt:lpstr>Diapositiva 5</vt:lpstr>
      <vt:lpstr>Centro de Gobierno</vt:lpstr>
      <vt:lpstr>Centro de Gobierno</vt:lpstr>
      <vt:lpstr>Configuraciones Estructurales</vt:lpstr>
      <vt:lpstr>Burocratización</vt:lpstr>
      <vt:lpstr>CoG: Alemania</vt:lpstr>
      <vt:lpstr>CoG: Ecuador</vt:lpstr>
      <vt:lpstr>CoG</vt:lpstr>
      <vt:lpstr>Diapositiva 13</vt:lpstr>
      <vt:lpstr>Diapositiva 14</vt:lpstr>
      <vt:lpstr>Conclusiones</vt:lpstr>
    </vt:vector>
  </TitlesOfParts>
  <Company>Particular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Romina Valencia</dc:creator>
  <cp:lastModifiedBy>Romina Valencia</cp:lastModifiedBy>
  <cp:revision>7</cp:revision>
  <dcterms:created xsi:type="dcterms:W3CDTF">2012-12-28T15:46:24Z</dcterms:created>
  <dcterms:modified xsi:type="dcterms:W3CDTF">2013-01-02T12:43:50Z</dcterms:modified>
</cp:coreProperties>
</file>