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ppt/theme/themeOverride1.xml" ContentType="application/vnd.openxmlformats-officedocument.themeOverride+xml"/>
  <Override PartName="/ppt/theme/themeOverride2.xml" ContentType="application/vnd.openxmlformats-officedocument.themeOverride+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71" r:id="rId4"/>
    <p:sldId id="272" r:id="rId5"/>
    <p:sldId id="258" r:id="rId6"/>
    <p:sldId id="259" r:id="rId7"/>
    <p:sldId id="260" r:id="rId8"/>
    <p:sldId id="261" r:id="rId9"/>
    <p:sldId id="262" r:id="rId10"/>
    <p:sldId id="263" r:id="rId11"/>
    <p:sldId id="264" r:id="rId12"/>
  </p:sldIdLst>
  <p:sldSz cx="9144000" cy="6858000" type="screen4x3"/>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100" d="100"/>
          <a:sy n="100" d="100"/>
        </p:scale>
        <p:origin x="-288" y="-9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ES"/>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ES"/>
          </a:p>
        </p:txBody>
      </p:sp>
      <p:sp>
        <p:nvSpPr>
          <p:cNvPr id="4" name="3 Marcador de fecha"/>
          <p:cNvSpPr>
            <a:spLocks noGrp="1"/>
          </p:cNvSpPr>
          <p:nvPr>
            <p:ph type="dt" sz="half" idx="10"/>
          </p:nvPr>
        </p:nvSpPr>
        <p:spPr/>
        <p:txBody>
          <a:bodyPr/>
          <a:lstStyle/>
          <a:p>
            <a:fld id="{93F37236-5CCD-4159-83A6-5AF17BE260C1}" type="datetimeFigureOut">
              <a:rPr lang="es-ES" smtClean="0"/>
              <a:pPr/>
              <a:t>08/01/2013</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8DAB4495-C163-4C42-924C-642857FAA9C2}" type="slidenum">
              <a:rPr lang="es-ES" smtClean="0"/>
              <a:pPr/>
              <a:t>‹Nº›</a:t>
            </a:fld>
            <a:endParaRPr lang="es-E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93F37236-5CCD-4159-83A6-5AF17BE260C1}" type="datetimeFigureOut">
              <a:rPr lang="es-ES" smtClean="0"/>
              <a:pPr/>
              <a:t>08/01/2013</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8DAB4495-C163-4C42-924C-642857FAA9C2}" type="slidenum">
              <a:rPr lang="es-ES" smtClean="0"/>
              <a:pPr/>
              <a:t>‹Nº›</a:t>
            </a:fld>
            <a:endParaRPr lang="es-E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p>
            <a:fld id="{93F37236-5CCD-4159-83A6-5AF17BE260C1}" type="datetimeFigureOut">
              <a:rPr lang="es-ES" smtClean="0"/>
              <a:pPr/>
              <a:t>08/01/2013</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8DAB4495-C163-4C42-924C-642857FAA9C2}" type="slidenum">
              <a:rPr lang="es-ES" smtClean="0"/>
              <a:pPr/>
              <a:t>‹Nº›</a:t>
            </a:fld>
            <a:endParaRPr lang="es-E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fecha"/>
          <p:cNvSpPr>
            <a:spLocks noGrp="1"/>
          </p:cNvSpPr>
          <p:nvPr>
            <p:ph type="dt" sz="half" idx="10"/>
          </p:nvPr>
        </p:nvSpPr>
        <p:spPr/>
        <p:txBody>
          <a:bodyPr/>
          <a:lstStyle/>
          <a:p>
            <a:fld id="{93F37236-5CCD-4159-83A6-5AF17BE260C1}" type="datetimeFigureOut">
              <a:rPr lang="es-ES" smtClean="0"/>
              <a:pPr/>
              <a:t>08/01/2013</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8DAB4495-C163-4C42-924C-642857FAA9C2}" type="slidenum">
              <a:rPr lang="es-ES" smtClean="0"/>
              <a:pPr/>
              <a:t>‹Nº›</a:t>
            </a:fld>
            <a:endParaRPr lang="es-E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7" name="6 Marcador de fecha"/>
          <p:cNvSpPr>
            <a:spLocks noGrp="1"/>
          </p:cNvSpPr>
          <p:nvPr>
            <p:ph type="dt" sz="half" idx="10"/>
          </p:nvPr>
        </p:nvSpPr>
        <p:spPr/>
        <p:txBody>
          <a:bodyPr/>
          <a:lstStyle/>
          <a:p>
            <a:fld id="{93F37236-5CCD-4159-83A6-5AF17BE260C1}" type="datetimeFigureOut">
              <a:rPr lang="es-ES" smtClean="0"/>
              <a:pPr/>
              <a:t>08/01/2013</a:t>
            </a:fld>
            <a:endParaRPr lang="es-ES"/>
          </a:p>
        </p:txBody>
      </p:sp>
      <p:sp>
        <p:nvSpPr>
          <p:cNvPr id="8" name="7 Marcador de pie de página"/>
          <p:cNvSpPr>
            <a:spLocks noGrp="1"/>
          </p:cNvSpPr>
          <p:nvPr>
            <p:ph type="ftr" sz="quarter" idx="11"/>
          </p:nvPr>
        </p:nvSpPr>
        <p:spPr/>
        <p:txBody>
          <a:bodyPr/>
          <a:lstStyle/>
          <a:p>
            <a:endParaRPr lang="es-ES"/>
          </a:p>
        </p:txBody>
      </p:sp>
      <p:sp>
        <p:nvSpPr>
          <p:cNvPr id="9" name="8 Marcador de número de diapositiva"/>
          <p:cNvSpPr>
            <a:spLocks noGrp="1"/>
          </p:cNvSpPr>
          <p:nvPr>
            <p:ph type="sldNum" sz="quarter" idx="12"/>
          </p:nvPr>
        </p:nvSpPr>
        <p:spPr/>
        <p:txBody>
          <a:bodyPr/>
          <a:lstStyle/>
          <a:p>
            <a:fld id="{8DAB4495-C163-4C42-924C-642857FAA9C2}" type="slidenum">
              <a:rPr lang="es-ES" smtClean="0"/>
              <a:pPr/>
              <a:t>‹Nº›</a:t>
            </a:fld>
            <a:endParaRPr lang="es-E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fecha"/>
          <p:cNvSpPr>
            <a:spLocks noGrp="1"/>
          </p:cNvSpPr>
          <p:nvPr>
            <p:ph type="dt" sz="half" idx="10"/>
          </p:nvPr>
        </p:nvSpPr>
        <p:spPr/>
        <p:txBody>
          <a:bodyPr/>
          <a:lstStyle/>
          <a:p>
            <a:fld id="{93F37236-5CCD-4159-83A6-5AF17BE260C1}" type="datetimeFigureOut">
              <a:rPr lang="es-ES" smtClean="0"/>
              <a:pPr/>
              <a:t>08/01/2013</a:t>
            </a:fld>
            <a:endParaRPr lang="es-ES"/>
          </a:p>
        </p:txBody>
      </p:sp>
      <p:sp>
        <p:nvSpPr>
          <p:cNvPr id="4" name="3 Marcador de pie de página"/>
          <p:cNvSpPr>
            <a:spLocks noGrp="1"/>
          </p:cNvSpPr>
          <p:nvPr>
            <p:ph type="ftr" sz="quarter" idx="11"/>
          </p:nvPr>
        </p:nvSpPr>
        <p:spPr/>
        <p:txBody>
          <a:bodyPr/>
          <a:lstStyle/>
          <a:p>
            <a:endParaRPr lang="es-ES"/>
          </a:p>
        </p:txBody>
      </p:sp>
      <p:sp>
        <p:nvSpPr>
          <p:cNvPr id="5" name="4 Marcador de número de diapositiva"/>
          <p:cNvSpPr>
            <a:spLocks noGrp="1"/>
          </p:cNvSpPr>
          <p:nvPr>
            <p:ph type="sldNum" sz="quarter" idx="12"/>
          </p:nvPr>
        </p:nvSpPr>
        <p:spPr/>
        <p:txBody>
          <a:bodyPr/>
          <a:lstStyle/>
          <a:p>
            <a:fld id="{8DAB4495-C163-4C42-924C-642857FAA9C2}" type="slidenum">
              <a:rPr lang="es-ES" smtClean="0"/>
              <a:pPr/>
              <a:t>‹Nº›</a:t>
            </a:fld>
            <a:endParaRPr lang="es-E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93F37236-5CCD-4159-83A6-5AF17BE260C1}" type="datetimeFigureOut">
              <a:rPr lang="es-ES" smtClean="0"/>
              <a:pPr/>
              <a:t>08/01/2013</a:t>
            </a:fld>
            <a:endParaRPr lang="es-ES"/>
          </a:p>
        </p:txBody>
      </p:sp>
      <p:sp>
        <p:nvSpPr>
          <p:cNvPr id="3" name="2 Marcador de pie de página"/>
          <p:cNvSpPr>
            <a:spLocks noGrp="1"/>
          </p:cNvSpPr>
          <p:nvPr>
            <p:ph type="ftr" sz="quarter" idx="11"/>
          </p:nvPr>
        </p:nvSpPr>
        <p:spPr/>
        <p:txBody>
          <a:bodyPr/>
          <a:lstStyle/>
          <a:p>
            <a:endParaRPr lang="es-ES"/>
          </a:p>
        </p:txBody>
      </p:sp>
      <p:sp>
        <p:nvSpPr>
          <p:cNvPr id="4" name="3 Marcador de número de diapositiva"/>
          <p:cNvSpPr>
            <a:spLocks noGrp="1"/>
          </p:cNvSpPr>
          <p:nvPr>
            <p:ph type="sldNum" sz="quarter" idx="12"/>
          </p:nvPr>
        </p:nvSpPr>
        <p:spPr/>
        <p:txBody>
          <a:bodyPr/>
          <a:lstStyle/>
          <a:p>
            <a:fld id="{8DAB4495-C163-4C42-924C-642857FAA9C2}" type="slidenum">
              <a:rPr lang="es-ES" smtClean="0"/>
              <a:pPr/>
              <a:t>‹Nº›</a:t>
            </a:fld>
            <a:endParaRPr lang="es-E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ES"/>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93F37236-5CCD-4159-83A6-5AF17BE260C1}" type="datetimeFigureOut">
              <a:rPr lang="es-ES" smtClean="0"/>
              <a:pPr/>
              <a:t>08/01/2013</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8DAB4495-C163-4C42-924C-642857FAA9C2}" type="slidenum">
              <a:rPr lang="es-ES" smtClean="0"/>
              <a:pPr/>
              <a:t>‹Nº›</a:t>
            </a:fld>
            <a:endParaRPr lang="es-E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ES"/>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93F37236-5CCD-4159-83A6-5AF17BE260C1}" type="datetimeFigureOut">
              <a:rPr lang="es-ES" smtClean="0"/>
              <a:pPr/>
              <a:t>08/01/2013</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8DAB4495-C163-4C42-924C-642857FAA9C2}" type="slidenum">
              <a:rPr lang="es-ES" smtClean="0"/>
              <a:pPr/>
              <a:t>‹Nº›</a:t>
            </a:fld>
            <a:endParaRPr lang="es-E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93F37236-5CCD-4159-83A6-5AF17BE260C1}" type="datetimeFigureOut">
              <a:rPr lang="es-ES" smtClean="0"/>
              <a:pPr/>
              <a:t>08/01/2013</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8DAB4495-C163-4C42-924C-642857FAA9C2}" type="slidenum">
              <a:rPr lang="es-ES" smtClean="0"/>
              <a:pPr/>
              <a:t>‹Nº›</a:t>
            </a:fld>
            <a:endParaRPr lang="es-E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93F37236-5CCD-4159-83A6-5AF17BE260C1}" type="datetimeFigureOut">
              <a:rPr lang="es-ES" smtClean="0"/>
              <a:pPr/>
              <a:t>08/01/2013</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8DAB4495-C163-4C42-924C-642857FAA9C2}" type="slidenum">
              <a:rPr lang="es-ES" smtClean="0"/>
              <a:pPr/>
              <a:t>‹Nº›</a:t>
            </a:fld>
            <a:endParaRPr lang="es-E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3F37236-5CCD-4159-83A6-5AF17BE260C1}" type="datetimeFigureOut">
              <a:rPr lang="es-ES" smtClean="0"/>
              <a:pPr/>
              <a:t>08/01/2013</a:t>
            </a:fld>
            <a:endParaRPr lang="es-ES"/>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DAB4495-C163-4C42-924C-642857FAA9C2}" type="slidenum">
              <a:rPr lang="es-ES" smtClean="0"/>
              <a:pPr/>
              <a:t>‹Nº›</a:t>
            </a:fld>
            <a:endParaRPr lang="es-E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themeOverride" Target="../theme/themeOverride1.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themeOverride" Target="../theme/themeOverride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1 Título"/>
          <p:cNvSpPr>
            <a:spLocks noGrp="1"/>
          </p:cNvSpPr>
          <p:nvPr>
            <p:ph type="ctrTitle"/>
          </p:nvPr>
        </p:nvSpPr>
        <p:spPr>
          <a:xfrm>
            <a:off x="683568" y="1628800"/>
            <a:ext cx="7772400" cy="1470025"/>
          </a:xfrm>
        </p:spPr>
        <p:txBody>
          <a:bodyPr/>
          <a:lstStyle/>
          <a:p>
            <a:r>
              <a:rPr lang="es-ES_tradnl" b="1" dirty="0" smtClean="0"/>
              <a:t>La demora en la formación de la ley</a:t>
            </a:r>
            <a:endParaRPr lang="es-ES" b="1" dirty="0"/>
          </a:p>
        </p:txBody>
      </p:sp>
      <p:sp>
        <p:nvSpPr>
          <p:cNvPr id="3" name="2 Subtítulo"/>
          <p:cNvSpPr>
            <a:spLocks noGrp="1"/>
          </p:cNvSpPr>
          <p:nvPr>
            <p:ph type="subTitle" idx="1"/>
          </p:nvPr>
        </p:nvSpPr>
        <p:spPr>
          <a:xfrm>
            <a:off x="1403648" y="3212976"/>
            <a:ext cx="6400800" cy="1752600"/>
          </a:xfrm>
        </p:spPr>
        <p:txBody>
          <a:bodyPr/>
          <a:lstStyle/>
          <a:p>
            <a:r>
              <a:rPr lang="es-ES_tradnl" dirty="0" smtClean="0">
                <a:solidFill>
                  <a:schemeClr val="tx1"/>
                </a:solidFill>
              </a:rPr>
              <a:t>Marcelo Moncada Merino</a:t>
            </a:r>
          </a:p>
          <a:p>
            <a:r>
              <a:rPr lang="es-ES_tradnl" dirty="0" smtClean="0">
                <a:solidFill>
                  <a:schemeClr val="tx1"/>
                </a:solidFill>
              </a:rPr>
              <a:t>Universidad de Concepción</a:t>
            </a:r>
            <a:endParaRPr lang="es-ES" dirty="0">
              <a:solidFill>
                <a:schemeClr val="tx1"/>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a:xfrm>
            <a:off x="467544" y="692696"/>
            <a:ext cx="8229600" cy="1143000"/>
          </a:xfrm>
        </p:spPr>
        <p:txBody>
          <a:bodyPr>
            <a:normAutofit fontScale="90000"/>
          </a:bodyPr>
          <a:lstStyle/>
          <a:p>
            <a:r>
              <a:rPr lang="es-MX" b="1" dirty="0" smtClean="0"/>
              <a:t>Normas que ayudan a la rapidez legislativa</a:t>
            </a:r>
            <a:endParaRPr lang="es-ES" b="1" dirty="0"/>
          </a:p>
        </p:txBody>
      </p:sp>
      <p:sp>
        <p:nvSpPr>
          <p:cNvPr id="3" name="2 Marcador de contenido"/>
          <p:cNvSpPr>
            <a:spLocks noGrp="1"/>
          </p:cNvSpPr>
          <p:nvPr>
            <p:ph idx="1"/>
          </p:nvPr>
        </p:nvSpPr>
        <p:spPr>
          <a:xfrm>
            <a:off x="467544" y="1916832"/>
            <a:ext cx="8229600" cy="4525963"/>
          </a:xfrm>
        </p:spPr>
        <p:txBody>
          <a:bodyPr>
            <a:normAutofit/>
          </a:bodyPr>
          <a:lstStyle/>
          <a:p>
            <a:pPr lvl="0" algn="just"/>
            <a:r>
              <a:rPr lang="es-ES" dirty="0" smtClean="0"/>
              <a:t>La urgencia.</a:t>
            </a:r>
            <a:endParaRPr lang="es-CL" dirty="0" smtClean="0"/>
          </a:p>
          <a:p>
            <a:pPr lvl="0" algn="just"/>
            <a:r>
              <a:rPr lang="es-ES" b="1" dirty="0" smtClean="0"/>
              <a:t>Refundir proyectos de ley (Artículo 17 A)</a:t>
            </a:r>
            <a:r>
              <a:rPr lang="es-CL" b="1" dirty="0" smtClean="0"/>
              <a:t> </a:t>
            </a:r>
          </a:p>
          <a:p>
            <a:pPr lvl="0" algn="just"/>
            <a:r>
              <a:rPr lang="es-ES" dirty="0" smtClean="0"/>
              <a:t>Las discusiones en general y en particular. </a:t>
            </a:r>
            <a:endParaRPr lang="es-CL" dirty="0" smtClean="0"/>
          </a:p>
          <a:p>
            <a:pPr lvl="0" algn="just"/>
            <a:r>
              <a:rPr lang="es-ES" dirty="0" smtClean="0"/>
              <a:t>No se permiten las indicaciones a un proyecto de ley que no tenga una relación directa con las ideas matrices o fundamentales del proyecto</a:t>
            </a:r>
            <a:endParaRPr lang="es-CL" dirty="0" smtClean="0"/>
          </a:p>
          <a:p>
            <a:endParaRPr lang="es-E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CL"/>
          </a:p>
        </p:txBody>
      </p:sp>
      <p:sp>
        <p:nvSpPr>
          <p:cNvPr id="3" name="2 Marcador de contenido"/>
          <p:cNvSpPr>
            <a:spLocks noGrp="1"/>
          </p:cNvSpPr>
          <p:nvPr>
            <p:ph idx="1"/>
          </p:nvPr>
        </p:nvSpPr>
        <p:spPr/>
        <p:txBody>
          <a:bodyPr>
            <a:normAutofit fontScale="92500" lnSpcReduction="10000"/>
          </a:bodyPr>
          <a:lstStyle/>
          <a:p>
            <a:pPr lvl="0" algn="just"/>
            <a:r>
              <a:rPr lang="es-ES" dirty="0" smtClean="0"/>
              <a:t>El archivo de los proyectos que no hayan sido sometidos al conocimiento de Comisión respectiva dentro de dos años. </a:t>
            </a:r>
            <a:endParaRPr lang="es-CL" dirty="0" smtClean="0"/>
          </a:p>
          <a:p>
            <a:pPr lvl="0" algn="just"/>
            <a:r>
              <a:rPr lang="es-MX" dirty="0" smtClean="0"/>
              <a:t>Plazo para vetar</a:t>
            </a:r>
            <a:endParaRPr lang="es-CL" dirty="0" smtClean="0"/>
          </a:p>
          <a:p>
            <a:pPr lvl="0" algn="just"/>
            <a:r>
              <a:rPr lang="es-ES" dirty="0" smtClean="0"/>
              <a:t>Plazo para promulgar. </a:t>
            </a:r>
            <a:endParaRPr lang="es-CL" dirty="0" smtClean="0"/>
          </a:p>
          <a:p>
            <a:pPr lvl="0" algn="just"/>
            <a:r>
              <a:rPr lang="es-ES" dirty="0" smtClean="0"/>
              <a:t>Plazo para publicar.</a:t>
            </a:r>
          </a:p>
          <a:p>
            <a:pPr lvl="0" algn="just"/>
            <a:endParaRPr lang="es-ES" dirty="0" smtClean="0"/>
          </a:p>
          <a:p>
            <a:pPr lvl="0" algn="just"/>
            <a:r>
              <a:rPr lang="es-ES" b="1" dirty="0" smtClean="0"/>
              <a:t>Derecho Comparado: </a:t>
            </a:r>
            <a:r>
              <a:rPr lang="es-ES" dirty="0" smtClean="0"/>
              <a:t>Plazo para conocimiento en Comisión</a:t>
            </a:r>
            <a:endParaRPr lang="es-CL" dirty="0" smtClean="0"/>
          </a:p>
          <a:p>
            <a:endParaRPr lang="es-CL" dirty="0"/>
          </a:p>
        </p:txBody>
      </p:sp>
    </p:spTree>
  </p:cSld>
  <p:clrMapOvr>
    <a:overrideClrMapping bg1="lt1" tx1="dk1" bg2="lt2" tx2="dk2" accent1="accent1" accent2="accent2" accent3="accent3" accent4="accent4" accent5="accent5" accent6="accent6" hlink="hlink" folHlink="folHlink"/>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a:xfrm>
            <a:off x="467544" y="620688"/>
            <a:ext cx="8229600" cy="1143000"/>
          </a:xfrm>
        </p:spPr>
        <p:txBody>
          <a:bodyPr>
            <a:normAutofit fontScale="90000"/>
          </a:bodyPr>
          <a:lstStyle/>
          <a:p>
            <a:r>
              <a:rPr lang="es-CL" b="1" dirty="0" smtClean="0"/>
              <a:t>Prácticas que contribuyen a la rapidez legislativa </a:t>
            </a:r>
            <a:endParaRPr lang="es-CL" b="1" dirty="0"/>
          </a:p>
        </p:txBody>
      </p:sp>
      <p:sp>
        <p:nvSpPr>
          <p:cNvPr id="3" name="2 Marcador de contenido"/>
          <p:cNvSpPr>
            <a:spLocks noGrp="1"/>
          </p:cNvSpPr>
          <p:nvPr>
            <p:ph idx="1"/>
          </p:nvPr>
        </p:nvSpPr>
        <p:spPr>
          <a:xfrm>
            <a:off x="467544" y="1916832"/>
            <a:ext cx="8229600" cy="4525963"/>
          </a:xfrm>
        </p:spPr>
        <p:txBody>
          <a:bodyPr/>
          <a:lstStyle/>
          <a:p>
            <a:r>
              <a:rPr lang="es-MX" dirty="0" smtClean="0"/>
              <a:t>Patrocinio</a:t>
            </a:r>
          </a:p>
          <a:p>
            <a:r>
              <a:rPr lang="es-MX" dirty="0" smtClean="0"/>
              <a:t>Negociación política</a:t>
            </a:r>
          </a:p>
          <a:p>
            <a:r>
              <a:rPr lang="es-MX" dirty="0" smtClean="0"/>
              <a:t>Mayoría </a:t>
            </a:r>
          </a:p>
          <a:p>
            <a:r>
              <a:rPr lang="es-MX" dirty="0" smtClean="0"/>
              <a:t>Métodos ilícitos</a:t>
            </a:r>
          </a:p>
          <a:p>
            <a:endParaRPr lang="es-CL" dirty="0"/>
          </a:p>
        </p:txBody>
      </p:sp>
    </p:spTree>
  </p:cSld>
  <p:clrMapOvr>
    <a:overrideClrMapping bg1="lt1" tx1="dk1" bg2="lt2" tx2="dk2" accent1="accent1" accent2="accent2" accent3="accent3" accent4="accent4" accent5="accent5" accent6="accent6" hlink="hlink" folHlink="folHlink"/>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a:xfrm>
            <a:off x="467544" y="836712"/>
            <a:ext cx="8229600" cy="1143000"/>
          </a:xfrm>
        </p:spPr>
        <p:txBody>
          <a:bodyPr/>
          <a:lstStyle/>
          <a:p>
            <a:r>
              <a:rPr lang="es-MX" b="1" dirty="0" smtClean="0"/>
              <a:t>Motivos de demora</a:t>
            </a:r>
            <a:endParaRPr lang="es-ES" b="1" dirty="0"/>
          </a:p>
        </p:txBody>
      </p:sp>
      <p:sp>
        <p:nvSpPr>
          <p:cNvPr id="3" name="2 Marcador de contenido"/>
          <p:cNvSpPr>
            <a:spLocks noGrp="1"/>
          </p:cNvSpPr>
          <p:nvPr>
            <p:ph idx="1"/>
          </p:nvPr>
        </p:nvSpPr>
        <p:spPr>
          <a:xfrm>
            <a:off x="467544" y="2564904"/>
            <a:ext cx="8229600" cy="4525963"/>
          </a:xfrm>
        </p:spPr>
        <p:txBody>
          <a:bodyPr/>
          <a:lstStyle/>
          <a:p>
            <a:pPr algn="ctr"/>
            <a:r>
              <a:rPr lang="es-MX" dirty="0" smtClean="0"/>
              <a:t>I. Motivos Normativos.</a:t>
            </a:r>
          </a:p>
          <a:p>
            <a:pPr algn="ctr"/>
            <a:r>
              <a:rPr lang="es-MX" dirty="0" smtClean="0"/>
              <a:t>II. Motivos Fácticos</a:t>
            </a:r>
            <a:endParaRPr lang="es-CL" dirty="0" smtClean="0"/>
          </a:p>
          <a:p>
            <a:endParaRPr lang="es-E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a:xfrm>
            <a:off x="467544" y="764704"/>
            <a:ext cx="8229600" cy="1143000"/>
          </a:xfrm>
        </p:spPr>
        <p:txBody>
          <a:bodyPr/>
          <a:lstStyle/>
          <a:p>
            <a:r>
              <a:rPr lang="es-MX" b="1" dirty="0" smtClean="0"/>
              <a:t>I. Motivos Normativos</a:t>
            </a:r>
            <a:endParaRPr lang="es-ES" b="1" dirty="0"/>
          </a:p>
        </p:txBody>
      </p:sp>
      <p:sp>
        <p:nvSpPr>
          <p:cNvPr id="3" name="2 Marcador de contenido"/>
          <p:cNvSpPr>
            <a:spLocks noGrp="1"/>
          </p:cNvSpPr>
          <p:nvPr>
            <p:ph idx="1"/>
          </p:nvPr>
        </p:nvSpPr>
        <p:spPr>
          <a:xfrm>
            <a:off x="467544" y="2060848"/>
            <a:ext cx="8229600" cy="4525963"/>
          </a:xfrm>
        </p:spPr>
        <p:txBody>
          <a:bodyPr/>
          <a:lstStyle/>
          <a:p>
            <a:pPr lvl="0" algn="just"/>
            <a:r>
              <a:rPr lang="es-ES" dirty="0" smtClean="0"/>
              <a:t>Se ha dicho que el </a:t>
            </a:r>
            <a:r>
              <a:rPr lang="es-ES" b="1" dirty="0" smtClean="0"/>
              <a:t>carácter de bicameral de un cuerpo colegiado provoca lentitud</a:t>
            </a:r>
            <a:r>
              <a:rPr lang="es-ES" dirty="0" smtClean="0"/>
              <a:t>. </a:t>
            </a:r>
            <a:endParaRPr lang="es-CL" dirty="0" smtClean="0"/>
          </a:p>
          <a:p>
            <a:pPr algn="just">
              <a:buNone/>
            </a:pPr>
            <a:endParaRPr lang="es-CL" dirty="0" smtClean="0"/>
          </a:p>
          <a:p>
            <a:pPr algn="just"/>
            <a:r>
              <a:rPr lang="es-CL" b="1" i="1" dirty="0" smtClean="0"/>
              <a:t>“La discusión de un proyecto no terminada en un período legislativo, podrá continuarse en el siguiente”.</a:t>
            </a:r>
            <a:endParaRPr lang="es-CL" dirty="0" smtClean="0"/>
          </a:p>
          <a:p>
            <a:endParaRPr lang="es-E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a:xfrm>
            <a:off x="467544" y="692696"/>
            <a:ext cx="8229600" cy="1143000"/>
          </a:xfrm>
        </p:spPr>
        <p:txBody>
          <a:bodyPr/>
          <a:lstStyle/>
          <a:p>
            <a:r>
              <a:rPr lang="es-MX" b="1" dirty="0" smtClean="0"/>
              <a:t>II. Motivos Fácticos</a:t>
            </a:r>
            <a:endParaRPr lang="es-ES" b="1" dirty="0"/>
          </a:p>
        </p:txBody>
      </p:sp>
      <p:sp>
        <p:nvSpPr>
          <p:cNvPr id="3" name="2 Marcador de contenido"/>
          <p:cNvSpPr>
            <a:spLocks noGrp="1"/>
          </p:cNvSpPr>
          <p:nvPr>
            <p:ph idx="1"/>
          </p:nvPr>
        </p:nvSpPr>
        <p:spPr>
          <a:xfrm>
            <a:off x="467544" y="2060848"/>
            <a:ext cx="8229600" cy="4525963"/>
          </a:xfrm>
        </p:spPr>
        <p:txBody>
          <a:bodyPr/>
          <a:lstStyle/>
          <a:p>
            <a:r>
              <a:rPr lang="es-ES" dirty="0" smtClean="0"/>
              <a:t>Análisis macro del trabajo legislativo</a:t>
            </a:r>
            <a:endParaRPr lang="es-CL" dirty="0" smtClean="0"/>
          </a:p>
          <a:p>
            <a:r>
              <a:rPr lang="es-ES" dirty="0" smtClean="0"/>
              <a:t>Análisis al interior del trabajo legislativo</a:t>
            </a:r>
            <a:endParaRPr lang="es-CL" dirty="0" smtClean="0"/>
          </a:p>
          <a:p>
            <a:r>
              <a:rPr lang="es-ES" dirty="0" smtClean="0"/>
              <a:t>Las semanas distritales.	</a:t>
            </a:r>
            <a:endParaRPr lang="es-CL" dirty="0" smtClean="0"/>
          </a:p>
          <a:p>
            <a:r>
              <a:rPr lang="es-CL" dirty="0" smtClean="0"/>
              <a:t>La formación de las Tablas</a:t>
            </a:r>
            <a:r>
              <a:rPr lang="es-ES" dirty="0" smtClean="0"/>
              <a:t>	</a:t>
            </a:r>
            <a:endParaRPr lang="es-CL" dirty="0" smtClean="0"/>
          </a:p>
          <a:p>
            <a:r>
              <a:rPr lang="es-ES" dirty="0" smtClean="0"/>
              <a:t>Composición del Congreso</a:t>
            </a:r>
            <a:endParaRPr lang="es-E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endParaRPr lang="es-ES" dirty="0"/>
          </a:p>
        </p:txBody>
      </p:sp>
      <p:pic>
        <p:nvPicPr>
          <p:cNvPr id="4" name="Picture 2"/>
          <p:cNvPicPr>
            <a:picLocks noGrp="1" noChangeAspect="1" noChangeArrowheads="1"/>
          </p:cNvPicPr>
          <p:nvPr>
            <p:ph idx="1"/>
          </p:nvPr>
        </p:nvPicPr>
        <p:blipFill>
          <a:blip r:embed="rId3" cstate="print"/>
          <a:srcRect/>
          <a:stretch>
            <a:fillRect/>
          </a:stretch>
        </p:blipFill>
        <p:spPr bwMode="auto">
          <a:xfrm>
            <a:off x="323528" y="2060848"/>
            <a:ext cx="8410217" cy="2906020"/>
          </a:xfrm>
          <a:prstGeom prst="rect">
            <a:avLst/>
          </a:prstGeom>
          <a:noFill/>
          <a:ln w="9525">
            <a:noFill/>
            <a:miter lim="800000"/>
            <a:headEnd/>
            <a:tailEnd/>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a:xfrm>
            <a:off x="467544" y="548680"/>
            <a:ext cx="8229600" cy="1143000"/>
          </a:xfrm>
        </p:spPr>
        <p:txBody>
          <a:bodyPr/>
          <a:lstStyle/>
          <a:p>
            <a:r>
              <a:rPr lang="es-MX" b="1" dirty="0" smtClean="0"/>
              <a:t>Ejemplos de demora</a:t>
            </a:r>
            <a:endParaRPr lang="es-ES" b="1" dirty="0"/>
          </a:p>
        </p:txBody>
      </p:sp>
      <p:sp>
        <p:nvSpPr>
          <p:cNvPr id="3" name="2 Marcador de contenido"/>
          <p:cNvSpPr>
            <a:spLocks noGrp="1"/>
          </p:cNvSpPr>
          <p:nvPr>
            <p:ph idx="1"/>
          </p:nvPr>
        </p:nvSpPr>
        <p:spPr>
          <a:xfrm>
            <a:off x="467544" y="1988840"/>
            <a:ext cx="8229600" cy="4525963"/>
          </a:xfrm>
        </p:spPr>
        <p:txBody>
          <a:bodyPr>
            <a:normAutofit fontScale="85000" lnSpcReduction="20000"/>
          </a:bodyPr>
          <a:lstStyle/>
          <a:p>
            <a:pPr lvl="0" algn="just"/>
            <a:r>
              <a:rPr lang="es-ES" dirty="0" smtClean="0"/>
              <a:t>La Ley N° 20.283, de Recuperación del bosque nativo y de fomento forestal demoró </a:t>
            </a:r>
            <a:r>
              <a:rPr lang="es-ES" b="1" dirty="0" smtClean="0"/>
              <a:t>15 años </a:t>
            </a:r>
            <a:r>
              <a:rPr lang="es-ES" dirty="0" smtClean="0"/>
              <a:t>en ser aprobada.</a:t>
            </a:r>
            <a:endParaRPr lang="es-CL" dirty="0" smtClean="0"/>
          </a:p>
          <a:p>
            <a:pPr algn="just">
              <a:buNone/>
            </a:pPr>
            <a:endParaRPr lang="es-CL" dirty="0" smtClean="0"/>
          </a:p>
          <a:p>
            <a:pPr lvl="0" algn="just"/>
            <a:r>
              <a:rPr lang="es-ES" dirty="0" smtClean="0"/>
              <a:t>La Ley N° 19.947, Nueva Ley de Matrimonio Civil, demoró más de </a:t>
            </a:r>
            <a:r>
              <a:rPr lang="es-ES" b="1" dirty="0" smtClean="0"/>
              <a:t>8 años </a:t>
            </a:r>
            <a:r>
              <a:rPr lang="es-ES" dirty="0" smtClean="0"/>
              <a:t>en aprobarse.</a:t>
            </a:r>
            <a:endParaRPr lang="es-CL" dirty="0" smtClean="0"/>
          </a:p>
          <a:p>
            <a:pPr lvl="0" algn="just">
              <a:buNone/>
            </a:pPr>
            <a:r>
              <a:rPr lang="es-ES" dirty="0" smtClean="0"/>
              <a:t> </a:t>
            </a:r>
            <a:endParaRPr lang="es-CL" dirty="0" smtClean="0"/>
          </a:p>
          <a:p>
            <a:pPr lvl="0" algn="just"/>
            <a:r>
              <a:rPr lang="es-ES" dirty="0" smtClean="0"/>
              <a:t>Sobre el tema de vacancia en el cargo de diputados y senadores, hasta la fecha, existen más de 13 proyectos de ley, con diversas soluciones al problema, ninguno de los cuales ha logrado ser ley. Dentro de ellos, 11 congresistas han presentado más de un proyecto. El primero de ellos data de 1998.</a:t>
            </a:r>
            <a:endParaRPr lang="es-CL" dirty="0" smtClean="0"/>
          </a:p>
          <a:p>
            <a:endParaRPr lang="es-E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a:xfrm>
            <a:off x="1043608" y="476672"/>
            <a:ext cx="7776864" cy="1296144"/>
          </a:xfrm>
        </p:spPr>
        <p:txBody>
          <a:bodyPr>
            <a:noAutofit/>
          </a:bodyPr>
          <a:lstStyle/>
          <a:p>
            <a:r>
              <a:rPr lang="es-ES" sz="3200" b="1" dirty="0" smtClean="0"/>
              <a:t>Proyecto de Ley Boletín N° 7297-07, que modifica la Ley Orgánica Constitucional del Congreso Nacional en materia de urgencias</a:t>
            </a:r>
            <a:endParaRPr lang="es-ES" sz="3200" b="1" dirty="0"/>
          </a:p>
        </p:txBody>
      </p:sp>
      <p:sp>
        <p:nvSpPr>
          <p:cNvPr id="3" name="2 Marcador de contenido"/>
          <p:cNvSpPr>
            <a:spLocks noGrp="1"/>
          </p:cNvSpPr>
          <p:nvPr>
            <p:ph idx="1"/>
          </p:nvPr>
        </p:nvSpPr>
        <p:spPr>
          <a:xfrm>
            <a:off x="395536" y="2132856"/>
            <a:ext cx="8229600" cy="4525963"/>
          </a:xfrm>
        </p:spPr>
        <p:txBody>
          <a:bodyPr>
            <a:normAutofit fontScale="85000" lnSpcReduction="20000"/>
          </a:bodyPr>
          <a:lstStyle/>
          <a:p>
            <a:pPr algn="just"/>
            <a:r>
              <a:rPr lang="es-CL" i="1" dirty="0" smtClean="0"/>
              <a:t>“En el oficio o mensaje en que el Presidente de la República requiera la urgencia, deberá incluirse una </a:t>
            </a:r>
            <a:r>
              <a:rPr lang="es-CL" b="1" i="1" dirty="0" smtClean="0"/>
              <a:t>propuesta de programación del trabajo legislativo</a:t>
            </a:r>
            <a:r>
              <a:rPr lang="es-CL" i="1" dirty="0" smtClean="0"/>
              <a:t>, en la que se indique una fecha de término, y plazos para la tramitación de cada una de las etapas que le resten a dicho proyecto. 	</a:t>
            </a:r>
          </a:p>
          <a:p>
            <a:pPr algn="just"/>
            <a:r>
              <a:rPr lang="es-CL" i="1" dirty="0" smtClean="0"/>
              <a:t>Con todo, no podrán existir </a:t>
            </a:r>
            <a:r>
              <a:rPr lang="es-CL" b="1" i="1" dirty="0" smtClean="0"/>
              <a:t>más de dos proyectos con urgencia en cada comisión</a:t>
            </a:r>
            <a:r>
              <a:rPr lang="es-CL" i="1" dirty="0" smtClean="0"/>
              <a:t>, cualquiera sea su calificación, a menos que la Sala entregue su aprobación por la mayoría de los miembros presentes, al momento de darse cuenta del mensaje u oficio del Presidente de la República, en la que se requiera la urgencia.”</a:t>
            </a:r>
            <a:endParaRPr lang="es-CL" dirty="0" smtClean="0"/>
          </a:p>
          <a:p>
            <a:endParaRPr lang="es-E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a:xfrm>
            <a:off x="467544" y="1124744"/>
            <a:ext cx="8229600" cy="724942"/>
          </a:xfrm>
        </p:spPr>
        <p:txBody>
          <a:bodyPr>
            <a:noAutofit/>
          </a:bodyPr>
          <a:lstStyle/>
          <a:p>
            <a:r>
              <a:rPr lang="es-ES" sz="2400" b="1" dirty="0" smtClean="0"/>
              <a:t>Proyecto de Ley Boletín N° 8669-07, que modifica la Ley Orgánica Constitucional del Congreso Nacional para autorizar la fusión por la Cámara revisora de proyectos de ley, iniciados en moción parlamentaria, que se encuentren en distinto trámite constitucional</a:t>
            </a:r>
            <a:endParaRPr lang="es-CL" sz="3200" b="1" dirty="0"/>
          </a:p>
        </p:txBody>
      </p:sp>
      <p:sp>
        <p:nvSpPr>
          <p:cNvPr id="3" name="2 Marcador de contenido"/>
          <p:cNvSpPr>
            <a:spLocks noGrp="1"/>
          </p:cNvSpPr>
          <p:nvPr>
            <p:ph idx="1"/>
          </p:nvPr>
        </p:nvSpPr>
        <p:spPr>
          <a:xfrm>
            <a:off x="395536" y="2465512"/>
            <a:ext cx="8352928" cy="4392488"/>
          </a:xfrm>
        </p:spPr>
        <p:txBody>
          <a:bodyPr>
            <a:normAutofit fontScale="55000" lnSpcReduction="20000"/>
          </a:bodyPr>
          <a:lstStyle/>
          <a:p>
            <a:pPr algn="just"/>
            <a:r>
              <a:rPr lang="es-CL" b="1" i="1" dirty="0" smtClean="0"/>
              <a:t>Artículo 17° A.- </a:t>
            </a:r>
            <a:r>
              <a:rPr lang="es-CL" i="1" dirty="0" smtClean="0"/>
              <a:t>La Sala, a propuesta de la comisión respectiva, podrá </a:t>
            </a:r>
            <a:r>
              <a:rPr lang="es-CL" b="1" i="1" dirty="0" smtClean="0"/>
              <a:t>refundir dos </a:t>
            </a:r>
            <a:r>
              <a:rPr lang="es-CL" b="1" dirty="0" smtClean="0"/>
              <a:t>o </a:t>
            </a:r>
            <a:r>
              <a:rPr lang="es-CL" b="1" i="1" dirty="0" smtClean="0"/>
              <a:t>más proyectos de ley </a:t>
            </a:r>
            <a:r>
              <a:rPr lang="es-CL" i="1" dirty="0" smtClean="0"/>
              <a:t>radicados en una Cámara, siempre que sus ideas matrices </a:t>
            </a:r>
            <a:r>
              <a:rPr lang="es-CL" dirty="0" smtClean="0"/>
              <a:t>o </a:t>
            </a:r>
            <a:r>
              <a:rPr lang="es-CL" i="1" dirty="0" smtClean="0"/>
              <a:t>fundamentales tengan entre sí relación directa.</a:t>
            </a:r>
            <a:endParaRPr lang="es-CL" dirty="0" smtClean="0"/>
          </a:p>
          <a:p>
            <a:pPr algn="just"/>
            <a:r>
              <a:rPr lang="es-CL" i="1" dirty="0" smtClean="0"/>
              <a:t>Tratándose de iniciativas en segundo trámite constitucional, apenas ingresado un proyecto a la comisión </a:t>
            </a:r>
            <a:r>
              <a:rPr lang="es-CL" dirty="0" smtClean="0"/>
              <a:t>de </a:t>
            </a:r>
            <a:r>
              <a:rPr lang="es-CL" i="1" dirty="0" smtClean="0"/>
              <a:t>la revisora a la que haya sido encomendado su análisis, se identificarán</a:t>
            </a:r>
            <a:r>
              <a:rPr lang="es-CL" b="1" i="1" dirty="0" smtClean="0"/>
              <a:t> </a:t>
            </a:r>
            <a:r>
              <a:rPr lang="es-CL" u="sng" dirty="0" smtClean="0"/>
              <a:t>aquéllas</a:t>
            </a:r>
            <a:r>
              <a:rPr lang="es-CL" b="1" i="1" dirty="0" smtClean="0"/>
              <a:t> mociones radicadas en la revisora </a:t>
            </a:r>
            <a:r>
              <a:rPr lang="es-CL" i="1" dirty="0" smtClean="0"/>
              <a:t>que cumplan con las condiciones señaladas en el inciso precedente, proponiéndose a la Sala </a:t>
            </a:r>
            <a:r>
              <a:rPr lang="es-CL" u="sng" dirty="0" smtClean="0"/>
              <a:t>aquéllas</a:t>
            </a:r>
            <a:r>
              <a:rPr lang="es-CL" i="1" dirty="0" smtClean="0"/>
              <a:t> con las que pueda ser fusionada. En dicha ocasión los parlamentarios podrán adicionar la propuesta de la comisión con otras iniciativas que no hayan sido consideradas. Aprobada la fusión por la Sala no podrán incorporarse nuevos proyectos.</a:t>
            </a:r>
            <a:r>
              <a:rPr lang="es-CL" dirty="0" smtClean="0"/>
              <a:t> </a:t>
            </a:r>
          </a:p>
          <a:p>
            <a:pPr algn="just"/>
            <a:r>
              <a:rPr lang="es-CL" i="1" dirty="0" smtClean="0"/>
              <a:t>Sin perjuicio de lo anterior, él o los autores de la iniciativa cuyo trámite se encuentre más avanzado y al que se le hayan fusionado otros proyectos podrán requerir que se separen cuando se verifique que la unificación ocasiona un </a:t>
            </a:r>
            <a:r>
              <a:rPr lang="es-CL" b="1" i="1" dirty="0" smtClean="0"/>
              <a:t>retardo innecesario y grave</a:t>
            </a:r>
            <a:r>
              <a:rPr lang="es-CL" i="1" dirty="0" smtClean="0"/>
              <a:t> en su análisis, lo que se someterá a consideración de la comisión en que se ha radicado.</a:t>
            </a:r>
            <a:endParaRPr lang="es-CL" dirty="0" smtClean="0"/>
          </a:p>
          <a:p>
            <a:pPr algn="just"/>
            <a:r>
              <a:rPr lang="es-CL" i="1" dirty="0" smtClean="0"/>
              <a:t>Dicha comunicación no requerirá de pronunciamiento alguno y se entenderá siempre aprobada una vez transcurridos desde que las mociones fueron refundidas.</a:t>
            </a:r>
            <a:endParaRPr lang="es-CL" dirty="0" smtClean="0"/>
          </a:p>
          <a:p>
            <a:endParaRPr lang="es-ES" dirty="0"/>
          </a:p>
        </p:txBody>
      </p:sp>
    </p:spTree>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docProps/app.xml><?xml version="1.0" encoding="utf-8"?>
<Properties xmlns="http://schemas.openxmlformats.org/officeDocument/2006/extended-properties" xmlns:vt="http://schemas.openxmlformats.org/officeDocument/2006/docPropsVTypes">
  <Template/>
  <TotalTime>173</TotalTime>
  <Words>430</Words>
  <Application>Microsoft Office PowerPoint</Application>
  <PresentationFormat>Presentación en pantalla (4:3)</PresentationFormat>
  <Paragraphs>46</Paragraphs>
  <Slides>11</Slides>
  <Notes>0</Notes>
  <HiddenSlides>0</HiddenSlides>
  <MMClips>0</MMClips>
  <ScaleCrop>false</ScaleCrop>
  <HeadingPairs>
    <vt:vector size="4" baseType="variant">
      <vt:variant>
        <vt:lpstr>Tema</vt:lpstr>
      </vt:variant>
      <vt:variant>
        <vt:i4>1</vt:i4>
      </vt:variant>
      <vt:variant>
        <vt:lpstr>Títulos de diapositiva</vt:lpstr>
      </vt:variant>
      <vt:variant>
        <vt:i4>11</vt:i4>
      </vt:variant>
    </vt:vector>
  </HeadingPairs>
  <TitlesOfParts>
    <vt:vector size="12" baseType="lpstr">
      <vt:lpstr>Tema de Office</vt:lpstr>
      <vt:lpstr>La demora en la formación de la ley</vt:lpstr>
      <vt:lpstr>Normas que ayudan a la rapidez legislativa</vt:lpstr>
      <vt:lpstr>Diapositiva 3</vt:lpstr>
      <vt:lpstr>Prácticas que contribuyen a la rapidez legislativa </vt:lpstr>
      <vt:lpstr>Motivos de demora</vt:lpstr>
      <vt:lpstr>I. Motivos Normativos</vt:lpstr>
      <vt:lpstr>II. Motivos Fácticos</vt:lpstr>
      <vt:lpstr>Diapositiva 8</vt:lpstr>
      <vt:lpstr>Ejemplos de demora</vt:lpstr>
      <vt:lpstr>Proyecto de Ley Boletín N° 7297-07, que modifica la Ley Orgánica Constitucional del Congreso Nacional en materia de urgencias</vt:lpstr>
      <vt:lpstr>Proyecto de Ley Boletín N° 8669-07, que modifica la Ley Orgánica Constitucional del Congreso Nacional para autorizar la fusión por la Cámara revisora de proyectos de ley, iniciados en moción parlamentaria, que se encuentren en distinto trámite constitucional</vt:lpstr>
    </vt:vector>
  </TitlesOfParts>
  <Company>Particular</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Romina Valencia</dc:creator>
  <cp:lastModifiedBy>Romina Valencia</cp:lastModifiedBy>
  <cp:revision>21</cp:revision>
  <dcterms:created xsi:type="dcterms:W3CDTF">2012-12-28T15:46:24Z</dcterms:created>
  <dcterms:modified xsi:type="dcterms:W3CDTF">2013-01-08T12:19:54Z</dcterms:modified>
</cp:coreProperties>
</file>