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70" r:id="rId14"/>
    <p:sldId id="269" r:id="rId15"/>
    <p:sldId id="268" r:id="rId16"/>
    <p:sldId id="271"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1" d="100"/>
          <a:sy n="71" d="100"/>
        </p:scale>
        <p:origin x="-1128" y="-7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E:\Ponencia\duracion%20licitados%20sobre%20loca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s-CL" sz="1000"/>
            </a:pPr>
            <a:r>
              <a:rPr lang="en-US" sz="1000"/>
              <a:t>Variación duración causas defensores licitados en relación con causas atendidas por</a:t>
            </a:r>
            <a:r>
              <a:rPr lang="en-US" sz="1000" baseline="0"/>
              <a:t> defensores </a:t>
            </a:r>
            <a:r>
              <a:rPr lang="en-US" sz="1000"/>
              <a:t>locales</a:t>
            </a:r>
          </a:p>
        </c:rich>
      </c:tx>
    </c:title>
    <c:plotArea>
      <c:layout/>
      <c:lineChart>
        <c:grouping val="standard"/>
        <c:ser>
          <c:idx val="0"/>
          <c:order val="0"/>
          <c:tx>
            <c:strRef>
              <c:f>Hoja1!$B$29</c:f>
              <c:strCache>
                <c:ptCount val="1"/>
                <c:pt idx="0">
                  <c:v>Nivel agregado</c:v>
                </c:pt>
              </c:strCache>
            </c:strRef>
          </c:tx>
          <c:spPr>
            <a:ln w="50800"/>
          </c:spPr>
          <c:marker>
            <c:symbol val="none"/>
          </c:marker>
          <c:cat>
            <c:multiLvlStrRef>
              <c:f>Hoja1!$D$19:$S$20</c:f>
              <c:multiLvlStrCache>
                <c:ptCount val="16"/>
                <c:lvl>
                  <c:pt idx="0">
                    <c:v>1 trimestre</c:v>
                  </c:pt>
                  <c:pt idx="1">
                    <c:v>2 trimestre</c:v>
                  </c:pt>
                  <c:pt idx="2">
                    <c:v>3 trimestre</c:v>
                  </c:pt>
                  <c:pt idx="3">
                    <c:v>4 trimestre</c:v>
                  </c:pt>
                  <c:pt idx="4">
                    <c:v>1 trimestre</c:v>
                  </c:pt>
                  <c:pt idx="5">
                    <c:v>2 trimestre</c:v>
                  </c:pt>
                  <c:pt idx="6">
                    <c:v>3 trimestre</c:v>
                  </c:pt>
                  <c:pt idx="7">
                    <c:v>4 trimestre</c:v>
                  </c:pt>
                  <c:pt idx="8">
                    <c:v>1 trimestre</c:v>
                  </c:pt>
                  <c:pt idx="9">
                    <c:v>2 trimestre</c:v>
                  </c:pt>
                  <c:pt idx="10">
                    <c:v>3 trimestre</c:v>
                  </c:pt>
                  <c:pt idx="11">
                    <c:v>4 trimestre</c:v>
                  </c:pt>
                  <c:pt idx="12">
                    <c:v>1 trimestre</c:v>
                  </c:pt>
                  <c:pt idx="13">
                    <c:v>2 trimestre</c:v>
                  </c:pt>
                  <c:pt idx="14">
                    <c:v>3 trimestre</c:v>
                  </c:pt>
                  <c:pt idx="15">
                    <c:v>4 trimestre</c:v>
                  </c:pt>
                </c:lvl>
                <c:lvl>
                  <c:pt idx="0">
                    <c:v>2006</c:v>
                  </c:pt>
                  <c:pt idx="4">
                    <c:v>2007</c:v>
                  </c:pt>
                  <c:pt idx="8">
                    <c:v>2008</c:v>
                  </c:pt>
                  <c:pt idx="12">
                    <c:v>2009</c:v>
                  </c:pt>
                </c:lvl>
              </c:multiLvlStrCache>
            </c:multiLvlStrRef>
          </c:cat>
          <c:val>
            <c:numRef>
              <c:f>Hoja1!$D$29:$S$29</c:f>
              <c:numCache>
                <c:formatCode>0%</c:formatCode>
                <c:ptCount val="16"/>
                <c:pt idx="0">
                  <c:v>0.71484805476801894</c:v>
                </c:pt>
                <c:pt idx="1">
                  <c:v>0.67966634236189738</c:v>
                </c:pt>
                <c:pt idx="2">
                  <c:v>0.70468921071103563</c:v>
                </c:pt>
                <c:pt idx="3">
                  <c:v>0.69689270951370075</c:v>
                </c:pt>
                <c:pt idx="4">
                  <c:v>0.66822527733192061</c:v>
                </c:pt>
                <c:pt idx="5">
                  <c:v>0.63117500669084337</c:v>
                </c:pt>
                <c:pt idx="6">
                  <c:v>0.61199557129598303</c:v>
                </c:pt>
                <c:pt idx="7">
                  <c:v>0.6015640968969701</c:v>
                </c:pt>
                <c:pt idx="8">
                  <c:v>0.64573567450550651</c:v>
                </c:pt>
                <c:pt idx="9">
                  <c:v>0.69385622182508844</c:v>
                </c:pt>
                <c:pt idx="10">
                  <c:v>0.98357712350262527</c:v>
                </c:pt>
                <c:pt idx="11">
                  <c:v>0.97660836061162148</c:v>
                </c:pt>
                <c:pt idx="12">
                  <c:v>0.97833113576585595</c:v>
                </c:pt>
                <c:pt idx="13">
                  <c:v>0.9968748337639437</c:v>
                </c:pt>
                <c:pt idx="14">
                  <c:v>0.96410882370407414</c:v>
                </c:pt>
                <c:pt idx="15">
                  <c:v>0.89009472408363965</c:v>
                </c:pt>
              </c:numCache>
            </c:numRef>
          </c:val>
        </c:ser>
        <c:marker val="1"/>
        <c:axId val="86157568"/>
        <c:axId val="86159360"/>
      </c:lineChart>
      <c:catAx>
        <c:axId val="86157568"/>
        <c:scaling>
          <c:orientation val="minMax"/>
        </c:scaling>
        <c:axPos val="b"/>
        <c:majorTickMark val="none"/>
        <c:tickLblPos val="nextTo"/>
        <c:txPr>
          <a:bodyPr/>
          <a:lstStyle/>
          <a:p>
            <a:pPr>
              <a:defRPr lang="es-CL" sz="1200"/>
            </a:pPr>
            <a:endParaRPr lang="es-ES"/>
          </a:p>
        </c:txPr>
        <c:crossAx val="86159360"/>
        <c:crosses val="autoZero"/>
        <c:auto val="1"/>
        <c:lblAlgn val="ctr"/>
        <c:lblOffset val="100"/>
      </c:catAx>
      <c:valAx>
        <c:axId val="86159360"/>
        <c:scaling>
          <c:orientation val="minMax"/>
        </c:scaling>
        <c:axPos val="l"/>
        <c:majorGridlines/>
        <c:numFmt formatCode="0%" sourceLinked="1"/>
        <c:majorTickMark val="none"/>
        <c:tickLblPos val="nextTo"/>
        <c:spPr>
          <a:ln w="9525">
            <a:noFill/>
          </a:ln>
        </c:spPr>
        <c:txPr>
          <a:bodyPr/>
          <a:lstStyle/>
          <a:p>
            <a:pPr>
              <a:defRPr lang="es-CL"/>
            </a:pPr>
            <a:endParaRPr lang="es-ES"/>
          </a:p>
        </c:txPr>
        <c:crossAx val="86157568"/>
        <c:crosses val="autoZero"/>
        <c:crossBetween val="between"/>
      </c:valAx>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_tradnl" dirty="0" smtClean="0"/>
              <a:t>Los beneficios de la participación privada en la provisión de defensa penal pública</a:t>
            </a:r>
            <a:endParaRPr lang="es-ES" dirty="0"/>
          </a:p>
        </p:txBody>
      </p:sp>
      <p:sp>
        <p:nvSpPr>
          <p:cNvPr id="3" name="2 Subtítulo"/>
          <p:cNvSpPr>
            <a:spLocks noGrp="1"/>
          </p:cNvSpPr>
          <p:nvPr>
            <p:ph type="subTitle" idx="1"/>
          </p:nvPr>
        </p:nvSpPr>
        <p:spPr/>
        <p:txBody>
          <a:bodyPr/>
          <a:lstStyle/>
          <a:p>
            <a:r>
              <a:rPr lang="es-ES_tradnl" dirty="0" smtClean="0">
                <a:solidFill>
                  <a:schemeClr val="tx1"/>
                </a:solidFill>
              </a:rPr>
              <a:t>Cristián Letelier</a:t>
            </a:r>
            <a:endParaRPr lang="es-E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Presentación</a:t>
            </a:r>
            <a:endParaRPr lang="es-ES" sz="3600" dirty="0"/>
          </a:p>
        </p:txBody>
      </p:sp>
      <p:sp>
        <p:nvSpPr>
          <p:cNvPr id="3" name="2 Marcador de contenido"/>
          <p:cNvSpPr>
            <a:spLocks noGrp="1"/>
          </p:cNvSpPr>
          <p:nvPr>
            <p:ph idx="1"/>
          </p:nvPr>
        </p:nvSpPr>
        <p:spPr/>
        <p:txBody>
          <a:bodyPr>
            <a:normAutofit fontScale="92500" lnSpcReduction="20000"/>
          </a:bodyPr>
          <a:lstStyle/>
          <a:p>
            <a:pPr lvl="0" algn="just">
              <a:spcAft>
                <a:spcPts val="600"/>
              </a:spcAft>
            </a:pPr>
            <a:r>
              <a:rPr lang="es-CL" sz="2400" dirty="0" smtClean="0"/>
              <a:t>La implementación de un sistema mixto de defensa penal fue uno de los hitos novedosos en la reforma procesal penal chilena.  A diferencia de otras soluciones ensayadas en Latinoamérica, en Chile el modelo supuso la creación de un </a:t>
            </a:r>
            <a:r>
              <a:rPr lang="es-CL" sz="2400" i="1" dirty="0" smtClean="0"/>
              <a:t>servicio público descentralizado dependiente del poder ejecutivo</a:t>
            </a:r>
            <a:r>
              <a:rPr lang="es-CL" sz="2400" dirty="0" smtClean="0"/>
              <a:t> a cargo de un sistema mixto de prestación, con funcionarios públicos y abogados privados seleccionados especialmente para otorgar el servicio de defensa penal de oficio.</a:t>
            </a:r>
          </a:p>
          <a:p>
            <a:pPr lvl="0" algn="just">
              <a:spcAft>
                <a:spcPts val="600"/>
              </a:spcAft>
            </a:pPr>
            <a:r>
              <a:rPr lang="es-CL" sz="2400" dirty="0" smtClean="0"/>
              <a:t>Constituye ésta una de principales experiencias de interacción entre lo ‘esencialmente’ público y el emprendimiento privado en la provisión de un servicio público que consiste en un servicio profesional, el que es sensible a la calidad.</a:t>
            </a:r>
          </a:p>
          <a:p>
            <a:pPr lvl="0" algn="just">
              <a:spcAft>
                <a:spcPts val="600"/>
              </a:spcAft>
            </a:pPr>
            <a:r>
              <a:rPr lang="es-CL" sz="2400" dirty="0" smtClean="0"/>
              <a:t>En este contexto surge la necesidad de dimensionar las ventajas de esta asociación público-privada y especialmente de explorar los mecanismos por los que se producen los beneficios sociales.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Planteamiento del Problema</a:t>
            </a:r>
            <a:endParaRPr lang="es-ES" sz="3600" dirty="0"/>
          </a:p>
        </p:txBody>
      </p:sp>
      <p:sp>
        <p:nvSpPr>
          <p:cNvPr id="3" name="2 Marcador de contenido"/>
          <p:cNvSpPr>
            <a:spLocks noGrp="1"/>
          </p:cNvSpPr>
          <p:nvPr>
            <p:ph idx="1"/>
          </p:nvPr>
        </p:nvSpPr>
        <p:spPr/>
        <p:txBody>
          <a:bodyPr>
            <a:normAutofit fontScale="62500" lnSpcReduction="20000"/>
          </a:bodyPr>
          <a:lstStyle/>
          <a:p>
            <a:pPr lvl="0" algn="just">
              <a:spcAft>
                <a:spcPts val="600"/>
              </a:spcAft>
            </a:pPr>
            <a:r>
              <a:rPr lang="es-CL" dirty="0" smtClean="0"/>
              <a:t>Siete años después de la implementación de la iniciativa, se puede observar que el costo para el Estado por prestar defensa penal de oficio es sustancialmente más barato que inicialmente.  </a:t>
            </a:r>
          </a:p>
          <a:p>
            <a:pPr lvl="1" algn="just">
              <a:spcAft>
                <a:spcPts val="600"/>
              </a:spcAft>
            </a:pPr>
            <a:r>
              <a:rPr lang="es-CL" dirty="0" smtClean="0"/>
              <a:t>El presupuesto anual disponible para licitación en el año 2003 consideraba la suma de $96.282 por causa, según la estimación inicial de costos del proyecto de ley; mientras que para el 2010, el precio promedio presupuestado fue de $65.254.</a:t>
            </a:r>
          </a:p>
          <a:p>
            <a:pPr lvl="0" algn="just">
              <a:spcAft>
                <a:spcPts val="600"/>
              </a:spcAft>
            </a:pPr>
            <a:r>
              <a:rPr lang="es-CL" dirty="0" smtClean="0"/>
              <a:t>No obstante esta uniforme tendencia a la baja de costos, no es evidente el éxito del sistema de licitaciones en la selección de los prestadores más eficientes.</a:t>
            </a:r>
          </a:p>
          <a:p>
            <a:pPr lvl="0" algn="just">
              <a:spcAft>
                <a:spcPts val="600"/>
              </a:spcAft>
            </a:pPr>
            <a:r>
              <a:rPr lang="es-CL" dirty="0" smtClean="0"/>
              <a:t>El ahorro mostrado en el sistema privado tiene dos explicaciones fuertes como se mostrará: el sistema de competencia basado en precios y la intensidad de la competencia por lo que se licita.  </a:t>
            </a:r>
          </a:p>
          <a:p>
            <a:pPr lvl="0" algn="just">
              <a:spcAft>
                <a:spcPts val="600"/>
              </a:spcAft>
            </a:pPr>
            <a:r>
              <a:rPr lang="es-CL" dirty="0" smtClean="0"/>
              <a:t>Pero una consecuencia directa de este mayor ahorro fundado en la eficiencia económica es la existencia de un sesgo inherente a la selección inadecuada de abogados.</a:t>
            </a:r>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Planteamiento del Problema</a:t>
            </a:r>
            <a:endParaRPr lang="es-ES" sz="3600" dirty="0"/>
          </a:p>
        </p:txBody>
      </p:sp>
      <p:sp>
        <p:nvSpPr>
          <p:cNvPr id="3" name="2 Marcador de contenido"/>
          <p:cNvSpPr>
            <a:spLocks noGrp="1"/>
          </p:cNvSpPr>
          <p:nvPr>
            <p:ph idx="1"/>
          </p:nvPr>
        </p:nvSpPr>
        <p:spPr/>
        <p:txBody>
          <a:bodyPr>
            <a:normAutofit fontScale="70000" lnSpcReduction="20000"/>
          </a:bodyPr>
          <a:lstStyle/>
          <a:p>
            <a:pPr lvl="0" algn="just">
              <a:spcAft>
                <a:spcPts val="600"/>
              </a:spcAft>
            </a:pPr>
            <a:r>
              <a:rPr lang="es-CL" dirty="0" smtClean="0"/>
              <a:t>El </a:t>
            </a:r>
            <a:r>
              <a:rPr lang="es-CL" i="1" dirty="0" smtClean="0"/>
              <a:t>exceso</a:t>
            </a:r>
            <a:r>
              <a:rPr lang="es-CL" dirty="0" smtClean="0"/>
              <a:t> de competencia implicaría la presión a la baja en las remuneraciones y por consiguiente en la calidad del abogado.</a:t>
            </a:r>
          </a:p>
          <a:p>
            <a:pPr lvl="0" algn="just">
              <a:spcAft>
                <a:spcPts val="600"/>
              </a:spcAft>
            </a:pPr>
            <a:r>
              <a:rPr lang="es-CL" dirty="0" smtClean="0"/>
              <a:t>Esta crítica ha estado presente permanentemente entre los actores del sistema de justicia, quienes vienen en señalar al sistema licitado como uno de los aspectos negativos de la reforma, que obliga a prestar defensa de menor calidad a la deseada institucionalmente.  </a:t>
            </a:r>
          </a:p>
          <a:p>
            <a:pPr lvl="0" algn="just">
              <a:spcAft>
                <a:spcPts val="600"/>
              </a:spcAft>
            </a:pPr>
            <a:r>
              <a:rPr lang="es-CL" dirty="0" smtClean="0"/>
              <a:t>La evidencia al respecto no es conclusiva.  En muchos casos los defensores licitados son peor evaluados que los locales por sus pares fiscales y jueces (Estudio Percepción, 2009).  Las auditorías externas conducidas por la DPP también señalan el promedio de la defensa de licitados como de más baja calidad que el promedio de la de los locales.  Las inspecciones internas parecieran confirmar esta situación.  Las reclamaciones no dan cuenta de una diferencia explícita en la calidad de los prestadores.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Planteamiento del Problema</a:t>
            </a:r>
            <a:endParaRPr lang="es-ES" sz="3600" dirty="0"/>
          </a:p>
        </p:txBody>
      </p:sp>
      <p:sp>
        <p:nvSpPr>
          <p:cNvPr id="3" name="2 Marcador de contenido"/>
          <p:cNvSpPr>
            <a:spLocks noGrp="1"/>
          </p:cNvSpPr>
          <p:nvPr>
            <p:ph idx="1"/>
          </p:nvPr>
        </p:nvSpPr>
        <p:spPr/>
        <p:txBody>
          <a:bodyPr>
            <a:normAutofit fontScale="70000" lnSpcReduction="20000"/>
          </a:bodyPr>
          <a:lstStyle/>
          <a:p>
            <a:pPr lvl="0" algn="just">
              <a:spcAft>
                <a:spcPts val="600"/>
              </a:spcAft>
            </a:pPr>
            <a:r>
              <a:rPr lang="es-CL" dirty="0" smtClean="0"/>
              <a:t>Pese a las generalizaciones posibles de realizar, la evidencia también apoya la idea de que el tipo de defensor no impacta la calidad de la atención, pues son muchos los abogados licitados que obtienen buenas evaluaciones.</a:t>
            </a:r>
          </a:p>
          <a:p>
            <a:pPr lvl="0" algn="just">
              <a:spcAft>
                <a:spcPts val="600"/>
              </a:spcAft>
            </a:pPr>
            <a:r>
              <a:rPr lang="es-CL" dirty="0" smtClean="0"/>
              <a:t>El problema de rotación de abogados no es transversal a todo el país,  existiendo una importante parte de prestadores que no han modificado la nómina de abogados en 4 ó 6 años.</a:t>
            </a:r>
          </a:p>
          <a:p>
            <a:pPr lvl="0" algn="just">
              <a:spcAft>
                <a:spcPts val="600"/>
              </a:spcAft>
            </a:pPr>
            <a:r>
              <a:rPr lang="es-CL" dirty="0" smtClean="0"/>
              <a:t>Los precios bajos tampoco se ven en todas las licitaciones, siendo posible todavía ver ofertas al precio de reserva y zonas sin competencia.</a:t>
            </a:r>
          </a:p>
          <a:p>
            <a:pPr lvl="0" algn="just">
              <a:spcAft>
                <a:spcPts val="600"/>
              </a:spcAft>
            </a:pPr>
            <a:r>
              <a:rPr lang="es-CL" dirty="0" smtClean="0"/>
              <a:t>Estas consideraciones refuerzan la necesidad de investigar más profundamente la participación de abogados privados en la defensa penal de oficio, y de ser posible, identificar los vehículos que favorecen la participación beneficiosa.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Propuesta de respuesta</a:t>
            </a:r>
            <a:endParaRPr lang="es-ES" sz="3600" dirty="0"/>
          </a:p>
        </p:txBody>
      </p:sp>
      <p:sp>
        <p:nvSpPr>
          <p:cNvPr id="3" name="2 Marcador de contenido"/>
          <p:cNvSpPr>
            <a:spLocks noGrp="1"/>
          </p:cNvSpPr>
          <p:nvPr>
            <p:ph idx="1"/>
          </p:nvPr>
        </p:nvSpPr>
        <p:spPr>
          <a:xfrm>
            <a:off x="457200" y="1340768"/>
            <a:ext cx="8229600" cy="4741987"/>
          </a:xfrm>
        </p:spPr>
        <p:txBody>
          <a:bodyPr>
            <a:normAutofit fontScale="92500" lnSpcReduction="20000"/>
          </a:bodyPr>
          <a:lstStyle/>
          <a:p>
            <a:pPr lvl="0" algn="just">
              <a:spcAft>
                <a:spcPts val="600"/>
              </a:spcAft>
            </a:pPr>
            <a:r>
              <a:rPr lang="es-CL" sz="1800" dirty="0"/>
              <a:t>La respuesta </a:t>
            </a:r>
            <a:r>
              <a:rPr lang="es-CL" sz="1800" dirty="0" smtClean="0"/>
              <a:t>que ensayo supone considerar el análisis de incentivos </a:t>
            </a:r>
            <a:r>
              <a:rPr lang="es-CL" sz="1800" dirty="0"/>
              <a:t>económicos existentes en los actores, y reconocer las regulaciones y acuerdos que los </a:t>
            </a:r>
            <a:r>
              <a:rPr lang="es-CL" sz="1800" dirty="0" smtClean="0"/>
              <a:t>afectan.</a:t>
            </a:r>
            <a:endParaRPr lang="es-CL" sz="1800" dirty="0"/>
          </a:p>
          <a:p>
            <a:pPr lvl="0" algn="just">
              <a:spcAft>
                <a:spcPts val="600"/>
              </a:spcAft>
            </a:pPr>
            <a:r>
              <a:rPr lang="es-CL" sz="1800" dirty="0" smtClean="0"/>
              <a:t>El servicio que se entrega es sensible </a:t>
            </a:r>
            <a:r>
              <a:rPr lang="es-CL" sz="1800" dirty="0"/>
              <a:t>a la calidad y altamente dependiente del esfuerzo desplegado por el profesional (agente), difícilmente observable por el mandante </a:t>
            </a:r>
            <a:r>
              <a:rPr lang="es-CL" sz="1800" dirty="0" smtClean="0"/>
              <a:t>(principal).  </a:t>
            </a:r>
            <a:endParaRPr lang="es-CL" sz="1800" dirty="0"/>
          </a:p>
          <a:p>
            <a:pPr lvl="0" algn="just">
              <a:spcAft>
                <a:spcPts val="600"/>
              </a:spcAft>
            </a:pPr>
            <a:r>
              <a:rPr lang="es-CL" sz="1800" dirty="0" smtClean="0"/>
              <a:t>Dadas entonces las reglas de licitación existentes se analizan los resultados agregados de las distintas zonas de licitación, distinguiendo entre tipo de prestador y controlando por variables asociadas a la carga de trabajo de los prestadores. </a:t>
            </a:r>
          </a:p>
          <a:p>
            <a:pPr lvl="0" algn="just">
              <a:spcAft>
                <a:spcPts val="600"/>
              </a:spcAft>
            </a:pPr>
            <a:r>
              <a:rPr lang="es-CL" sz="1800" dirty="0" smtClean="0"/>
              <a:t>El modelo de licitaciones bajo análisis es un modelo de competencia por precios con estándares mínimos de participación. </a:t>
            </a:r>
          </a:p>
          <a:p>
            <a:pPr lvl="0" algn="just">
              <a:spcAft>
                <a:spcPts val="600"/>
              </a:spcAft>
            </a:pPr>
            <a:r>
              <a:rPr lang="es-CL" sz="1800" dirty="0" smtClean="0"/>
              <a:t>Si la licitación es efectiva, ella reduce</a:t>
            </a:r>
            <a:r>
              <a:rPr lang="es-CL" sz="1800" dirty="0"/>
              <a:t>, en los hechos, la calidad promedio de los abogados que forman parte de </a:t>
            </a:r>
            <a:r>
              <a:rPr lang="es-CL" sz="1800" dirty="0" smtClean="0"/>
              <a:t>propuesta, dada la </a:t>
            </a:r>
            <a:r>
              <a:rPr lang="es-CL" sz="1800" dirty="0"/>
              <a:t>presión por la eficiencia competitiva </a:t>
            </a:r>
            <a:r>
              <a:rPr lang="es-CL" sz="1800" dirty="0" smtClean="0"/>
              <a:t>en el </a:t>
            </a:r>
            <a:r>
              <a:rPr lang="es-CL" sz="1800" dirty="0"/>
              <a:t>problema de optimización de </a:t>
            </a:r>
            <a:r>
              <a:rPr lang="es-CL" sz="1800" dirty="0" smtClean="0"/>
              <a:t>recursos.  </a:t>
            </a:r>
            <a:endParaRPr lang="es-CL" sz="1800" dirty="0"/>
          </a:p>
          <a:p>
            <a:pPr lvl="0" algn="just">
              <a:spcAft>
                <a:spcPts val="600"/>
              </a:spcAft>
            </a:pPr>
            <a:r>
              <a:rPr lang="es-CL" sz="1800" dirty="0" smtClean="0"/>
              <a:t>Si la licitación no es efectiva, entendiendo por tal aquella en que no existe competencia, como el precio de licitación resultante no está relacionado con los costos de proveer el servicio, existe incertidumbre respecto de la calidad promedio de los abogados.  Pudiera ser que se trate de un abogado costoso que ve la oportunidad de adjudicarse un contrato, o bien un abogado menos costoso que solo quiere “rentar”.</a:t>
            </a:r>
            <a:endParaRPr lang="es-CL"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rmAutofit/>
          </a:bodyPr>
          <a:lstStyle/>
          <a:p>
            <a:r>
              <a:rPr lang="es-ES" sz="3600" dirty="0" smtClean="0"/>
              <a:t>Propuesta de respuesta</a:t>
            </a:r>
            <a:endParaRPr lang="es-ES" sz="3600" dirty="0"/>
          </a:p>
        </p:txBody>
      </p:sp>
      <p:sp>
        <p:nvSpPr>
          <p:cNvPr id="3" name="2 Marcador de contenido"/>
          <p:cNvSpPr>
            <a:spLocks noGrp="1"/>
          </p:cNvSpPr>
          <p:nvPr>
            <p:ph idx="1"/>
          </p:nvPr>
        </p:nvSpPr>
        <p:spPr>
          <a:xfrm>
            <a:off x="457200" y="1340768"/>
            <a:ext cx="8229600" cy="4785395"/>
          </a:xfrm>
        </p:spPr>
        <p:txBody>
          <a:bodyPr>
            <a:normAutofit fontScale="92500" lnSpcReduction="10000"/>
          </a:bodyPr>
          <a:lstStyle/>
          <a:p>
            <a:pPr lvl="0" algn="just">
              <a:spcAft>
                <a:spcPts val="600"/>
              </a:spcAft>
            </a:pPr>
            <a:r>
              <a:rPr lang="es-CL" sz="2000" dirty="0" smtClean="0"/>
              <a:t>Una </a:t>
            </a:r>
            <a:r>
              <a:rPr lang="es-CL" sz="2000" dirty="0"/>
              <a:t>vez seleccionados los abogados, la forma de controlar la prestación ha sido hasta ahora la evaluación interna y externa, los sistemas de multas y de término de contratos.</a:t>
            </a:r>
          </a:p>
          <a:p>
            <a:pPr lvl="0" algn="just">
              <a:spcAft>
                <a:spcPts val="600"/>
              </a:spcAft>
            </a:pPr>
            <a:r>
              <a:rPr lang="es-CL" sz="2000" dirty="0"/>
              <a:t>Los defensores locales pueden constituirse, a la vez, en pares </a:t>
            </a:r>
            <a:r>
              <a:rPr lang="es-CL" sz="2000" i="1" dirty="0"/>
              <a:t>observantes</a:t>
            </a:r>
            <a:r>
              <a:rPr lang="es-CL" sz="2000" dirty="0"/>
              <a:t>.  El problema de </a:t>
            </a:r>
            <a:r>
              <a:rPr lang="es-CL" sz="2000" i="1" dirty="0"/>
              <a:t>riesgo moral </a:t>
            </a:r>
            <a:r>
              <a:rPr lang="es-CL" sz="2000" dirty="0"/>
              <a:t>se produce porque el esfuerzo desplegado no es observable.  Sin embargo, en muchos casos la presencia y </a:t>
            </a:r>
            <a:r>
              <a:rPr lang="es-CL" sz="2000" dirty="0" smtClean="0"/>
              <a:t>“</a:t>
            </a:r>
            <a:r>
              <a:rPr lang="es-CL" sz="2000" dirty="0" err="1" smtClean="0"/>
              <a:t>supervigilancia</a:t>
            </a:r>
            <a:r>
              <a:rPr lang="es-CL" sz="2000" dirty="0" smtClean="0"/>
              <a:t>” </a:t>
            </a:r>
            <a:r>
              <a:rPr lang="es-CL" sz="2000" dirty="0"/>
              <a:t>de la Defensoría Local actúa como mecanismo de incentivo al esfuerzo correcto.</a:t>
            </a:r>
          </a:p>
          <a:p>
            <a:pPr lvl="0" algn="just">
              <a:spcAft>
                <a:spcPts val="600"/>
              </a:spcAft>
            </a:pPr>
            <a:r>
              <a:rPr lang="es-CL" sz="2000" dirty="0"/>
              <a:t>Esta relación positiva tiene a su vez, dos fuentes:  en aquellos casos de abogados observados como igualmente hábiles, el control de pares actúa como incentivo de reputación o por temor a la sanción.  Respecto de aquellos abogados menos hábiles, el descreme de casos difíciles que puede hacer el defensor local jefe ayuda a generar un patrón de especialización beneficioso</a:t>
            </a:r>
            <a:r>
              <a:rPr lang="es-CL" sz="2000" dirty="0" smtClean="0"/>
              <a:t>.</a:t>
            </a:r>
          </a:p>
          <a:p>
            <a:pPr lvl="0" algn="just">
              <a:spcAft>
                <a:spcPts val="600"/>
              </a:spcAft>
            </a:pPr>
            <a:r>
              <a:rPr lang="es-CL" sz="2000" dirty="0" smtClean="0"/>
              <a:t>En este trabajo se muestra la existencia de este patrón de especialización y que el beneficio se produce especialmente en condiciones de competencia efectiva.</a:t>
            </a:r>
            <a:endParaRPr lang="es-CL" sz="2000" dirty="0"/>
          </a:p>
          <a:p>
            <a:endParaRPr lang="es-E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rmAutofit/>
          </a:bodyPr>
          <a:lstStyle/>
          <a:p>
            <a:r>
              <a:rPr lang="es-ES" sz="3600" dirty="0" smtClean="0"/>
              <a:t>Eficacia en la reducción de costos</a:t>
            </a:r>
            <a:endParaRPr lang="es-ES" sz="3600" dirty="0"/>
          </a:p>
        </p:txBody>
      </p:sp>
      <p:graphicFrame>
        <p:nvGraphicFramePr>
          <p:cNvPr id="4" name="Content Placeholder 4"/>
          <p:cNvGraphicFramePr>
            <a:graphicFrameLocks noGrp="1"/>
          </p:cNvGraphicFramePr>
          <p:nvPr>
            <p:ph idx="1"/>
          </p:nvPr>
        </p:nvGraphicFramePr>
        <p:xfrm>
          <a:off x="457200" y="1340768"/>
          <a:ext cx="8219257" cy="5069009"/>
        </p:xfrm>
        <a:graphic>
          <a:graphicData uri="http://schemas.openxmlformats.org/drawingml/2006/table">
            <a:tbl>
              <a:tblPr/>
              <a:tblGrid>
                <a:gridCol w="1852490"/>
                <a:gridCol w="1591025"/>
                <a:gridCol w="1591914"/>
                <a:gridCol w="1591914"/>
                <a:gridCol w="1591914"/>
              </a:tblGrid>
              <a:tr h="462345">
                <a:tc gridSpan="5">
                  <a:txBody>
                    <a:bodyPr/>
                    <a:lstStyle/>
                    <a:p>
                      <a:pPr algn="just">
                        <a:lnSpc>
                          <a:spcPct val="115000"/>
                        </a:lnSpc>
                        <a:spcAft>
                          <a:spcPts val="0"/>
                        </a:spcAft>
                      </a:pPr>
                      <a:r>
                        <a:rPr lang="es-CL" sz="1200" b="1" dirty="0">
                          <a:latin typeface="+mn-lt"/>
                          <a:ea typeface="Times New Roman"/>
                          <a:cs typeface="Arial" pitchFamily="34" charset="0"/>
                        </a:rPr>
                        <a:t>Tabla 1: Resultados de regresiones de Porcentaje de Ahorro en Intensidad de la Competencia y Tipo de la misma usando datos de 9 procesos licitatorios.</a:t>
                      </a:r>
                      <a:endParaRPr lang="es-CL" sz="1400" b="1" dirty="0">
                        <a:latin typeface="+mn-lt"/>
                        <a:ea typeface="Times New Roman"/>
                        <a:cs typeface="Arial" pitchFamily="34" charset="0"/>
                      </a:endParaRPr>
                    </a:p>
                  </a:txBody>
                  <a:tcPr marL="83586" marR="835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417277">
                <a:tc gridSpan="5">
                  <a:txBody>
                    <a:bodyPr/>
                    <a:lstStyle/>
                    <a:p>
                      <a:pPr algn="just">
                        <a:lnSpc>
                          <a:spcPct val="115000"/>
                        </a:lnSpc>
                        <a:spcAft>
                          <a:spcPts val="0"/>
                        </a:spcAft>
                      </a:pPr>
                      <a:endParaRPr lang="es-CL" sz="1200" dirty="0">
                        <a:latin typeface="+mn-lt"/>
                        <a:ea typeface="Times New Roman"/>
                        <a:cs typeface="Arial" pitchFamily="34" charset="0"/>
                      </a:endParaRPr>
                    </a:p>
                    <a:p>
                      <a:pPr algn="just">
                        <a:lnSpc>
                          <a:spcPct val="115000"/>
                        </a:lnSpc>
                        <a:spcAft>
                          <a:spcPts val="0"/>
                        </a:spcAft>
                      </a:pPr>
                      <a:r>
                        <a:rPr lang="es-CL" sz="1200" dirty="0">
                          <a:latin typeface="+mn-lt"/>
                          <a:ea typeface="Times New Roman"/>
                          <a:cs typeface="Arial" pitchFamily="34" charset="0"/>
                        </a:rPr>
                        <a:t>Variable Dependiente:  porcentaje de ahorro en precios adjudicados respecto del precio de reserva</a:t>
                      </a:r>
                      <a:endParaRPr lang="es-CL" sz="1400" dirty="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417277">
                <a:tc>
                  <a:txBody>
                    <a:bodyPr/>
                    <a:lstStyle/>
                    <a:p>
                      <a:pPr algn="just">
                        <a:lnSpc>
                          <a:spcPct val="115000"/>
                        </a:lnSpc>
                        <a:spcAft>
                          <a:spcPts val="0"/>
                        </a:spcAft>
                      </a:pPr>
                      <a:endParaRPr lang="es-CL" sz="1200" b="1" dirty="0" smtClean="0">
                        <a:latin typeface="+mn-lt"/>
                        <a:ea typeface="Times New Roman"/>
                        <a:cs typeface="Arial" pitchFamily="34" charset="0"/>
                      </a:endParaRPr>
                    </a:p>
                    <a:p>
                      <a:pPr algn="just">
                        <a:lnSpc>
                          <a:spcPct val="115000"/>
                        </a:lnSpc>
                        <a:spcAft>
                          <a:spcPts val="0"/>
                        </a:spcAft>
                      </a:pPr>
                      <a:r>
                        <a:rPr lang="es-CL" sz="1200" b="1" dirty="0" err="1" smtClean="0">
                          <a:latin typeface="+mn-lt"/>
                          <a:ea typeface="Times New Roman"/>
                          <a:cs typeface="Arial" pitchFamily="34" charset="0"/>
                        </a:rPr>
                        <a:t>Regresores</a:t>
                      </a:r>
                      <a:endParaRPr lang="es-CL" sz="1400" dirty="0">
                        <a:latin typeface="+mn-lt"/>
                        <a:ea typeface="Times New Roman"/>
                        <a:cs typeface="Arial" pitchFamily="34" charset="0"/>
                      </a:endParaRPr>
                    </a:p>
                  </a:txBody>
                  <a:tcPr marL="83586" marR="8358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a:latin typeface="+mn-lt"/>
                          <a:ea typeface="Times New Roman"/>
                          <a:cs typeface="Arial" pitchFamily="34" charset="0"/>
                        </a:rPr>
                        <a:t>(1)</a:t>
                      </a:r>
                      <a:endParaRPr lang="es-CL" sz="1400">
                        <a:latin typeface="+mn-lt"/>
                        <a:ea typeface="Times New Roman"/>
                        <a:cs typeface="Arial" pitchFamily="34" charset="0"/>
                      </a:endParaRPr>
                    </a:p>
                  </a:txBody>
                  <a:tcPr marL="83586" marR="835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a:latin typeface="+mn-lt"/>
                          <a:ea typeface="Times New Roman"/>
                          <a:cs typeface="Arial" pitchFamily="34" charset="0"/>
                        </a:rPr>
                        <a:t>(2)</a:t>
                      </a:r>
                      <a:endParaRPr lang="es-CL" sz="1400">
                        <a:latin typeface="+mn-lt"/>
                        <a:ea typeface="Times New Roman"/>
                        <a:cs typeface="Arial" pitchFamily="34" charset="0"/>
                      </a:endParaRPr>
                    </a:p>
                  </a:txBody>
                  <a:tcPr marL="83586" marR="8358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n-lt"/>
                          <a:ea typeface="Times New Roman"/>
                          <a:cs typeface="Arial" pitchFamily="34" charset="0"/>
                        </a:rPr>
                        <a:t>(3)</a:t>
                      </a:r>
                      <a:endParaRPr lang="es-CL" sz="1400" dirty="0">
                        <a:latin typeface="+mn-lt"/>
                        <a:ea typeface="Times New Roman"/>
                        <a:cs typeface="Arial" pitchFamily="34" charset="0"/>
                      </a:endParaRPr>
                    </a:p>
                  </a:txBody>
                  <a:tcPr marL="83586" marR="83586"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pPr>
                      <a:r>
                        <a:rPr lang="es-CL" sz="1200" b="1" dirty="0">
                          <a:latin typeface="+mn-lt"/>
                          <a:ea typeface="Times New Roman"/>
                          <a:cs typeface="Arial" pitchFamily="34" charset="0"/>
                        </a:rPr>
                        <a:t>(4)</a:t>
                      </a:r>
                      <a:endParaRPr lang="es-CL" sz="1400" dirty="0">
                        <a:latin typeface="+mn-lt"/>
                        <a:ea typeface="Times New Roman"/>
                        <a:cs typeface="Arial" pitchFamily="34" charset="0"/>
                      </a:endParaRPr>
                    </a:p>
                  </a:txBody>
                  <a:tcPr marL="83586" marR="83586"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417277">
                <a:tc>
                  <a:txBody>
                    <a:bodyPr/>
                    <a:lstStyle/>
                    <a:p>
                      <a:pPr>
                        <a:lnSpc>
                          <a:spcPct val="115000"/>
                        </a:lnSpc>
                        <a:spcAft>
                          <a:spcPts val="0"/>
                        </a:spcAft>
                      </a:pPr>
                      <a:r>
                        <a:rPr lang="es-CL" sz="1200">
                          <a:latin typeface="+mn-lt"/>
                          <a:ea typeface="Times New Roman"/>
                          <a:cs typeface="Arial" pitchFamily="34" charset="0"/>
                        </a:rPr>
                        <a:t>Número de proponentes</a:t>
                      </a:r>
                      <a:endParaRPr lang="es-CL" sz="140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0,029**</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0,004)</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0,023**</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0,004)</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s-CL" sz="12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algn="ctr" rtl="0" eaLnBrk="1" latinLnBrk="0" hangingPunct="1">
                        <a:lnSpc>
                          <a:spcPct val="115000"/>
                        </a:lnSpc>
                        <a:spcAft>
                          <a:spcPts val="0"/>
                        </a:spcAft>
                      </a:pPr>
                      <a:r>
                        <a:rPr kumimoji="0" lang="en-GB" sz="1200" kern="1200" dirty="0" smtClean="0">
                          <a:solidFill>
                            <a:schemeClr val="tx1"/>
                          </a:solidFill>
                          <a:latin typeface="+mn-lt"/>
                          <a:ea typeface="Times New Roman"/>
                          <a:cs typeface="Arial" pitchFamily="34" charset="0"/>
                        </a:rPr>
                        <a:t>0,005</a:t>
                      </a:r>
                    </a:p>
                    <a:p>
                      <a:pPr marL="0" algn="ctr" rtl="0" eaLnBrk="1" latinLnBrk="0" hangingPunct="1">
                        <a:lnSpc>
                          <a:spcPct val="115000"/>
                        </a:lnSpc>
                        <a:spcAft>
                          <a:spcPts val="0"/>
                        </a:spcAft>
                      </a:pPr>
                      <a:r>
                        <a:rPr kumimoji="0" lang="en-GB" sz="1200" kern="1200" dirty="0" smtClean="0">
                          <a:solidFill>
                            <a:schemeClr val="tx1"/>
                          </a:solidFill>
                          <a:latin typeface="+mn-lt"/>
                          <a:ea typeface="Times New Roman"/>
                          <a:cs typeface="Arial" pitchFamily="34" charset="0"/>
                        </a:rPr>
                        <a:t>(0,004)</a:t>
                      </a:r>
                      <a:endParaRPr kumimoji="0" lang="es-CL" sz="1200" kern="1200" dirty="0" smtClean="0">
                        <a:solidFill>
                          <a:schemeClr val="tx1"/>
                        </a:solidFill>
                        <a:latin typeface="+mn-lt"/>
                        <a:ea typeface="Times New Roman"/>
                        <a:cs typeface="Arial" pitchFamily="34" charset="0"/>
                      </a:endParaRPr>
                    </a:p>
                  </a:txBody>
                  <a:tcPr marL="83586" marR="8358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417277">
                <a:tc>
                  <a:txBody>
                    <a:bodyPr/>
                    <a:lstStyle/>
                    <a:p>
                      <a:pPr>
                        <a:lnSpc>
                          <a:spcPct val="115000"/>
                        </a:lnSpc>
                        <a:spcAft>
                          <a:spcPts val="0"/>
                        </a:spcAft>
                      </a:pPr>
                      <a:r>
                        <a:rPr lang="es-CL" sz="1200" dirty="0">
                          <a:latin typeface="+mn-lt"/>
                          <a:ea typeface="Times New Roman"/>
                          <a:cs typeface="Arial" pitchFamily="34" charset="0"/>
                        </a:rPr>
                        <a:t>Tipo de Competencia</a:t>
                      </a:r>
                      <a:endParaRPr lang="es-CL" sz="1400" dirty="0">
                        <a:latin typeface="+mn-lt"/>
                        <a:ea typeface="Times New Roman"/>
                        <a:cs typeface="Arial" pitchFamily="34" charset="0"/>
                      </a:endParaRPr>
                    </a:p>
                    <a:p>
                      <a:pPr>
                        <a:lnSpc>
                          <a:spcPct val="115000"/>
                        </a:lnSpc>
                        <a:spcAft>
                          <a:spcPts val="0"/>
                        </a:spcAft>
                      </a:pPr>
                      <a:r>
                        <a:rPr lang="es-CL" sz="1200" dirty="0">
                          <a:latin typeface="+mn-lt"/>
                          <a:ea typeface="Times New Roman"/>
                          <a:cs typeface="Arial" pitchFamily="34" charset="0"/>
                        </a:rPr>
                        <a:t>(</a:t>
                      </a:r>
                      <a:r>
                        <a:rPr lang="es-CL" sz="1200" dirty="0" err="1">
                          <a:latin typeface="+mn-lt"/>
                          <a:ea typeface="Times New Roman"/>
                          <a:cs typeface="Arial" pitchFamily="34" charset="0"/>
                        </a:rPr>
                        <a:t>dummy</a:t>
                      </a:r>
                      <a:r>
                        <a:rPr lang="es-CL" sz="1200" dirty="0">
                          <a:latin typeface="+mn-lt"/>
                          <a:ea typeface="Times New Roman"/>
                          <a:cs typeface="Arial" pitchFamily="34" charset="0"/>
                        </a:rPr>
                        <a:t>)</a:t>
                      </a:r>
                      <a:endParaRPr lang="es-CL" sz="1400" dirty="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s-CL" sz="12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0,140**</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0,019)</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0,124**</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0,017)</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0,123**</a:t>
                      </a:r>
                    </a:p>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(0,017)</a:t>
                      </a:r>
                    </a:p>
                  </a:txBody>
                  <a:tcPr marL="83586" marR="8358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625915">
                <a:tc>
                  <a:txBody>
                    <a:bodyPr/>
                    <a:lstStyle/>
                    <a:p>
                      <a:pPr>
                        <a:lnSpc>
                          <a:spcPct val="115000"/>
                        </a:lnSpc>
                        <a:spcAft>
                          <a:spcPts val="0"/>
                        </a:spcAft>
                      </a:pPr>
                      <a:r>
                        <a:rPr lang="es-CL" sz="1200">
                          <a:latin typeface="+mn-lt"/>
                          <a:ea typeface="Times New Roman"/>
                          <a:cs typeface="Arial" pitchFamily="34" charset="0"/>
                        </a:rPr>
                        <a:t>Intensidad de la competencia</a:t>
                      </a:r>
                      <a:endParaRPr lang="es-CL" sz="1400">
                        <a:latin typeface="+mn-lt"/>
                        <a:ea typeface="Times New Roman"/>
                        <a:cs typeface="Arial" pitchFamily="34" charset="0"/>
                      </a:endParaRPr>
                    </a:p>
                    <a:p>
                      <a:pPr>
                        <a:lnSpc>
                          <a:spcPct val="115000"/>
                        </a:lnSpc>
                        <a:spcAft>
                          <a:spcPts val="0"/>
                        </a:spcAft>
                      </a:pPr>
                      <a:r>
                        <a:rPr lang="es-CL" sz="1200">
                          <a:latin typeface="+mn-lt"/>
                          <a:ea typeface="Times New Roman"/>
                          <a:cs typeface="Arial" pitchFamily="34" charset="0"/>
                        </a:rPr>
                        <a:t>(dummy)</a:t>
                      </a:r>
                      <a:endParaRPr lang="es-CL" sz="140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s-CL" sz="12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endParaRPr lang="es-CL" sz="12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0,158**</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0,015)</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0,147**</a:t>
                      </a:r>
                    </a:p>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(0,018)</a:t>
                      </a:r>
                    </a:p>
                  </a:txBody>
                  <a:tcPr marL="83586" marR="8358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7277">
                <a:tc>
                  <a:txBody>
                    <a:bodyPr/>
                    <a:lstStyle/>
                    <a:p>
                      <a:pPr>
                        <a:lnSpc>
                          <a:spcPct val="115000"/>
                        </a:lnSpc>
                        <a:spcAft>
                          <a:spcPts val="0"/>
                        </a:spcAft>
                      </a:pPr>
                      <a:r>
                        <a:rPr lang="es-CL" sz="1200" dirty="0">
                          <a:latin typeface="+mn-lt"/>
                          <a:ea typeface="Times New Roman"/>
                          <a:cs typeface="Arial" pitchFamily="34" charset="0"/>
                        </a:rPr>
                        <a:t>Intercepto</a:t>
                      </a:r>
                      <a:endParaRPr lang="es-CL" sz="1400" dirty="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0,085**</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0,014)</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-0,004</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0,018)</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a:noFill/>
                    </a:lnB>
                  </a:tcPr>
                </a:tc>
                <a:tc>
                  <a:txBody>
                    <a:bodyPr/>
                    <a:lstStyle/>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0,013</a:t>
                      </a:r>
                      <a:endParaRPr lang="es-CL" sz="1400" dirty="0">
                        <a:latin typeface="+mn-lt"/>
                        <a:ea typeface="Times New Roman"/>
                        <a:cs typeface="Arial" pitchFamily="34" charset="0"/>
                      </a:endParaRPr>
                    </a:p>
                    <a:p>
                      <a:pPr algn="ctr">
                        <a:lnSpc>
                          <a:spcPct val="115000"/>
                        </a:lnSpc>
                        <a:spcAft>
                          <a:spcPts val="0"/>
                        </a:spcAft>
                      </a:pPr>
                      <a:r>
                        <a:rPr lang="es-CL" sz="1200" dirty="0">
                          <a:latin typeface="+mn-lt"/>
                          <a:ea typeface="Times New Roman"/>
                          <a:cs typeface="Arial" pitchFamily="34" charset="0"/>
                        </a:rPr>
                        <a:t>(</a:t>
                      </a:r>
                      <a:r>
                        <a:rPr lang="es-CL" sz="1200" dirty="0" smtClean="0">
                          <a:latin typeface="+mn-lt"/>
                          <a:ea typeface="Times New Roman"/>
                          <a:cs typeface="Arial" pitchFamily="34" charset="0"/>
                        </a:rPr>
                        <a:t>0,015)</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dash"/>
                      <a:round/>
                      <a:headEnd type="none" w="med" len="med"/>
                      <a:tailEnd type="none" w="med" len="med"/>
                    </a:lnT>
                    <a:lnB>
                      <a:noFill/>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-0,017</a:t>
                      </a:r>
                    </a:p>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(0,016)</a:t>
                      </a:r>
                    </a:p>
                  </a:txBody>
                  <a:tcPr marL="83586" marR="8358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a:noFill/>
                    </a:lnB>
                  </a:tcPr>
                </a:tc>
              </a:tr>
              <a:tr h="462345">
                <a:tc gridSpan="5">
                  <a:txBody>
                    <a:bodyPr/>
                    <a:lstStyle/>
                    <a:p>
                      <a:pPr>
                        <a:lnSpc>
                          <a:spcPct val="115000"/>
                        </a:lnSpc>
                        <a:spcAft>
                          <a:spcPts val="0"/>
                        </a:spcAft>
                      </a:pPr>
                      <a:endParaRPr lang="es-CL" sz="1400" dirty="0">
                        <a:latin typeface="+mn-lt"/>
                        <a:ea typeface="Times New Roman"/>
                        <a:cs typeface="Arial" pitchFamily="34" charset="0"/>
                      </a:endParaRPr>
                    </a:p>
                    <a:p>
                      <a:pPr>
                        <a:lnSpc>
                          <a:spcPct val="115000"/>
                        </a:lnSpc>
                        <a:spcAft>
                          <a:spcPts val="0"/>
                        </a:spcAft>
                      </a:pPr>
                      <a:r>
                        <a:rPr lang="es-CL" sz="1200" b="1" dirty="0">
                          <a:latin typeface="+mn-lt"/>
                          <a:ea typeface="Times New Roman"/>
                          <a:cs typeface="Arial" pitchFamily="34" charset="0"/>
                        </a:rPr>
                        <a:t>Estadísticos de resumen</a:t>
                      </a:r>
                      <a:endParaRPr lang="es-CL" sz="1400" dirty="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417277">
                <a:tc>
                  <a:txBody>
                    <a:bodyPr/>
                    <a:lstStyle/>
                    <a:p>
                      <a:pPr>
                        <a:lnSpc>
                          <a:spcPct val="115000"/>
                        </a:lnSpc>
                        <a:spcAft>
                          <a:spcPts val="0"/>
                        </a:spcAft>
                      </a:pPr>
                      <a:r>
                        <a:rPr lang="es-CL" sz="1200">
                          <a:latin typeface="+mn-lt"/>
                          <a:ea typeface="Times New Roman"/>
                          <a:cs typeface="Arial" pitchFamily="34" charset="0"/>
                        </a:rPr>
                        <a:t>Error estándar de la regresión</a:t>
                      </a:r>
                      <a:endParaRPr lang="es-CL" sz="140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0,13791</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0,12444</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0,10965</a:t>
                      </a:r>
                      <a:endParaRPr lang="es-CL" sz="1400" dirty="0">
                        <a:latin typeface="+mn-lt"/>
                        <a:ea typeface="Times New Roman"/>
                        <a:cs typeface="Arial" pitchFamily="34" charset="0"/>
                      </a:endParaRPr>
                    </a:p>
                  </a:txBody>
                  <a:tcPr marL="83586" marR="83586"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0,10959</a:t>
                      </a:r>
                    </a:p>
                  </a:txBody>
                  <a:tcPr marL="83586" marR="8358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8638">
                <a:tc>
                  <a:txBody>
                    <a:bodyPr/>
                    <a:lstStyle/>
                    <a:p>
                      <a:pPr>
                        <a:lnSpc>
                          <a:spcPct val="115000"/>
                        </a:lnSpc>
                        <a:spcAft>
                          <a:spcPts val="0"/>
                        </a:spcAft>
                      </a:pPr>
                      <a:r>
                        <a:rPr lang="es-CL" sz="1200">
                          <a:latin typeface="+mn-lt"/>
                          <a:ea typeface="Times New Roman"/>
                          <a:cs typeface="Arial" pitchFamily="34" charset="0"/>
                        </a:rPr>
                        <a:t>R cuadrado ajustado</a:t>
                      </a:r>
                      <a:endParaRPr lang="es-CL" sz="140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0,177</a:t>
                      </a:r>
                      <a:endParaRPr lang="es-CL" sz="1400" dirty="0">
                        <a:latin typeface="+mn-lt"/>
                        <a:ea typeface="Times New Roman"/>
                        <a:cs typeface="Arial" pitchFamily="34" charset="0"/>
                      </a:endParaRPr>
                    </a:p>
                  </a:txBody>
                  <a:tcPr marL="83586" marR="83586" marT="0" marB="0" anchor="ctr">
                    <a:lnL>
                      <a:noFill/>
                    </a:lnL>
                    <a:lnR>
                      <a:noFill/>
                    </a:lnR>
                    <a:lnT>
                      <a:noFill/>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0,330</a:t>
                      </a:r>
                      <a:endParaRPr lang="es-CL" sz="1400" dirty="0">
                        <a:latin typeface="+mn-lt"/>
                        <a:ea typeface="Times New Roman"/>
                        <a:cs typeface="Arial" pitchFamily="34" charset="0"/>
                      </a:endParaRPr>
                    </a:p>
                  </a:txBody>
                  <a:tcPr marL="83586" marR="83586" marT="0" marB="0" anchor="ctr">
                    <a:lnL>
                      <a:noFill/>
                    </a:lnL>
                    <a:lnR>
                      <a:noFill/>
                    </a:lnR>
                    <a:lnT>
                      <a:noFill/>
                    </a:lnT>
                    <a:lnB>
                      <a:noFill/>
                    </a:lnB>
                  </a:tcPr>
                </a:tc>
                <a:tc>
                  <a:txBody>
                    <a:bodyPr/>
                    <a:lstStyle/>
                    <a:p>
                      <a:pPr algn="ctr">
                        <a:lnSpc>
                          <a:spcPct val="115000"/>
                        </a:lnSpc>
                        <a:spcAft>
                          <a:spcPts val="0"/>
                        </a:spcAft>
                      </a:pPr>
                      <a:r>
                        <a:rPr lang="es-CL" sz="1200" dirty="0" smtClean="0">
                          <a:latin typeface="+mn-lt"/>
                          <a:ea typeface="Times New Roman"/>
                          <a:cs typeface="Arial" pitchFamily="34" charset="0"/>
                        </a:rPr>
                        <a:t>0,480</a:t>
                      </a:r>
                      <a:endParaRPr lang="es-CL" sz="1400" dirty="0">
                        <a:latin typeface="+mn-lt"/>
                        <a:ea typeface="Times New Roman"/>
                        <a:cs typeface="Arial" pitchFamily="34" charset="0"/>
                      </a:endParaRPr>
                    </a:p>
                  </a:txBody>
                  <a:tcPr marL="83586" marR="83586" marT="0" marB="0" anchor="ctr">
                    <a:lnL>
                      <a:noFill/>
                    </a:lnL>
                    <a:lnR>
                      <a:noFill/>
                    </a:lnR>
                    <a:lnT>
                      <a:noFill/>
                    </a:lnT>
                    <a:lnB>
                      <a:noFill/>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0,480</a:t>
                      </a:r>
                    </a:p>
                  </a:txBody>
                  <a:tcPr marL="83586" marR="83586" marT="0" marB="0" anchor="ctr">
                    <a:lnL>
                      <a:noFill/>
                    </a:lnL>
                    <a:lnR w="12700" cap="flat" cmpd="sng" algn="ctr">
                      <a:solidFill>
                        <a:srgbClr val="000000"/>
                      </a:solidFill>
                      <a:prstDash val="solid"/>
                      <a:round/>
                      <a:headEnd type="none" w="med" len="med"/>
                      <a:tailEnd type="none" w="med" len="med"/>
                    </a:lnR>
                    <a:lnT>
                      <a:noFill/>
                    </a:lnT>
                    <a:lnB>
                      <a:noFill/>
                    </a:lnB>
                  </a:tcPr>
                </a:tc>
              </a:tr>
              <a:tr h="208638">
                <a:tc>
                  <a:txBody>
                    <a:bodyPr/>
                    <a:lstStyle/>
                    <a:p>
                      <a:pPr algn="just">
                        <a:lnSpc>
                          <a:spcPct val="115000"/>
                        </a:lnSpc>
                        <a:spcAft>
                          <a:spcPts val="0"/>
                        </a:spcAft>
                      </a:pPr>
                      <a:r>
                        <a:rPr lang="es-CL" sz="1200">
                          <a:latin typeface="+mn-lt"/>
                          <a:ea typeface="Times New Roman"/>
                          <a:cs typeface="Arial" pitchFamily="34" charset="0"/>
                        </a:rPr>
                        <a:t>N</a:t>
                      </a:r>
                      <a:endParaRPr lang="es-CL" sz="1400">
                        <a:latin typeface="+mn-lt"/>
                        <a:ea typeface="Times New Roman"/>
                        <a:cs typeface="Arial" pitchFamily="34" charset="0"/>
                      </a:endParaRPr>
                    </a:p>
                  </a:txBody>
                  <a:tcPr marL="83586" marR="83586"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200" dirty="0" smtClean="0">
                          <a:latin typeface="+mn-lt"/>
                          <a:ea typeface="Times New Roman"/>
                          <a:cs typeface="Arial" pitchFamily="34" charset="0"/>
                        </a:rPr>
                        <a:t>226</a:t>
                      </a:r>
                      <a:endParaRPr lang="es-CL" sz="1400" dirty="0">
                        <a:latin typeface="+mn-lt"/>
                        <a:ea typeface="Times New Roman"/>
                        <a:cs typeface="Arial" pitchFamily="34" charset="0"/>
                      </a:endParaRPr>
                    </a:p>
                  </a:txBody>
                  <a:tcPr marL="83586" marR="8358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226</a:t>
                      </a:r>
                      <a:endParaRPr lang="es-CL" sz="1400" dirty="0">
                        <a:latin typeface="+mn-lt"/>
                        <a:ea typeface="Times New Roman"/>
                        <a:cs typeface="Arial" pitchFamily="34" charset="0"/>
                      </a:endParaRPr>
                    </a:p>
                  </a:txBody>
                  <a:tcPr marL="83586" marR="8358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dirty="0" smtClean="0">
                          <a:latin typeface="+mn-lt"/>
                          <a:ea typeface="Times New Roman"/>
                          <a:cs typeface="Arial" pitchFamily="34" charset="0"/>
                        </a:rPr>
                        <a:t>226</a:t>
                      </a:r>
                      <a:endParaRPr lang="es-CL" sz="1400" dirty="0">
                        <a:latin typeface="+mn-lt"/>
                        <a:ea typeface="Times New Roman"/>
                        <a:cs typeface="Arial" pitchFamily="34" charset="0"/>
                      </a:endParaRPr>
                    </a:p>
                  </a:txBody>
                  <a:tcPr marL="83586" marR="83586"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algn="ctr" rtl="0" eaLnBrk="1" latinLnBrk="0" hangingPunct="1">
                        <a:lnSpc>
                          <a:spcPct val="115000"/>
                        </a:lnSpc>
                        <a:spcAft>
                          <a:spcPts val="0"/>
                        </a:spcAft>
                      </a:pPr>
                      <a:r>
                        <a:rPr kumimoji="0" lang="es-CL" sz="1200" kern="1200" dirty="0" smtClean="0">
                          <a:solidFill>
                            <a:schemeClr val="tx1"/>
                          </a:solidFill>
                          <a:latin typeface="+mn-lt"/>
                          <a:ea typeface="Times New Roman"/>
                          <a:cs typeface="Arial" pitchFamily="34" charset="0"/>
                        </a:rPr>
                        <a:t>226</a:t>
                      </a:r>
                    </a:p>
                  </a:txBody>
                  <a:tcPr marL="83586" marR="8358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569015">
                <a:tc gridSpan="5">
                  <a:txBody>
                    <a:bodyPr/>
                    <a:lstStyle/>
                    <a:p>
                      <a:pPr algn="just">
                        <a:lnSpc>
                          <a:spcPct val="115000"/>
                        </a:lnSpc>
                        <a:spcAft>
                          <a:spcPts val="0"/>
                        </a:spcAft>
                      </a:pPr>
                      <a:r>
                        <a:rPr lang="es-CL" sz="1050" dirty="0">
                          <a:latin typeface="+mn-lt"/>
                          <a:ea typeface="Times New Roman"/>
                          <a:cs typeface="Arial" pitchFamily="34" charset="0"/>
                        </a:rPr>
                        <a:t>Estas regresiones fueron estimadas usando datos sobre precios de oferta de </a:t>
                      </a:r>
                      <a:r>
                        <a:rPr lang="es-CL" sz="1050" dirty="0" smtClean="0">
                          <a:latin typeface="+mn-lt"/>
                          <a:ea typeface="Times New Roman"/>
                          <a:cs typeface="Arial" pitchFamily="34" charset="0"/>
                        </a:rPr>
                        <a:t>226 </a:t>
                      </a:r>
                      <a:r>
                        <a:rPr lang="es-CL" sz="1050" dirty="0">
                          <a:latin typeface="+mn-lt"/>
                          <a:ea typeface="Times New Roman"/>
                          <a:cs typeface="Arial" pitchFamily="34" charset="0"/>
                        </a:rPr>
                        <a:t>propuestas </a:t>
                      </a:r>
                      <a:r>
                        <a:rPr lang="es-CL" sz="1050" dirty="0" smtClean="0">
                          <a:latin typeface="+mn-lt"/>
                          <a:ea typeface="Times New Roman"/>
                          <a:cs typeface="Arial" pitchFamily="34" charset="0"/>
                        </a:rPr>
                        <a:t>adjudicadas en </a:t>
                      </a:r>
                      <a:r>
                        <a:rPr lang="es-CL" sz="1050" dirty="0">
                          <a:latin typeface="+mn-lt"/>
                          <a:ea typeface="Times New Roman"/>
                          <a:cs typeface="Arial" pitchFamily="34" charset="0"/>
                        </a:rPr>
                        <a:t>9 procesos licitatorios.  Errores estándares figuran entre paréntesis.   Los coeficientes son estadísticamente significativos al *5% ó **1% de nivel de significancia.</a:t>
                      </a:r>
                      <a:endParaRPr lang="es-CL" sz="1400" dirty="0">
                        <a:latin typeface="+mn-lt"/>
                        <a:ea typeface="Times New Roman"/>
                        <a:cs typeface="Arial" pitchFamily="34" charset="0"/>
                      </a:endParaRPr>
                    </a:p>
                  </a:txBody>
                  <a:tcPr marL="83586" marR="8358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11560" y="332656"/>
            <a:ext cx="7920880" cy="864096"/>
          </a:xfrm>
        </p:spPr>
        <p:txBody>
          <a:bodyPr>
            <a:noAutofit/>
          </a:bodyPr>
          <a:lstStyle/>
          <a:p>
            <a:r>
              <a:rPr lang="es-ES" sz="3200" dirty="0" smtClean="0"/>
              <a:t>Existencia de patrones de especialización</a:t>
            </a:r>
            <a:endParaRPr lang="es-ES" sz="3200" dirty="0"/>
          </a:p>
        </p:txBody>
      </p:sp>
      <p:graphicFrame>
        <p:nvGraphicFramePr>
          <p:cNvPr id="4" name="4 Marcador de contenido"/>
          <p:cNvGraphicFramePr>
            <a:graphicFrameLocks noGrp="1"/>
          </p:cNvGraphicFramePr>
          <p:nvPr>
            <p:ph idx="1"/>
          </p:nvPr>
        </p:nvGraphicFramePr>
        <p:xfrm>
          <a:off x="539552" y="1124748"/>
          <a:ext cx="8208911" cy="5574458"/>
        </p:xfrm>
        <a:graphic>
          <a:graphicData uri="http://schemas.openxmlformats.org/drawingml/2006/table">
            <a:tbl>
              <a:tblPr/>
              <a:tblGrid>
                <a:gridCol w="1464835"/>
                <a:gridCol w="788040"/>
                <a:gridCol w="796149"/>
                <a:gridCol w="781802"/>
                <a:gridCol w="781802"/>
                <a:gridCol w="859981"/>
                <a:gridCol w="938161"/>
                <a:gridCol w="859981"/>
                <a:gridCol w="938160"/>
              </a:tblGrid>
              <a:tr h="203146">
                <a:tc gridSpan="9">
                  <a:txBody>
                    <a:bodyPr/>
                    <a:lstStyle/>
                    <a:p>
                      <a:pPr algn="just">
                        <a:lnSpc>
                          <a:spcPct val="115000"/>
                        </a:lnSpc>
                        <a:spcAft>
                          <a:spcPts val="0"/>
                        </a:spcAft>
                      </a:pPr>
                      <a:r>
                        <a:rPr lang="es-CL" sz="1200" b="1" dirty="0">
                          <a:latin typeface="+mn-lt"/>
                          <a:ea typeface="Times New Roman"/>
                          <a:cs typeface="Arial" pitchFamily="34" charset="0"/>
                        </a:rPr>
                        <a:t>Tabla 2: Medidas de carga de trabajo para defensores, según composición oferta</a:t>
                      </a:r>
                      <a:endParaRPr lang="es-CL" sz="1400" dirty="0">
                        <a:latin typeface="+mn-lt"/>
                        <a:ea typeface="Times New Roman"/>
                        <a:cs typeface="Arial" pitchFamily="34" charset="0"/>
                      </a:endParaRPr>
                    </a:p>
                  </a:txBody>
                  <a:tcPr marL="29090" marR="2909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509764">
                <a:tc gridSpan="9">
                  <a:txBody>
                    <a:bodyPr/>
                    <a:lstStyle/>
                    <a:p>
                      <a:pPr algn="just">
                        <a:lnSpc>
                          <a:spcPct val="115000"/>
                        </a:lnSpc>
                        <a:spcAft>
                          <a:spcPts val="0"/>
                        </a:spcAft>
                      </a:pPr>
                      <a:r>
                        <a:rPr lang="es-CL" sz="1200" dirty="0" smtClean="0">
                          <a:latin typeface="+mn-lt"/>
                          <a:ea typeface="Times New Roman"/>
                          <a:cs typeface="Arial" pitchFamily="34" charset="0"/>
                        </a:rPr>
                        <a:t>Test </a:t>
                      </a:r>
                      <a:r>
                        <a:rPr lang="es-CL" sz="1200" dirty="0">
                          <a:latin typeface="+mn-lt"/>
                          <a:ea typeface="Times New Roman"/>
                          <a:cs typeface="Arial" pitchFamily="34" charset="0"/>
                        </a:rPr>
                        <a:t>de medias para medidas de carga de trabajo de defensores licitados en causas terminadas entre 2006 y 2009, por trimestre y composición de la oferta de defensa en la localidad.</a:t>
                      </a:r>
                      <a:endParaRPr lang="es-CL" sz="1400" dirty="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634718">
                <a:tc>
                  <a:txBody>
                    <a:bodyPr/>
                    <a:lstStyle/>
                    <a:p>
                      <a:pPr algn="ctr">
                        <a:lnSpc>
                          <a:spcPct val="115000"/>
                        </a:lnSpc>
                        <a:spcAft>
                          <a:spcPts val="0"/>
                        </a:spcAft>
                      </a:pPr>
                      <a:endParaRPr lang="es-CL" sz="1400" dirty="0">
                        <a:latin typeface="+mn-lt"/>
                        <a:ea typeface="Times New Roman"/>
                        <a:cs typeface="Arial" pitchFamily="34" charset="0"/>
                      </a:endParaRPr>
                    </a:p>
                  </a:txBody>
                  <a:tcPr marL="29090" marR="29090"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a:noFill/>
                    </a:lnB>
                  </a:tcPr>
                </a:tc>
                <a:tc gridSpan="2">
                  <a:txBody>
                    <a:bodyPr/>
                    <a:lstStyle/>
                    <a:p>
                      <a:pPr algn="ctr">
                        <a:lnSpc>
                          <a:spcPct val="115000"/>
                        </a:lnSpc>
                        <a:spcAft>
                          <a:spcPts val="0"/>
                        </a:spcAft>
                      </a:pPr>
                      <a:r>
                        <a:rPr lang="es-CL" sz="1200" b="1" u="sng">
                          <a:latin typeface="+mn-lt"/>
                          <a:ea typeface="Times New Roman"/>
                          <a:cs typeface="Arial" pitchFamily="34" charset="0"/>
                        </a:rPr>
                        <a:t>Promedio general</a:t>
                      </a:r>
                      <a:endParaRPr lang="es-CL" sz="1400">
                        <a:latin typeface="+mn-lt"/>
                        <a:ea typeface="Times New Roman"/>
                        <a:cs typeface="Arial" pitchFamily="34" charset="0"/>
                      </a:endParaRPr>
                    </a:p>
                  </a:txBody>
                  <a:tcPr marL="29090" marR="2909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gridSpan="2">
                  <a:txBody>
                    <a:bodyPr/>
                    <a:lstStyle/>
                    <a:p>
                      <a:pPr algn="ctr">
                        <a:lnSpc>
                          <a:spcPct val="115000"/>
                        </a:lnSpc>
                        <a:spcAft>
                          <a:spcPts val="0"/>
                        </a:spcAft>
                      </a:pPr>
                      <a:r>
                        <a:rPr lang="es-CL" sz="1200" b="1">
                          <a:latin typeface="+mn-lt"/>
                          <a:ea typeface="Times New Roman"/>
                          <a:cs typeface="Arial" pitchFamily="34" charset="0"/>
                        </a:rPr>
                        <a:t>Zona con baja participación </a:t>
                      </a:r>
                      <a:endParaRPr lang="es-CL" sz="1400">
                        <a:latin typeface="+mn-lt"/>
                        <a:ea typeface="Times New Roman"/>
                        <a:cs typeface="Arial" pitchFamily="34" charset="0"/>
                      </a:endParaRPr>
                    </a:p>
                    <a:p>
                      <a:pPr algn="ctr">
                        <a:lnSpc>
                          <a:spcPct val="115000"/>
                        </a:lnSpc>
                        <a:spcAft>
                          <a:spcPts val="0"/>
                        </a:spcAft>
                      </a:pPr>
                      <a:r>
                        <a:rPr lang="es-CL" sz="1200" b="1" u="sng">
                          <a:latin typeface="+mn-lt"/>
                          <a:ea typeface="Times New Roman"/>
                          <a:cs typeface="Arial" pitchFamily="34" charset="0"/>
                        </a:rPr>
                        <a:t>de licitados</a:t>
                      </a:r>
                      <a:endParaRPr lang="es-CL" sz="1400">
                        <a:latin typeface="+mn-lt"/>
                        <a:ea typeface="Times New Roman"/>
                        <a:cs typeface="Arial" pitchFamily="34" charset="0"/>
                      </a:endParaRPr>
                    </a:p>
                  </a:txBody>
                  <a:tcPr marL="29090" marR="2909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gridSpan="2">
                  <a:txBody>
                    <a:bodyPr/>
                    <a:lstStyle/>
                    <a:p>
                      <a:pPr algn="ctr">
                        <a:lnSpc>
                          <a:spcPct val="115000"/>
                        </a:lnSpc>
                        <a:spcAft>
                          <a:spcPts val="0"/>
                        </a:spcAft>
                      </a:pPr>
                      <a:r>
                        <a:rPr lang="es-CL" sz="1200" b="1">
                          <a:latin typeface="+mn-lt"/>
                          <a:ea typeface="Times New Roman"/>
                          <a:cs typeface="Arial" pitchFamily="34" charset="0"/>
                        </a:rPr>
                        <a:t>Zona con mixta participación </a:t>
                      </a:r>
                      <a:endParaRPr lang="es-CL" sz="1400">
                        <a:latin typeface="+mn-lt"/>
                        <a:ea typeface="Times New Roman"/>
                        <a:cs typeface="Arial" pitchFamily="34" charset="0"/>
                      </a:endParaRPr>
                    </a:p>
                    <a:p>
                      <a:pPr algn="ctr">
                        <a:lnSpc>
                          <a:spcPct val="115000"/>
                        </a:lnSpc>
                        <a:spcAft>
                          <a:spcPts val="0"/>
                        </a:spcAft>
                      </a:pPr>
                      <a:r>
                        <a:rPr lang="es-CL" sz="1200" b="1" u="sng">
                          <a:latin typeface="+mn-lt"/>
                          <a:ea typeface="Times New Roman"/>
                          <a:cs typeface="Arial" pitchFamily="34" charset="0"/>
                        </a:rPr>
                        <a:t>de licitados</a:t>
                      </a:r>
                      <a:endParaRPr lang="es-CL" sz="1400">
                        <a:latin typeface="+mn-lt"/>
                        <a:ea typeface="Times New Roman"/>
                        <a:cs typeface="Arial" pitchFamily="34" charset="0"/>
                      </a:endParaRPr>
                    </a:p>
                  </a:txBody>
                  <a:tcPr marL="29090" marR="2909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gridSpan="2">
                  <a:txBody>
                    <a:bodyPr/>
                    <a:lstStyle/>
                    <a:p>
                      <a:pPr algn="ctr">
                        <a:lnSpc>
                          <a:spcPct val="115000"/>
                        </a:lnSpc>
                        <a:spcAft>
                          <a:spcPts val="0"/>
                        </a:spcAft>
                      </a:pPr>
                      <a:r>
                        <a:rPr lang="es-CL" sz="1200" b="1">
                          <a:latin typeface="+mn-lt"/>
                          <a:ea typeface="Times New Roman"/>
                          <a:cs typeface="Arial" pitchFamily="34" charset="0"/>
                        </a:rPr>
                        <a:t>Zona con alta participación</a:t>
                      </a:r>
                      <a:endParaRPr lang="es-CL" sz="1400">
                        <a:latin typeface="+mn-lt"/>
                        <a:ea typeface="Times New Roman"/>
                        <a:cs typeface="Arial" pitchFamily="34" charset="0"/>
                      </a:endParaRPr>
                    </a:p>
                    <a:p>
                      <a:pPr algn="ctr">
                        <a:lnSpc>
                          <a:spcPct val="115000"/>
                        </a:lnSpc>
                        <a:spcAft>
                          <a:spcPts val="0"/>
                        </a:spcAft>
                      </a:pPr>
                      <a:r>
                        <a:rPr lang="es-CL" sz="1200" b="1" u="sng">
                          <a:latin typeface="+mn-lt"/>
                          <a:ea typeface="Times New Roman"/>
                          <a:cs typeface="Arial" pitchFamily="34" charset="0"/>
                        </a:rPr>
                        <a:t> de licitados</a:t>
                      </a:r>
                      <a:endParaRPr lang="es-CL" sz="1400">
                        <a:latin typeface="+mn-lt"/>
                        <a:ea typeface="Times New Roman"/>
                        <a:cs typeface="Arial" pitchFamily="34" charset="0"/>
                      </a:endParaRPr>
                    </a:p>
                  </a:txBody>
                  <a:tcPr marL="29090" marR="2909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r>
              <a:tr h="384010">
                <a:tc>
                  <a:txBody>
                    <a:bodyPr/>
                    <a:lstStyle/>
                    <a:p>
                      <a:pPr>
                        <a:lnSpc>
                          <a:spcPct val="115000"/>
                        </a:lnSpc>
                        <a:spcAft>
                          <a:spcPts val="0"/>
                        </a:spcAft>
                      </a:pPr>
                      <a:endParaRPr lang="es-CL" sz="11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solidFill>
                            <a:srgbClr val="000000"/>
                          </a:solidFill>
                          <a:latin typeface="+mn-lt"/>
                          <a:ea typeface="Times New Roman"/>
                          <a:cs typeface="Arial" pitchFamily="34" charset="0"/>
                        </a:rPr>
                        <a:t>Defensor Local</a:t>
                      </a:r>
                      <a:endParaRPr lang="es-CL" sz="1400">
                        <a:latin typeface="+mn-lt"/>
                        <a:ea typeface="Times New Roman"/>
                        <a:cs typeface="Arial" pitchFamily="34" charset="0"/>
                      </a:endParaRPr>
                    </a:p>
                  </a:txBody>
                  <a:tcPr marL="29090" marR="29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solidFill>
                            <a:srgbClr val="000000"/>
                          </a:solidFill>
                          <a:latin typeface="+mn-lt"/>
                          <a:ea typeface="Times New Roman"/>
                          <a:cs typeface="Arial" pitchFamily="34" charset="0"/>
                        </a:rPr>
                        <a:t>Defensor Licitado</a:t>
                      </a:r>
                      <a:endParaRPr lang="es-CL" sz="1400">
                        <a:latin typeface="+mn-lt"/>
                        <a:ea typeface="Times New Roman"/>
                        <a:cs typeface="Arial" pitchFamily="34" charset="0"/>
                      </a:endParaRPr>
                    </a:p>
                  </a:txBody>
                  <a:tcPr marL="29090" marR="2909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solidFill>
                            <a:srgbClr val="000000"/>
                          </a:solidFill>
                          <a:latin typeface="+mn-lt"/>
                          <a:ea typeface="Times New Roman"/>
                          <a:cs typeface="Arial" pitchFamily="34" charset="0"/>
                        </a:rPr>
                        <a:t>Defensor Local</a:t>
                      </a:r>
                      <a:endParaRPr lang="es-CL" sz="1400">
                        <a:latin typeface="+mn-lt"/>
                        <a:ea typeface="Times New Roman"/>
                        <a:cs typeface="Arial" pitchFamily="34" charset="0"/>
                      </a:endParaRPr>
                    </a:p>
                  </a:txBody>
                  <a:tcPr marL="29090" marR="29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err="1">
                          <a:solidFill>
                            <a:srgbClr val="000000"/>
                          </a:solidFill>
                          <a:latin typeface="+mn-lt"/>
                          <a:ea typeface="Times New Roman"/>
                          <a:cs typeface="Arial" pitchFamily="34" charset="0"/>
                        </a:rPr>
                        <a:t>Defensor</a:t>
                      </a:r>
                      <a:r>
                        <a:rPr lang="en-GB" sz="1100" dirty="0">
                          <a:solidFill>
                            <a:srgbClr val="000000"/>
                          </a:solidFill>
                          <a:latin typeface="+mn-lt"/>
                          <a:ea typeface="Times New Roman"/>
                          <a:cs typeface="Arial" pitchFamily="34" charset="0"/>
                        </a:rPr>
                        <a:t> </a:t>
                      </a:r>
                      <a:r>
                        <a:rPr lang="en-GB" sz="1100" dirty="0" err="1">
                          <a:solidFill>
                            <a:srgbClr val="000000"/>
                          </a:solidFill>
                          <a:latin typeface="+mn-lt"/>
                          <a:ea typeface="Times New Roman"/>
                          <a:cs typeface="Arial" pitchFamily="34" charset="0"/>
                        </a:rPr>
                        <a:t>Licitado</a:t>
                      </a:r>
                      <a:endParaRPr lang="es-CL" sz="1400" dirty="0">
                        <a:latin typeface="+mn-lt"/>
                        <a:ea typeface="Times New Roman"/>
                        <a:cs typeface="Arial" pitchFamily="34" charset="0"/>
                      </a:endParaRPr>
                    </a:p>
                  </a:txBody>
                  <a:tcPr marL="29090" marR="2909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solidFill>
                            <a:srgbClr val="000000"/>
                          </a:solidFill>
                          <a:latin typeface="+mn-lt"/>
                          <a:ea typeface="Times New Roman"/>
                          <a:cs typeface="Arial" pitchFamily="34" charset="0"/>
                        </a:rPr>
                        <a:t>Defensor Local</a:t>
                      </a:r>
                      <a:endParaRPr lang="es-CL" sz="1400">
                        <a:latin typeface="+mn-lt"/>
                        <a:ea typeface="Times New Roman"/>
                        <a:cs typeface="Arial" pitchFamily="34" charset="0"/>
                      </a:endParaRPr>
                    </a:p>
                  </a:txBody>
                  <a:tcPr marL="29090" marR="29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err="1">
                          <a:solidFill>
                            <a:srgbClr val="000000"/>
                          </a:solidFill>
                          <a:latin typeface="+mn-lt"/>
                          <a:ea typeface="Times New Roman"/>
                          <a:cs typeface="Arial" pitchFamily="34" charset="0"/>
                        </a:rPr>
                        <a:t>Defensor</a:t>
                      </a:r>
                      <a:r>
                        <a:rPr lang="en-GB" sz="1100" dirty="0">
                          <a:solidFill>
                            <a:srgbClr val="000000"/>
                          </a:solidFill>
                          <a:latin typeface="+mn-lt"/>
                          <a:ea typeface="Times New Roman"/>
                          <a:cs typeface="Arial" pitchFamily="34" charset="0"/>
                        </a:rPr>
                        <a:t> </a:t>
                      </a:r>
                      <a:r>
                        <a:rPr lang="en-GB" sz="1100" dirty="0" err="1">
                          <a:solidFill>
                            <a:srgbClr val="000000"/>
                          </a:solidFill>
                          <a:latin typeface="+mn-lt"/>
                          <a:ea typeface="Times New Roman"/>
                          <a:cs typeface="Arial" pitchFamily="34" charset="0"/>
                        </a:rPr>
                        <a:t>Licitado</a:t>
                      </a:r>
                      <a:endParaRPr lang="es-CL" sz="1400" dirty="0">
                        <a:latin typeface="+mn-lt"/>
                        <a:ea typeface="Times New Roman"/>
                        <a:cs typeface="Arial" pitchFamily="34" charset="0"/>
                      </a:endParaRPr>
                    </a:p>
                  </a:txBody>
                  <a:tcPr marL="29090" marR="2909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a:solidFill>
                            <a:srgbClr val="000000"/>
                          </a:solidFill>
                          <a:latin typeface="+mn-lt"/>
                          <a:ea typeface="Times New Roman"/>
                          <a:cs typeface="Arial" pitchFamily="34" charset="0"/>
                        </a:rPr>
                        <a:t>Defensor Local</a:t>
                      </a:r>
                      <a:endParaRPr lang="es-CL" sz="1400">
                        <a:latin typeface="+mn-lt"/>
                        <a:ea typeface="Times New Roman"/>
                        <a:cs typeface="Arial" pitchFamily="34" charset="0"/>
                      </a:endParaRPr>
                    </a:p>
                  </a:txBody>
                  <a:tcPr marL="29090" marR="29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100" dirty="0" err="1">
                          <a:solidFill>
                            <a:srgbClr val="000000"/>
                          </a:solidFill>
                          <a:latin typeface="+mn-lt"/>
                          <a:ea typeface="Times New Roman"/>
                          <a:cs typeface="Arial" pitchFamily="34" charset="0"/>
                        </a:rPr>
                        <a:t>Defensor</a:t>
                      </a:r>
                      <a:r>
                        <a:rPr lang="en-GB" sz="1100" dirty="0">
                          <a:solidFill>
                            <a:srgbClr val="000000"/>
                          </a:solidFill>
                          <a:latin typeface="+mn-lt"/>
                          <a:ea typeface="Times New Roman"/>
                          <a:cs typeface="Arial" pitchFamily="34" charset="0"/>
                        </a:rPr>
                        <a:t> </a:t>
                      </a:r>
                      <a:r>
                        <a:rPr lang="en-GB" sz="1100" dirty="0" err="1">
                          <a:solidFill>
                            <a:srgbClr val="000000"/>
                          </a:solidFill>
                          <a:latin typeface="+mn-lt"/>
                          <a:ea typeface="Times New Roman"/>
                          <a:cs typeface="Arial" pitchFamily="34" charset="0"/>
                        </a:rPr>
                        <a:t>Licitado</a:t>
                      </a:r>
                      <a:endParaRPr lang="es-CL" sz="1400" dirty="0">
                        <a:latin typeface="+mn-lt"/>
                        <a:ea typeface="Times New Roman"/>
                        <a:cs typeface="Arial" pitchFamily="34" charset="0"/>
                      </a:endParaRPr>
                    </a:p>
                  </a:txBody>
                  <a:tcPr marL="29090" marR="2909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ingresados </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95.1</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74.2</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87.8</a:t>
                      </a:r>
                      <a:endParaRPr lang="es-CL" sz="1400" b="1" dirty="0">
                        <a:latin typeface="+mn-lt"/>
                        <a:ea typeface="Times New Roman"/>
                        <a:cs typeface="Arial" pitchFamily="34" charset="0"/>
                      </a:endParaRPr>
                    </a:p>
                    <a:p>
                      <a:pPr algn="ctr">
                        <a:lnSpc>
                          <a:spcPct val="115000"/>
                        </a:lnSpc>
                        <a:spcAft>
                          <a:spcPts val="0"/>
                        </a:spcAft>
                      </a:pPr>
                      <a:r>
                        <a:rPr lang="en-GB" sz="1200" b="1" dirty="0">
                          <a:solidFill>
                            <a:srgbClr val="000000"/>
                          </a:solidFill>
                          <a:latin typeface="+mn-lt"/>
                          <a:ea typeface="Times New Roman"/>
                          <a:cs typeface="Arial" pitchFamily="34" charset="0"/>
                        </a:rPr>
                        <a:t>(3.46)*</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68.4    (3.08)</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101.1    (1.65)**</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latin typeface="+mn-lt"/>
                          <a:ea typeface="Times New Roman"/>
                          <a:cs typeface="Arial" pitchFamily="34" charset="0"/>
                        </a:rPr>
                        <a:t>76.3    (0.69)**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latin typeface="+mn-lt"/>
                          <a:ea typeface="Times New Roman"/>
                          <a:cs typeface="Arial" pitchFamily="34" charset="0"/>
                        </a:rPr>
                        <a:t>68.1    (3.26)**</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latin typeface="+mn-lt"/>
                          <a:ea typeface="Times New Roman"/>
                          <a:cs typeface="Arial" pitchFamily="34" charset="0"/>
                        </a:rPr>
                        <a:t>69.5 </a:t>
                      </a:r>
                      <a:endParaRPr lang="es-CL" sz="1200" b="1" dirty="0" smtClean="0">
                        <a:latin typeface="+mn-lt"/>
                        <a:ea typeface="Times New Roman"/>
                        <a:cs typeface="Arial" pitchFamily="34" charset="0"/>
                      </a:endParaRPr>
                    </a:p>
                    <a:p>
                      <a:pPr algn="ctr">
                        <a:lnSpc>
                          <a:spcPct val="115000"/>
                        </a:lnSpc>
                        <a:spcAft>
                          <a:spcPts val="0"/>
                        </a:spcAft>
                      </a:pPr>
                      <a:r>
                        <a:rPr lang="es-CL" sz="1200" b="1" dirty="0" smtClean="0">
                          <a:latin typeface="+mn-lt"/>
                          <a:ea typeface="Times New Roman"/>
                          <a:cs typeface="Arial" pitchFamily="34" charset="0"/>
                        </a:rPr>
                        <a:t>(</a:t>
                      </a:r>
                      <a:r>
                        <a:rPr lang="es-CL" sz="1200" b="1" dirty="0">
                          <a:latin typeface="+mn-lt"/>
                          <a:ea typeface="Times New Roman"/>
                          <a:cs typeface="Arial" pitchFamily="34" charset="0"/>
                        </a:rPr>
                        <a:t>1.18)**</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de simplificado</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dirty="0">
                          <a:solidFill>
                            <a:srgbClr val="000000"/>
                          </a:solidFill>
                          <a:latin typeface="+mn-lt"/>
                          <a:ea typeface="Times New Roman"/>
                          <a:cs typeface="Arial" pitchFamily="34" charset="0"/>
                        </a:rPr>
                        <a:t>31.7</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a:solidFill>
                            <a:srgbClr val="000000"/>
                          </a:solidFill>
                          <a:latin typeface="+mn-lt"/>
                          <a:ea typeface="Times New Roman"/>
                          <a:cs typeface="Arial" pitchFamily="34" charset="0"/>
                        </a:rPr>
                        <a:t>28.6</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30.72    (1.41)</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29.4      (1.59)</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33.5    (0.65)**</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29.2  </a:t>
                      </a:r>
                      <a:endParaRPr lang="es-CL" sz="1200" b="1" dirty="0" smtClean="0">
                        <a:solidFill>
                          <a:srgbClr val="000000"/>
                        </a:solidFill>
                        <a:latin typeface="+mn-lt"/>
                        <a:ea typeface="Times New Roman"/>
                        <a:cs typeface="Arial" pitchFamily="34" charset="0"/>
                      </a:endParaRPr>
                    </a:p>
                    <a:p>
                      <a:pPr algn="ctr">
                        <a:lnSpc>
                          <a:spcPct val="115000"/>
                        </a:lnSpc>
                        <a:spcAft>
                          <a:spcPts val="0"/>
                        </a:spcAft>
                      </a:pPr>
                      <a:r>
                        <a:rPr lang="es-CL" sz="1200" b="1" dirty="0" smtClean="0">
                          <a:solidFill>
                            <a:srgbClr val="000000"/>
                          </a:solidFill>
                          <a:latin typeface="+mn-lt"/>
                          <a:ea typeface="Times New Roman"/>
                          <a:cs typeface="Arial" pitchFamily="34" charset="0"/>
                        </a:rPr>
                        <a:t>(</a:t>
                      </a:r>
                      <a:r>
                        <a:rPr lang="es-CL" sz="1200" b="1" dirty="0">
                          <a:solidFill>
                            <a:srgbClr val="000000"/>
                          </a:solidFill>
                          <a:latin typeface="+mn-lt"/>
                          <a:ea typeface="Times New Roman"/>
                          <a:cs typeface="Arial" pitchFamily="34" charset="0"/>
                        </a:rPr>
                        <a:t>0.33)</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24.2    (1.40)**</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26.9    (0.56)**</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de ordinario</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dirty="0">
                          <a:solidFill>
                            <a:srgbClr val="000000"/>
                          </a:solidFill>
                          <a:latin typeface="+mn-lt"/>
                          <a:ea typeface="Times New Roman"/>
                          <a:cs typeface="Arial" pitchFamily="34" charset="0"/>
                        </a:rPr>
                        <a:t>54.9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a:solidFill>
                            <a:srgbClr val="000000"/>
                          </a:solidFill>
                          <a:latin typeface="+mn-lt"/>
                          <a:ea typeface="Times New Roman"/>
                          <a:cs typeface="Arial" pitchFamily="34" charset="0"/>
                        </a:rPr>
                        <a:t>47.5</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53.1</a:t>
                      </a:r>
                      <a:endParaRPr lang="es-CL" sz="1400" b="1">
                        <a:latin typeface="+mn-lt"/>
                        <a:ea typeface="Times New Roman"/>
                        <a:cs typeface="Arial" pitchFamily="34" charset="0"/>
                      </a:endParaRPr>
                    </a:p>
                    <a:p>
                      <a:pPr algn="ctr">
                        <a:lnSpc>
                          <a:spcPct val="115000"/>
                        </a:lnSpc>
                        <a:spcAft>
                          <a:spcPts val="0"/>
                        </a:spcAft>
                      </a:pPr>
                      <a:r>
                        <a:rPr lang="es-CL" sz="1200" b="1">
                          <a:solidFill>
                            <a:srgbClr val="000000"/>
                          </a:solidFill>
                          <a:latin typeface="+mn-lt"/>
                          <a:ea typeface="Times New Roman"/>
                          <a:cs typeface="Arial" pitchFamily="34" charset="0"/>
                        </a:rPr>
                        <a:t>(2.52)</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44.5    (2.41)</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a:solidFill>
                            <a:srgbClr val="000000"/>
                          </a:solidFill>
                          <a:latin typeface="+mn-lt"/>
                          <a:ea typeface="Times New Roman"/>
                          <a:cs typeface="Arial" pitchFamily="34" charset="0"/>
                        </a:rPr>
                        <a:t>59.6     (1.12)**</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49.2    (0.53)**</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smtClean="0">
                          <a:solidFill>
                            <a:srgbClr val="000000"/>
                          </a:solidFill>
                          <a:latin typeface="+mn-lt"/>
                          <a:ea typeface="Times New Roman"/>
                          <a:cs typeface="Arial" pitchFamily="34" charset="0"/>
                        </a:rPr>
                        <a:t>34.0</a:t>
                      </a:r>
                    </a:p>
                    <a:p>
                      <a:pPr algn="ctr">
                        <a:lnSpc>
                          <a:spcPct val="115000"/>
                        </a:lnSpc>
                        <a:spcAft>
                          <a:spcPts val="0"/>
                        </a:spcAft>
                      </a:pPr>
                      <a:r>
                        <a:rPr lang="es-CL" sz="1200" b="1" dirty="0" smtClean="0">
                          <a:solidFill>
                            <a:srgbClr val="000000"/>
                          </a:solidFill>
                          <a:latin typeface="+mn-lt"/>
                          <a:ea typeface="Times New Roman"/>
                          <a:cs typeface="Arial" pitchFamily="34" charset="0"/>
                        </a:rPr>
                        <a:t>(</a:t>
                      </a:r>
                      <a:r>
                        <a:rPr lang="es-CL" sz="1200" b="1" dirty="0">
                          <a:solidFill>
                            <a:srgbClr val="000000"/>
                          </a:solidFill>
                          <a:latin typeface="+mn-lt"/>
                          <a:ea typeface="Times New Roman"/>
                          <a:cs typeface="Arial" pitchFamily="34" charset="0"/>
                        </a:rPr>
                        <a:t>1.81)</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43.2    (0.88)**</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de crimen</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7.4</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a:solidFill>
                            <a:srgbClr val="000000"/>
                          </a:solidFill>
                          <a:latin typeface="+mn-lt"/>
                          <a:ea typeface="Times New Roman"/>
                          <a:cs typeface="Arial" pitchFamily="34" charset="0"/>
                        </a:rPr>
                        <a:t>8.4</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7.3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0.37)</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9.1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 </a:t>
                      </a:r>
                      <a:r>
                        <a:rPr lang="en-GB" sz="1200" b="1" dirty="0">
                          <a:solidFill>
                            <a:srgbClr val="000000"/>
                          </a:solidFill>
                          <a:latin typeface="+mn-lt"/>
                          <a:ea typeface="Times New Roman"/>
                          <a:cs typeface="Arial" pitchFamily="34" charset="0"/>
                        </a:rPr>
                        <a:t>(0.57)</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7.7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0.16)</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8.5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0.10)</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5.9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0.31)**</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9.1    </a:t>
                      </a:r>
                      <a:endParaRPr lang="es-CL" sz="1400" b="1" dirty="0">
                        <a:latin typeface="+mn-lt"/>
                        <a:ea typeface="Times New Roman"/>
                        <a:cs typeface="Arial" pitchFamily="34" charset="0"/>
                      </a:endParaRPr>
                    </a:p>
                    <a:p>
                      <a:pPr algn="ctr">
                        <a:lnSpc>
                          <a:spcPct val="115000"/>
                        </a:lnSpc>
                        <a:spcAft>
                          <a:spcPts val="0"/>
                        </a:spcAft>
                      </a:pPr>
                      <a:r>
                        <a:rPr lang="en-GB" sz="1200" b="1" dirty="0">
                          <a:solidFill>
                            <a:srgbClr val="000000"/>
                          </a:solidFill>
                          <a:latin typeface="+mn-lt"/>
                          <a:ea typeface="Times New Roman"/>
                          <a:cs typeface="Arial" pitchFamily="34" charset="0"/>
                        </a:rPr>
                        <a:t>(0.57)</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juveniles</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4.9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a:solidFill>
                            <a:srgbClr val="000000"/>
                          </a:solidFill>
                          <a:latin typeface="+mn-lt"/>
                          <a:ea typeface="Times New Roman"/>
                          <a:cs typeface="Arial" pitchFamily="34" charset="0"/>
                        </a:rPr>
                        <a:t>4.0</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a:solidFill>
                            <a:srgbClr val="000000"/>
                          </a:solidFill>
                          <a:latin typeface="+mn-lt"/>
                          <a:ea typeface="Times New Roman"/>
                          <a:cs typeface="Arial" pitchFamily="34" charset="0"/>
                        </a:rPr>
                        <a:t>6.36    (0.36)</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a:solidFill>
                            <a:srgbClr val="000000"/>
                          </a:solidFill>
                          <a:latin typeface="+mn-lt"/>
                          <a:ea typeface="Times New Roman"/>
                          <a:cs typeface="Arial" pitchFamily="34" charset="0"/>
                        </a:rPr>
                        <a:t>4.8    (0.27)**</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4.8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0.16)</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4.1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0.08)</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3.9    (0.35)**</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3.8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0.13)**</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casos de VIF</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6.9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a:solidFill>
                            <a:srgbClr val="000000"/>
                          </a:solidFill>
                          <a:latin typeface="+mn-lt"/>
                          <a:ea typeface="Times New Roman"/>
                          <a:cs typeface="Arial" pitchFamily="34" charset="0"/>
                        </a:rPr>
                        <a:t>6.8</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a:solidFill>
                            <a:srgbClr val="000000"/>
                          </a:solidFill>
                          <a:latin typeface="+mn-lt"/>
                          <a:ea typeface="Times New Roman"/>
                          <a:cs typeface="Arial" pitchFamily="34" charset="0"/>
                        </a:rPr>
                        <a:t>6.4      (0.46)</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smtClean="0">
                          <a:solidFill>
                            <a:srgbClr val="000000"/>
                          </a:solidFill>
                          <a:latin typeface="+mn-lt"/>
                          <a:ea typeface="Times New Roman"/>
                          <a:cs typeface="Arial" pitchFamily="34" charset="0"/>
                        </a:rPr>
                        <a:t>5.8</a:t>
                      </a: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0.79)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smtClean="0">
                          <a:solidFill>
                            <a:srgbClr val="000000"/>
                          </a:solidFill>
                          <a:latin typeface="+mn-lt"/>
                          <a:ea typeface="Times New Roman"/>
                          <a:cs typeface="Arial" pitchFamily="34" charset="0"/>
                        </a:rPr>
                        <a:t>7.2</a:t>
                      </a: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0.26)</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6.8   </a:t>
                      </a:r>
                      <a:endParaRPr lang="es-CL" sz="1400" b="1" dirty="0">
                        <a:latin typeface="+mn-lt"/>
                        <a:ea typeface="Times New Roman"/>
                        <a:cs typeface="Arial" pitchFamily="34" charset="0"/>
                      </a:endParaRPr>
                    </a:p>
                    <a:p>
                      <a:pPr algn="ctr">
                        <a:lnSpc>
                          <a:spcPct val="115000"/>
                        </a:lnSpc>
                        <a:spcAft>
                          <a:spcPts val="0"/>
                        </a:spcAft>
                      </a:pPr>
                      <a:r>
                        <a:rPr lang="en-GB" sz="1200" b="1" dirty="0">
                          <a:solidFill>
                            <a:srgbClr val="000000"/>
                          </a:solidFill>
                          <a:latin typeface="+mn-lt"/>
                          <a:ea typeface="Times New Roman"/>
                          <a:cs typeface="Arial" pitchFamily="34" charset="0"/>
                        </a:rPr>
                        <a:t> (0.15)</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6.2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0.52)</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6.8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0.23)</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Numero de imputados en PP</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dirty="0">
                          <a:solidFill>
                            <a:srgbClr val="000000"/>
                          </a:solidFill>
                          <a:latin typeface="+mn-lt"/>
                          <a:ea typeface="Times New Roman"/>
                          <a:cs typeface="Arial" pitchFamily="34" charset="0"/>
                        </a:rPr>
                        <a:t>4.5</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n-GB" sz="1200" b="1">
                          <a:solidFill>
                            <a:srgbClr val="000000"/>
                          </a:solidFill>
                          <a:latin typeface="+mn-lt"/>
                          <a:ea typeface="Times New Roman"/>
                          <a:cs typeface="Arial" pitchFamily="34" charset="0"/>
                        </a:rPr>
                        <a:t>5.2</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4.9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(0.25</a:t>
                      </a:r>
                      <a:r>
                        <a:rPr lang="en-GB" sz="1200" b="1" dirty="0">
                          <a:solidFill>
                            <a:srgbClr val="000000"/>
                          </a:solidFill>
                          <a:latin typeface="+mn-lt"/>
                          <a:ea typeface="Times New Roman"/>
                          <a:cs typeface="Arial" pitchFamily="34" charset="0"/>
                        </a:rPr>
                        <a:t>)</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a:solidFill>
                            <a:srgbClr val="000000"/>
                          </a:solidFill>
                          <a:latin typeface="+mn-lt"/>
                          <a:ea typeface="Times New Roman"/>
                          <a:cs typeface="Arial" pitchFamily="34" charset="0"/>
                        </a:rPr>
                        <a:t>5.6    (0.15)**</a:t>
                      </a:r>
                      <a:endParaRPr lang="es-CL" sz="1400" b="1">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smtClean="0">
                          <a:solidFill>
                            <a:srgbClr val="000000"/>
                          </a:solidFill>
                          <a:latin typeface="+mn-lt"/>
                          <a:ea typeface="Times New Roman"/>
                          <a:cs typeface="Arial" pitchFamily="34" charset="0"/>
                        </a:rPr>
                        <a:t>4.4</a:t>
                      </a: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0.11)</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5.1 </a:t>
                      </a:r>
                      <a:endParaRPr lang="en-GB" sz="1200" b="1" dirty="0" smtClean="0">
                        <a:solidFill>
                          <a:srgbClr val="000000"/>
                        </a:solidFill>
                        <a:latin typeface="+mn-lt"/>
                        <a:ea typeface="Times New Roman"/>
                        <a:cs typeface="Arial" pitchFamily="34" charset="0"/>
                      </a:endParaRP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0.08)</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smtClean="0">
                          <a:solidFill>
                            <a:srgbClr val="000000"/>
                          </a:solidFill>
                          <a:latin typeface="+mn-lt"/>
                          <a:ea typeface="Times New Roman"/>
                          <a:cs typeface="Arial" pitchFamily="34" charset="0"/>
                        </a:rPr>
                        <a:t>5.0</a:t>
                      </a:r>
                    </a:p>
                    <a:p>
                      <a:pPr algn="ctr">
                        <a:lnSpc>
                          <a:spcPct val="115000"/>
                        </a:lnSpc>
                        <a:spcAft>
                          <a:spcPts val="0"/>
                        </a:spcAft>
                      </a:pPr>
                      <a:r>
                        <a:rPr lang="es-CL" sz="1200" b="1" dirty="0" smtClean="0">
                          <a:solidFill>
                            <a:srgbClr val="000000"/>
                          </a:solidFill>
                          <a:latin typeface="+mn-lt"/>
                          <a:ea typeface="Times New Roman"/>
                          <a:cs typeface="Arial" pitchFamily="34" charset="0"/>
                        </a:rPr>
                        <a:t>(</a:t>
                      </a:r>
                      <a:r>
                        <a:rPr lang="es-CL" sz="1200" b="1" dirty="0">
                          <a:solidFill>
                            <a:srgbClr val="000000"/>
                          </a:solidFill>
                          <a:latin typeface="+mn-lt"/>
                          <a:ea typeface="Times New Roman"/>
                          <a:cs typeface="Arial" pitchFamily="34" charset="0"/>
                        </a:rPr>
                        <a:t>0.29)</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3.7 </a:t>
                      </a:r>
                      <a:endParaRPr lang="es-CL" sz="1200" b="1" dirty="0" smtClean="0">
                        <a:solidFill>
                          <a:srgbClr val="000000"/>
                        </a:solidFill>
                        <a:latin typeface="+mn-lt"/>
                        <a:ea typeface="Times New Roman"/>
                        <a:cs typeface="Arial" pitchFamily="34" charset="0"/>
                      </a:endParaRPr>
                    </a:p>
                    <a:p>
                      <a:pPr algn="ctr">
                        <a:lnSpc>
                          <a:spcPct val="115000"/>
                        </a:lnSpc>
                        <a:spcAft>
                          <a:spcPts val="0"/>
                        </a:spcAft>
                      </a:pPr>
                      <a:r>
                        <a:rPr lang="es-CL" sz="1200" b="1" dirty="0" smtClean="0">
                          <a:solidFill>
                            <a:srgbClr val="000000"/>
                          </a:solidFill>
                          <a:latin typeface="+mn-lt"/>
                          <a:ea typeface="Times New Roman"/>
                          <a:cs typeface="Arial" pitchFamily="34" charset="0"/>
                        </a:rPr>
                        <a:t>(</a:t>
                      </a:r>
                      <a:r>
                        <a:rPr lang="es-CL" sz="1200" b="1" dirty="0">
                          <a:solidFill>
                            <a:srgbClr val="000000"/>
                          </a:solidFill>
                          <a:latin typeface="+mn-lt"/>
                          <a:ea typeface="Times New Roman"/>
                          <a:cs typeface="Arial" pitchFamily="34" charset="0"/>
                        </a:rPr>
                        <a:t>0.28)**</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18932">
                <a:tc>
                  <a:txBody>
                    <a:bodyPr/>
                    <a:lstStyle/>
                    <a:p>
                      <a:pPr>
                        <a:lnSpc>
                          <a:spcPct val="115000"/>
                        </a:lnSpc>
                        <a:spcAft>
                          <a:spcPts val="0"/>
                        </a:spcAft>
                      </a:pPr>
                      <a:r>
                        <a:rPr lang="es-CL" sz="1200">
                          <a:latin typeface="+mn-lt"/>
                          <a:ea typeface="Times New Roman"/>
                          <a:cs typeface="Arial" pitchFamily="34" charset="0"/>
                        </a:rPr>
                        <a:t>Número de controles de detención</a:t>
                      </a:r>
                      <a:endParaRPr lang="es-CL" sz="140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dirty="0">
                          <a:solidFill>
                            <a:srgbClr val="000000"/>
                          </a:solidFill>
                          <a:latin typeface="+mn-lt"/>
                          <a:ea typeface="Times New Roman"/>
                          <a:cs typeface="Arial" pitchFamily="34" charset="0"/>
                        </a:rPr>
                        <a:t>43.2</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1000"/>
                        </a:spcAft>
                      </a:pPr>
                      <a:r>
                        <a:rPr lang="es-CL" sz="1200" b="1" dirty="0">
                          <a:solidFill>
                            <a:srgbClr val="000000"/>
                          </a:solidFill>
                          <a:latin typeface="+mn-lt"/>
                          <a:ea typeface="Times New Roman"/>
                          <a:cs typeface="Arial" pitchFamily="34" charset="0"/>
                        </a:rPr>
                        <a:t>46.2</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33.9    (1.60)**</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36.7    (1.78)**</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46.9    (0.92)**</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200" b="1" dirty="0">
                          <a:solidFill>
                            <a:srgbClr val="000000"/>
                          </a:solidFill>
                          <a:latin typeface="+mn-lt"/>
                          <a:ea typeface="Times New Roman"/>
                          <a:cs typeface="Arial" pitchFamily="34" charset="0"/>
                        </a:rPr>
                        <a:t>49.6    (0.53)*</a:t>
                      </a:r>
                      <a:r>
                        <a:rPr lang="en-GB" sz="1200" b="1" dirty="0">
                          <a:solidFill>
                            <a:srgbClr val="000000"/>
                          </a:solidFill>
                          <a:latin typeface="+mn-lt"/>
                          <a:ea typeface="Times New Roman"/>
                          <a:cs typeface="Arial" pitchFamily="34" charset="0"/>
                        </a:rPr>
                        <a:t>*</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smtClean="0">
                          <a:solidFill>
                            <a:srgbClr val="000000"/>
                          </a:solidFill>
                          <a:latin typeface="+mn-lt"/>
                          <a:ea typeface="Times New Roman"/>
                          <a:cs typeface="Arial" pitchFamily="34" charset="0"/>
                        </a:rPr>
                        <a:t>32.1</a:t>
                      </a:r>
                    </a:p>
                    <a:p>
                      <a:pPr algn="ctr">
                        <a:lnSpc>
                          <a:spcPct val="115000"/>
                        </a:lnSpc>
                        <a:spcAft>
                          <a:spcPts val="0"/>
                        </a:spcAft>
                      </a:pPr>
                      <a:r>
                        <a:rPr lang="en-GB" sz="1200" b="1" dirty="0" smtClean="0">
                          <a:solidFill>
                            <a:srgbClr val="000000"/>
                          </a:solidFill>
                          <a:latin typeface="+mn-lt"/>
                          <a:ea typeface="Times New Roman"/>
                          <a:cs typeface="Arial" pitchFamily="34" charset="0"/>
                        </a:rPr>
                        <a:t>(</a:t>
                      </a:r>
                      <a:r>
                        <a:rPr lang="en-GB" sz="1200" b="1" dirty="0">
                          <a:solidFill>
                            <a:srgbClr val="000000"/>
                          </a:solidFill>
                          <a:latin typeface="+mn-lt"/>
                          <a:ea typeface="Times New Roman"/>
                          <a:cs typeface="Arial" pitchFamily="34" charset="0"/>
                        </a:rPr>
                        <a:t>1.60)**</a:t>
                      </a:r>
                      <a:endParaRPr lang="es-CL" sz="1400" b="1" dirty="0">
                        <a:latin typeface="+mn-lt"/>
                        <a:ea typeface="Times New Roman"/>
                        <a:cs typeface="Arial" pitchFamily="34" charset="0"/>
                      </a:endParaRPr>
                    </a:p>
                  </a:txBody>
                  <a:tcPr marL="29090" marR="29090"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n-GB" sz="1200" b="1" dirty="0">
                          <a:solidFill>
                            <a:srgbClr val="000000"/>
                          </a:solidFill>
                          <a:latin typeface="+mn-lt"/>
                          <a:ea typeface="Times New Roman"/>
                          <a:cs typeface="Arial" pitchFamily="34" charset="0"/>
                        </a:rPr>
                        <a:t>38.5     (0.73)**</a:t>
                      </a:r>
                      <a:endParaRPr lang="es-CL" sz="1400" b="1" dirty="0">
                        <a:latin typeface="+mn-lt"/>
                        <a:ea typeface="Times New Roman"/>
                        <a:cs typeface="Arial" pitchFamily="34" charset="0"/>
                      </a:endParaRPr>
                    </a:p>
                  </a:txBody>
                  <a:tcPr marL="29090" marR="2909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69100">
                <a:tc gridSpan="9">
                  <a:txBody>
                    <a:bodyPr/>
                    <a:lstStyle/>
                    <a:p>
                      <a:pPr algn="just">
                        <a:lnSpc>
                          <a:spcPct val="100000"/>
                        </a:lnSpc>
                        <a:spcAft>
                          <a:spcPts val="0"/>
                        </a:spcAft>
                      </a:pPr>
                      <a:r>
                        <a:rPr lang="es-CL" sz="1000" dirty="0">
                          <a:latin typeface="+mn-lt"/>
                          <a:ea typeface="Times New Roman"/>
                          <a:cs typeface="Arial" pitchFamily="34" charset="0"/>
                        </a:rPr>
                        <a:t>Se realizaron pruebas </a:t>
                      </a:r>
                      <a:r>
                        <a:rPr lang="es-CL" sz="1000" i="1" dirty="0">
                          <a:latin typeface="+mn-lt"/>
                          <a:ea typeface="Times New Roman"/>
                          <a:cs typeface="Arial" pitchFamily="34" charset="0"/>
                        </a:rPr>
                        <a:t>t-test </a:t>
                      </a:r>
                      <a:r>
                        <a:rPr lang="es-CL" sz="1000" dirty="0">
                          <a:latin typeface="+mn-lt"/>
                          <a:ea typeface="Times New Roman"/>
                          <a:cs typeface="Arial" pitchFamily="34" charset="0"/>
                        </a:rPr>
                        <a:t>para medias de muestras independientes con un panel de datos de medias obtenidas para defensores en la zona respectiva para cada trimestre en el periodo de 2006 a 2009. Entre paréntesis errores estándares de la media.  </a:t>
                      </a:r>
                      <a:r>
                        <a:rPr lang="es-CL" sz="1000" dirty="0" smtClean="0">
                          <a:latin typeface="+mn-lt"/>
                          <a:ea typeface="Times New Roman"/>
                          <a:cs typeface="Arial" pitchFamily="34" charset="0"/>
                        </a:rPr>
                        <a:t>** </a:t>
                      </a:r>
                      <a:r>
                        <a:rPr lang="es-CL" sz="1000" dirty="0">
                          <a:latin typeface="+mn-lt"/>
                          <a:ea typeface="Times New Roman"/>
                          <a:cs typeface="Arial" pitchFamily="34" charset="0"/>
                        </a:rPr>
                        <a:t>implica diferencia estadísticamente significativa distinta de cero al 95</a:t>
                      </a:r>
                      <a:r>
                        <a:rPr lang="es-CL" sz="1000" dirty="0" smtClean="0">
                          <a:latin typeface="+mn-lt"/>
                          <a:ea typeface="Times New Roman"/>
                          <a:cs typeface="Arial" pitchFamily="34" charset="0"/>
                        </a:rPr>
                        <a:t>%.</a:t>
                      </a:r>
                      <a:endParaRPr lang="es-CL" sz="1100" dirty="0">
                        <a:latin typeface="+mn-lt"/>
                        <a:ea typeface="Times New Roman"/>
                        <a:cs typeface="Arial" pitchFamily="34" charset="0"/>
                      </a:endParaRPr>
                    </a:p>
                  </a:txBody>
                  <a:tcPr marL="29090" marR="290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Autofit/>
          </a:bodyPr>
          <a:lstStyle/>
          <a:p>
            <a:r>
              <a:rPr lang="es-ES" sz="3200" dirty="0" smtClean="0"/>
              <a:t>Heterogeneidad en los resultados</a:t>
            </a:r>
            <a:endParaRPr lang="es-ES" sz="3200" dirty="0"/>
          </a:p>
        </p:txBody>
      </p:sp>
      <p:graphicFrame>
        <p:nvGraphicFramePr>
          <p:cNvPr id="4" name="4 Marcador de contenido"/>
          <p:cNvGraphicFramePr>
            <a:graphicFrameLocks noGrp="1"/>
          </p:cNvGraphicFramePr>
          <p:nvPr>
            <p:ph idx="1"/>
          </p:nvPr>
        </p:nvGraphicFramePr>
        <p:xfrm>
          <a:off x="467544" y="1196756"/>
          <a:ext cx="8075240" cy="5015865"/>
        </p:xfrm>
        <a:graphic>
          <a:graphicData uri="http://schemas.openxmlformats.org/drawingml/2006/table">
            <a:tbl>
              <a:tblPr/>
              <a:tblGrid>
                <a:gridCol w="1820030"/>
                <a:gridCol w="1563147"/>
                <a:gridCol w="1564021"/>
                <a:gridCol w="1564021"/>
                <a:gridCol w="1564021"/>
              </a:tblGrid>
              <a:tr h="211076">
                <a:tc gridSpan="5">
                  <a:txBody>
                    <a:bodyPr/>
                    <a:lstStyle/>
                    <a:p>
                      <a:pPr algn="just">
                        <a:lnSpc>
                          <a:spcPct val="115000"/>
                        </a:lnSpc>
                        <a:spcAft>
                          <a:spcPts val="0"/>
                        </a:spcAft>
                      </a:pPr>
                      <a:r>
                        <a:rPr lang="es-CL" sz="1400" b="1" dirty="0">
                          <a:latin typeface="+mn-lt"/>
                          <a:ea typeface="Times New Roman"/>
                          <a:cs typeface="Arial"/>
                        </a:rPr>
                        <a:t>Tabla 3: Medidas de productividad para defensores locales y licitados</a:t>
                      </a:r>
                      <a:endParaRPr lang="es-CL" sz="1600" dirty="0">
                        <a:latin typeface="+mn-lt"/>
                        <a:ea typeface="Times New Roman"/>
                        <a:cs typeface="Times New Roman"/>
                      </a:endParaRPr>
                    </a:p>
                  </a:txBody>
                  <a:tcPr marL="78311" marR="78311"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561134">
                <a:tc gridSpan="5">
                  <a:txBody>
                    <a:bodyPr/>
                    <a:lstStyle/>
                    <a:p>
                      <a:pPr algn="just">
                        <a:lnSpc>
                          <a:spcPct val="115000"/>
                        </a:lnSpc>
                        <a:spcAft>
                          <a:spcPts val="0"/>
                        </a:spcAft>
                      </a:pPr>
                      <a:r>
                        <a:rPr lang="es-CL" sz="1400" dirty="0" smtClean="0">
                          <a:latin typeface="+mn-lt"/>
                          <a:ea typeface="Times New Roman"/>
                          <a:cs typeface="Arial"/>
                        </a:rPr>
                        <a:t>Test </a:t>
                      </a:r>
                      <a:r>
                        <a:rPr lang="es-CL" sz="1400" dirty="0">
                          <a:latin typeface="+mn-lt"/>
                          <a:ea typeface="Times New Roman"/>
                          <a:cs typeface="Arial"/>
                        </a:rPr>
                        <a:t>de medias para medidas de duración de causas (días) terminadas y desempeño de defensores entre 2006 y 2009, por trimestre.</a:t>
                      </a:r>
                      <a:endParaRPr lang="es-CL" sz="2000" dirty="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379936">
                <a:tc>
                  <a:txBody>
                    <a:bodyPr/>
                    <a:lstStyle/>
                    <a:p>
                      <a:pPr algn="just">
                        <a:lnSpc>
                          <a:spcPct val="115000"/>
                        </a:lnSpc>
                        <a:spcAft>
                          <a:spcPts val="0"/>
                        </a:spcAft>
                      </a:pPr>
                      <a:endParaRPr lang="es-CL" sz="1600" dirty="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n-lt"/>
                          <a:ea typeface="Times New Roman"/>
                          <a:cs typeface="Arial"/>
                        </a:rPr>
                        <a:t>Defensores Locales</a:t>
                      </a:r>
                      <a:endParaRPr lang="es-CL" sz="1600">
                        <a:latin typeface="+mn-lt"/>
                        <a:ea typeface="Times New Roman"/>
                        <a:cs typeface="Times New Roman"/>
                      </a:endParaRPr>
                    </a:p>
                  </a:txBody>
                  <a:tcPr marL="78311" marR="7831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n-lt"/>
                          <a:ea typeface="Times New Roman"/>
                          <a:cs typeface="Arial"/>
                        </a:rPr>
                        <a:t>Defensores Licitados</a:t>
                      </a:r>
                      <a:endParaRPr lang="es-CL" sz="1600">
                        <a:latin typeface="+mn-lt"/>
                        <a:ea typeface="Times New Roman"/>
                        <a:cs typeface="Times New Roman"/>
                      </a:endParaRPr>
                    </a:p>
                  </a:txBody>
                  <a:tcPr marL="78311" marR="7831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dirty="0">
                          <a:latin typeface="+mn-lt"/>
                          <a:ea typeface="Times New Roman"/>
                          <a:cs typeface="Arial"/>
                        </a:rPr>
                        <a:t>Diferencia de medias </a:t>
                      </a:r>
                      <a:endParaRPr lang="es-CL" sz="1100" b="1" dirty="0" smtClean="0">
                        <a:latin typeface="+mn-lt"/>
                        <a:ea typeface="Times New Roman"/>
                        <a:cs typeface="Arial"/>
                      </a:endParaRPr>
                    </a:p>
                    <a:p>
                      <a:pPr algn="ctr">
                        <a:lnSpc>
                          <a:spcPct val="115000"/>
                        </a:lnSpc>
                        <a:spcAft>
                          <a:spcPts val="0"/>
                        </a:spcAft>
                      </a:pPr>
                      <a:r>
                        <a:rPr lang="es-CL" sz="1100" b="1" dirty="0" smtClean="0">
                          <a:latin typeface="+mn-lt"/>
                          <a:ea typeface="Times New Roman"/>
                          <a:cs typeface="Arial"/>
                        </a:rPr>
                        <a:t>(</a:t>
                      </a:r>
                      <a:r>
                        <a:rPr lang="es-CL" sz="1100" b="1" dirty="0">
                          <a:latin typeface="+mn-lt"/>
                          <a:ea typeface="Times New Roman"/>
                          <a:cs typeface="Arial"/>
                        </a:rPr>
                        <a:t>t-test)</a:t>
                      </a:r>
                      <a:endParaRPr lang="es-CL" sz="1600" dirty="0">
                        <a:latin typeface="+mn-lt"/>
                        <a:ea typeface="Times New Roman"/>
                        <a:cs typeface="Times New Roman"/>
                      </a:endParaRPr>
                    </a:p>
                  </a:txBody>
                  <a:tcPr marL="78311" marR="7831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n-lt"/>
                          <a:ea typeface="Times New Roman"/>
                          <a:cs typeface="Arial"/>
                        </a:rPr>
                        <a:t>Error típico de la diferencia</a:t>
                      </a:r>
                      <a:endParaRPr lang="es-CL" sz="1600">
                        <a:latin typeface="+mn-lt"/>
                        <a:ea typeface="Times New Roman"/>
                        <a:cs typeface="Times New Roman"/>
                      </a:endParaRPr>
                    </a:p>
                  </a:txBody>
                  <a:tcPr marL="78311" marR="78311"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de tramitación de causas</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248.7</a:t>
                      </a:r>
                      <a:endParaRPr lang="es-CL" sz="2000" b="1" dirty="0">
                        <a:latin typeface="+mn-lt"/>
                        <a:ea typeface="Times New Roman"/>
                        <a:cs typeface="Times New Roman"/>
                      </a:endParaRPr>
                    </a:p>
                  </a:txBody>
                  <a:tcPr marL="78311" marR="783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138.8</a:t>
                      </a:r>
                      <a:endParaRPr lang="es-CL" sz="2000" b="1" dirty="0">
                        <a:latin typeface="+mn-lt"/>
                        <a:ea typeface="Times New Roman"/>
                        <a:cs typeface="Times New Roman"/>
                      </a:endParaRPr>
                    </a:p>
                  </a:txBody>
                  <a:tcPr marL="78311" marR="783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109.8**</a:t>
                      </a:r>
                      <a:endParaRPr lang="es-CL" sz="2000" b="1" dirty="0">
                        <a:latin typeface="+mn-lt"/>
                        <a:ea typeface="Times New Roman"/>
                        <a:cs typeface="Times New Roman"/>
                      </a:endParaRPr>
                    </a:p>
                  </a:txBody>
                  <a:tcPr marL="78311" marR="783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(4.24)</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de términos previos a un juicio </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230.4</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116.1</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114.2**</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(4.24)</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de términos en juicio oral</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356.0</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307.1</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48.9**</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(4.14)</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de términos en proc. simplificado</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185.7</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112.6</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73.1**</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(3.66)</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causas con imputado en PP</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268.9</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196.0</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72.9**</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(3.96)</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Duración de causas de crimen</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265.8</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200.7</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65.1**</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(3.66)</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9936">
                <a:tc>
                  <a:txBody>
                    <a:bodyPr/>
                    <a:lstStyle/>
                    <a:p>
                      <a:pPr>
                        <a:lnSpc>
                          <a:spcPct val="115000"/>
                        </a:lnSpc>
                        <a:spcAft>
                          <a:spcPts val="0"/>
                        </a:spcAft>
                      </a:pPr>
                      <a:r>
                        <a:rPr lang="es-CL" sz="1100">
                          <a:latin typeface="+mn-lt"/>
                          <a:ea typeface="Times New Roman"/>
                          <a:cs typeface="Arial"/>
                        </a:rPr>
                        <a:t>Número de Absoluciones</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0.9</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0.8</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0.15**</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(0.031)</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569904">
                <a:tc>
                  <a:txBody>
                    <a:bodyPr/>
                    <a:lstStyle/>
                    <a:p>
                      <a:pPr>
                        <a:lnSpc>
                          <a:spcPct val="115000"/>
                        </a:lnSpc>
                        <a:spcAft>
                          <a:spcPts val="0"/>
                        </a:spcAft>
                      </a:pPr>
                      <a:r>
                        <a:rPr lang="es-CL" sz="1100">
                          <a:latin typeface="+mn-lt"/>
                          <a:ea typeface="Times New Roman"/>
                          <a:cs typeface="Arial"/>
                        </a:rPr>
                        <a:t>Número de Condenas Menores a solicitud MP (solo JO y PA)</a:t>
                      </a:r>
                      <a:endParaRPr lang="es-CL" sz="1600">
                        <a:latin typeface="+mn-lt"/>
                        <a:ea typeface="Times New Roman"/>
                        <a:cs typeface="Times New Roman"/>
                      </a:endParaRPr>
                    </a:p>
                  </a:txBody>
                  <a:tcPr marL="78311" marR="7831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6.6</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6.5</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n-lt"/>
                          <a:ea typeface="Times New Roman"/>
                          <a:cs typeface="Arial"/>
                        </a:rPr>
                        <a:t>0.9</a:t>
                      </a:r>
                      <a:endParaRPr lang="es-CL" sz="2000" b="1">
                        <a:latin typeface="+mn-lt"/>
                        <a:ea typeface="Times New Roman"/>
                        <a:cs typeface="Times New Roman"/>
                      </a:endParaRPr>
                    </a:p>
                  </a:txBody>
                  <a:tcPr marL="78311" marR="78311"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n-lt"/>
                          <a:ea typeface="Times New Roman"/>
                          <a:cs typeface="Arial"/>
                        </a:rPr>
                        <a:t>(0.13)</a:t>
                      </a:r>
                      <a:endParaRPr lang="es-CL" sz="2000" b="1" dirty="0">
                        <a:latin typeface="+mn-lt"/>
                        <a:ea typeface="Times New Roman"/>
                        <a:cs typeface="Times New Roman"/>
                      </a:endParaRPr>
                    </a:p>
                  </a:txBody>
                  <a:tcPr marL="78311" marR="7831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537694">
                <a:tc gridSpan="5">
                  <a:txBody>
                    <a:bodyPr/>
                    <a:lstStyle/>
                    <a:p>
                      <a:pPr algn="just">
                        <a:lnSpc>
                          <a:spcPct val="115000"/>
                        </a:lnSpc>
                        <a:spcAft>
                          <a:spcPts val="0"/>
                        </a:spcAft>
                      </a:pPr>
                      <a:r>
                        <a:rPr lang="es-CL" sz="1050" dirty="0">
                          <a:latin typeface="+mn-lt"/>
                          <a:ea typeface="Times New Roman"/>
                          <a:cs typeface="Arial"/>
                        </a:rPr>
                        <a:t>Estos cálculos corresponden a pruebas t-test para medias de muestras independientes con un panel de datos de medias obtenidas para defensores en la zona respectiva para cada trimestre en el periodo de 2006 a 2009. Entre paréntesis errores estándares de la diferencia.  ** implica diferencia estadísticamente significativa distinta de cero al 95%.</a:t>
                      </a:r>
                      <a:endParaRPr lang="es-CL" sz="1600" dirty="0">
                        <a:latin typeface="+mn-lt"/>
                        <a:ea typeface="Times New Roman"/>
                        <a:cs typeface="Times New Roman"/>
                      </a:endParaRPr>
                    </a:p>
                  </a:txBody>
                  <a:tcPr marL="78311" marR="7831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346646"/>
            <a:ext cx="8219256" cy="850106"/>
          </a:xfrm>
        </p:spPr>
        <p:txBody>
          <a:bodyPr>
            <a:noAutofit/>
          </a:bodyPr>
          <a:lstStyle/>
          <a:p>
            <a:r>
              <a:rPr lang="es-ES" sz="3200" dirty="0" smtClean="0"/>
              <a:t>Heterogeneidad en los resultados</a:t>
            </a:r>
            <a:endParaRPr lang="es-ES" sz="3200" dirty="0"/>
          </a:p>
        </p:txBody>
      </p:sp>
      <p:graphicFrame>
        <p:nvGraphicFramePr>
          <p:cNvPr id="4" name="5 Marcador de contenido"/>
          <p:cNvGraphicFramePr>
            <a:graphicFrameLocks noGrp="1"/>
          </p:cNvGraphicFramePr>
          <p:nvPr>
            <p:ph idx="1"/>
          </p:nvPr>
        </p:nvGraphicFramePr>
        <p:xfrm>
          <a:off x="457200" y="1196752"/>
          <a:ext cx="8075240" cy="5472922"/>
        </p:xfrm>
        <a:graphic>
          <a:graphicData uri="http://schemas.openxmlformats.org/drawingml/2006/table">
            <a:tbl>
              <a:tblPr/>
              <a:tblGrid>
                <a:gridCol w="2077390"/>
                <a:gridCol w="1611375"/>
                <a:gridCol w="1611375"/>
                <a:gridCol w="1481978"/>
                <a:gridCol w="1293122"/>
              </a:tblGrid>
              <a:tr h="197399">
                <a:tc gridSpan="5">
                  <a:txBody>
                    <a:bodyPr/>
                    <a:lstStyle/>
                    <a:p>
                      <a:pPr algn="just">
                        <a:lnSpc>
                          <a:spcPct val="115000"/>
                        </a:lnSpc>
                        <a:spcAft>
                          <a:spcPts val="0"/>
                        </a:spcAft>
                      </a:pPr>
                      <a:r>
                        <a:rPr lang="es-CL" sz="1400" b="1" dirty="0">
                          <a:latin typeface="+mj-lt"/>
                          <a:ea typeface="Times New Roman"/>
                          <a:cs typeface="Arial"/>
                        </a:rPr>
                        <a:t>Tabla </a:t>
                      </a:r>
                      <a:r>
                        <a:rPr lang="es-CL" sz="1400" b="1" dirty="0" smtClean="0">
                          <a:latin typeface="+mj-lt"/>
                          <a:ea typeface="Times New Roman"/>
                          <a:cs typeface="Arial"/>
                        </a:rPr>
                        <a:t>4: </a:t>
                      </a:r>
                      <a:r>
                        <a:rPr lang="es-CL" sz="1400" b="1" dirty="0">
                          <a:latin typeface="+mj-lt"/>
                          <a:ea typeface="Times New Roman"/>
                          <a:cs typeface="Arial"/>
                        </a:rPr>
                        <a:t>Medidas de productividad agregadas en zonas de licitación</a:t>
                      </a:r>
                      <a:endParaRPr lang="es-CL" sz="1600" dirty="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489130">
                <a:tc gridSpan="5">
                  <a:txBody>
                    <a:bodyPr/>
                    <a:lstStyle/>
                    <a:p>
                      <a:pPr algn="just">
                        <a:lnSpc>
                          <a:spcPct val="115000"/>
                        </a:lnSpc>
                        <a:spcAft>
                          <a:spcPts val="0"/>
                        </a:spcAft>
                      </a:pPr>
                      <a:r>
                        <a:rPr lang="es-CL" sz="1400" dirty="0" smtClean="0">
                          <a:latin typeface="+mj-lt"/>
                          <a:ea typeface="Times New Roman"/>
                          <a:cs typeface="Arial"/>
                        </a:rPr>
                        <a:t>Test </a:t>
                      </a:r>
                      <a:r>
                        <a:rPr lang="es-CL" sz="1400" dirty="0">
                          <a:latin typeface="+mj-lt"/>
                          <a:ea typeface="Times New Roman"/>
                          <a:cs typeface="Arial"/>
                        </a:rPr>
                        <a:t>de medias para medidas de productividad </a:t>
                      </a:r>
                      <a:r>
                        <a:rPr lang="es-CL" sz="1400" dirty="0" smtClean="0">
                          <a:latin typeface="+mj-lt"/>
                          <a:ea typeface="Times New Roman"/>
                          <a:cs typeface="Arial"/>
                        </a:rPr>
                        <a:t>(duración en días) y </a:t>
                      </a:r>
                      <a:r>
                        <a:rPr lang="es-CL" sz="1400" dirty="0">
                          <a:latin typeface="+mj-lt"/>
                          <a:ea typeface="Times New Roman"/>
                          <a:cs typeface="Arial"/>
                        </a:rPr>
                        <a:t>desempeño agregadas en causas terminadas entre 2006 y 2009, por trimestre.</a:t>
                      </a:r>
                      <a:endParaRPr lang="es-CL" sz="1600" dirty="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753703">
                <a:tc>
                  <a:txBody>
                    <a:bodyPr/>
                    <a:lstStyle/>
                    <a:p>
                      <a:pPr algn="ctr">
                        <a:lnSpc>
                          <a:spcPct val="115000"/>
                        </a:lnSpc>
                        <a:spcAft>
                          <a:spcPts val="0"/>
                        </a:spcAft>
                      </a:pPr>
                      <a:endParaRPr lang="es-CL" sz="1600" dirty="0">
                        <a:latin typeface="+mj-lt"/>
                        <a:ea typeface="Times New Roman"/>
                        <a:cs typeface="Times New Roman"/>
                      </a:endParaRPr>
                    </a:p>
                  </a:txBody>
                  <a:tcPr marL="63894" marR="63894"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Zonas con baja proporción de </a:t>
                      </a:r>
                      <a:r>
                        <a:rPr lang="es-CL" sz="1200" b="1" dirty="0" smtClean="0">
                          <a:latin typeface="+mj-lt"/>
                          <a:ea typeface="Times New Roman"/>
                          <a:cs typeface="Arial"/>
                        </a:rPr>
                        <a:t>licitados</a:t>
                      </a:r>
                      <a:endParaRPr lang="es-CL" sz="1600" dirty="0">
                        <a:latin typeface="+mj-lt"/>
                        <a:ea typeface="Times New Roman"/>
                        <a:cs typeface="Times New Roman"/>
                      </a:endParaRPr>
                    </a:p>
                  </a:txBody>
                  <a:tcPr marL="63894" marR="6389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Zonas con alta proporción de </a:t>
                      </a:r>
                      <a:r>
                        <a:rPr lang="es-CL" sz="1200" b="1" dirty="0" smtClean="0">
                          <a:latin typeface="+mj-lt"/>
                          <a:ea typeface="Times New Roman"/>
                          <a:cs typeface="Arial"/>
                        </a:rPr>
                        <a:t>licitados</a:t>
                      </a:r>
                      <a:endParaRPr lang="es-CL" sz="1600" dirty="0">
                        <a:latin typeface="+mj-lt"/>
                        <a:ea typeface="Times New Roman"/>
                        <a:cs typeface="Times New Roman"/>
                      </a:endParaRPr>
                    </a:p>
                  </a:txBody>
                  <a:tcPr marL="63894" marR="6389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a:latin typeface="+mj-lt"/>
                          <a:ea typeface="Times New Roman"/>
                          <a:cs typeface="Arial"/>
                        </a:rPr>
                        <a:t>Zonas con equilibrada participación de locales y licitados</a:t>
                      </a:r>
                      <a:endParaRPr lang="es-CL" sz="1600">
                        <a:latin typeface="+mj-lt"/>
                        <a:ea typeface="Times New Roman"/>
                        <a:cs typeface="Times New Roman"/>
                      </a:endParaRPr>
                    </a:p>
                  </a:txBody>
                  <a:tcPr marL="63894" marR="6389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a:latin typeface="+mj-lt"/>
                          <a:ea typeface="Times New Roman"/>
                          <a:cs typeface="Arial"/>
                        </a:rPr>
                        <a:t>Todas las zonas</a:t>
                      </a:r>
                      <a:endParaRPr lang="es-CL" sz="1600">
                        <a:latin typeface="+mj-lt"/>
                        <a:ea typeface="Times New Roman"/>
                        <a:cs typeface="Times New Roman"/>
                      </a:endParaRPr>
                    </a:p>
                  </a:txBody>
                  <a:tcPr marL="63894" marR="63894"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851">
                <a:tc>
                  <a:txBody>
                    <a:bodyPr/>
                    <a:lstStyle/>
                    <a:p>
                      <a:pPr>
                        <a:lnSpc>
                          <a:spcPct val="115000"/>
                        </a:lnSpc>
                        <a:spcAft>
                          <a:spcPts val="0"/>
                        </a:spcAft>
                      </a:pPr>
                      <a:r>
                        <a:rPr lang="es-CL" sz="1200">
                          <a:latin typeface="+mj-lt"/>
                          <a:ea typeface="Times New Roman"/>
                          <a:cs typeface="Arial"/>
                        </a:rPr>
                        <a:t>Duración de tramitación de causas</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225.4**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219.4**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155.6**</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174.0</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386185">
                <a:tc>
                  <a:txBody>
                    <a:bodyPr/>
                    <a:lstStyle/>
                    <a:p>
                      <a:pPr>
                        <a:lnSpc>
                          <a:spcPct val="115000"/>
                        </a:lnSpc>
                        <a:spcAft>
                          <a:spcPts val="0"/>
                        </a:spcAft>
                      </a:pPr>
                      <a:r>
                        <a:rPr lang="es-CL" sz="1200">
                          <a:latin typeface="+mj-lt"/>
                          <a:ea typeface="Times New Roman"/>
                          <a:cs typeface="Arial"/>
                        </a:rPr>
                        <a:t>Duración de términos previos a un juicio </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225.2**</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196.4**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134.8**</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154.2</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6851">
                <a:tc>
                  <a:txBody>
                    <a:bodyPr/>
                    <a:lstStyle/>
                    <a:p>
                      <a:pPr>
                        <a:lnSpc>
                          <a:spcPct val="115000"/>
                        </a:lnSpc>
                        <a:spcAft>
                          <a:spcPts val="0"/>
                        </a:spcAft>
                      </a:pPr>
                      <a:r>
                        <a:rPr lang="es-CL" sz="1200">
                          <a:latin typeface="+mj-lt"/>
                          <a:ea typeface="Times New Roman"/>
                          <a:cs typeface="Arial"/>
                        </a:rPr>
                        <a:t>Duración de términos en juicio oral</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354.6**</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343.9**</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303.1**</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315.0</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86185">
                <a:tc>
                  <a:txBody>
                    <a:bodyPr/>
                    <a:lstStyle/>
                    <a:p>
                      <a:pPr>
                        <a:lnSpc>
                          <a:spcPct val="115000"/>
                        </a:lnSpc>
                        <a:spcAft>
                          <a:spcPts val="0"/>
                        </a:spcAft>
                      </a:pPr>
                      <a:r>
                        <a:rPr lang="es-CL" sz="1200">
                          <a:latin typeface="+mj-lt"/>
                          <a:ea typeface="Times New Roman"/>
                          <a:cs typeface="Arial"/>
                        </a:rPr>
                        <a:t>Duración de términos en proc. simplificado</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168.5**</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167.3**</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123.4**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135.9</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86185">
                <a:tc>
                  <a:txBody>
                    <a:bodyPr/>
                    <a:lstStyle/>
                    <a:p>
                      <a:pPr>
                        <a:lnSpc>
                          <a:spcPct val="115000"/>
                        </a:lnSpc>
                        <a:spcAft>
                          <a:spcPts val="0"/>
                        </a:spcAft>
                      </a:pPr>
                      <a:r>
                        <a:rPr lang="es-CL" sz="1200">
                          <a:latin typeface="+mj-lt"/>
                          <a:ea typeface="Times New Roman"/>
                          <a:cs typeface="Arial"/>
                        </a:rPr>
                        <a:t>Duración causas con imputado en PP</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249.1**</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248.5**</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202.7**</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215.5</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27908">
                <a:tc>
                  <a:txBody>
                    <a:bodyPr/>
                    <a:lstStyle/>
                    <a:p>
                      <a:pPr>
                        <a:lnSpc>
                          <a:spcPct val="115000"/>
                        </a:lnSpc>
                        <a:spcAft>
                          <a:spcPts val="0"/>
                        </a:spcAft>
                      </a:pPr>
                      <a:r>
                        <a:rPr lang="es-CL" sz="1200">
                          <a:latin typeface="+mj-lt"/>
                          <a:ea typeface="Times New Roman"/>
                          <a:cs typeface="Arial"/>
                        </a:rPr>
                        <a:t>Duración de causas de crimen</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253.5**</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252.3**</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203.1**</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217.0</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76851">
                <a:tc>
                  <a:txBody>
                    <a:bodyPr/>
                    <a:lstStyle/>
                    <a:p>
                      <a:pPr>
                        <a:lnSpc>
                          <a:spcPct val="115000"/>
                        </a:lnSpc>
                        <a:spcAft>
                          <a:spcPts val="0"/>
                        </a:spcAft>
                      </a:pPr>
                      <a:r>
                        <a:rPr lang="es-CL" sz="1200">
                          <a:latin typeface="+mj-lt"/>
                          <a:ea typeface="Times New Roman"/>
                          <a:cs typeface="Arial"/>
                        </a:rPr>
                        <a:t>Número de Absoluciones obtenidas</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8.3**</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11.6**</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j-lt"/>
                          <a:ea typeface="Times New Roman"/>
                          <a:cs typeface="Arial"/>
                        </a:rPr>
                        <a:t>16.2</a:t>
                      </a:r>
                      <a:endParaRPr lang="es-CL" sz="1600" dirty="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91861">
                <a:tc>
                  <a:txBody>
                    <a:bodyPr/>
                    <a:lstStyle/>
                    <a:p>
                      <a:pPr>
                        <a:lnSpc>
                          <a:spcPct val="115000"/>
                        </a:lnSpc>
                        <a:spcAft>
                          <a:spcPts val="0"/>
                        </a:spcAft>
                      </a:pPr>
                      <a:r>
                        <a:rPr lang="es-CL" sz="1200">
                          <a:latin typeface="+mj-lt"/>
                          <a:ea typeface="Times New Roman"/>
                          <a:cs typeface="Arial"/>
                        </a:rPr>
                        <a:t>Número de Condenas Menores a solicitud MP (solo JO y PA)</a:t>
                      </a:r>
                      <a:endParaRPr lang="es-CL" sz="1600">
                        <a:latin typeface="+mj-lt"/>
                        <a:ea typeface="Times New Roman"/>
                        <a:cs typeface="Times New Roman"/>
                      </a:endParaRPr>
                    </a:p>
                  </a:txBody>
                  <a:tcPr marL="63894" marR="6389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43.4**</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68.3**</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108.6**</a:t>
                      </a:r>
                      <a:endParaRPr lang="es-CL" sz="1600">
                        <a:latin typeface="+mj-lt"/>
                        <a:ea typeface="Times New Roman"/>
                        <a:cs typeface="Times New Roman"/>
                      </a:endParaRPr>
                    </a:p>
                  </a:txBody>
                  <a:tcPr marL="63894" marR="6389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95.7</a:t>
                      </a:r>
                      <a:endParaRPr lang="es-CL" sz="1600">
                        <a:latin typeface="+mj-lt"/>
                        <a:ea typeface="Times New Roman"/>
                        <a:cs typeface="Times New Roman"/>
                      </a:endParaRPr>
                    </a:p>
                  </a:txBody>
                  <a:tcPr marL="63894" marR="6389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84523">
                <a:tc gridSpan="5">
                  <a:txBody>
                    <a:bodyPr/>
                    <a:lstStyle/>
                    <a:p>
                      <a:pPr algn="just">
                        <a:lnSpc>
                          <a:spcPct val="115000"/>
                        </a:lnSpc>
                        <a:spcAft>
                          <a:spcPts val="0"/>
                        </a:spcAft>
                      </a:pPr>
                      <a:r>
                        <a:rPr lang="es-CL" sz="1050" dirty="0">
                          <a:latin typeface="+mj-lt"/>
                          <a:ea typeface="Times New Roman"/>
                          <a:cs typeface="Arial"/>
                        </a:rPr>
                        <a:t>Estos cálculos corresponden a pruebas t-test para medias de muestras independientes con un panel de datos de medias obtenidas para defensores en la zona respectiva para cada trimestre en el periodo de 2006 a 2009. ** implica diferencia estadísticamente significativa distinta de cero al 95% respecto del resto de las zonas.</a:t>
                      </a:r>
                      <a:endParaRPr lang="es-CL" sz="1400" dirty="0">
                        <a:latin typeface="+mj-lt"/>
                        <a:ea typeface="Times New Roman"/>
                        <a:cs typeface="Times New Roman"/>
                      </a:endParaRPr>
                    </a:p>
                  </a:txBody>
                  <a:tcPr marL="63894" marR="6389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346646"/>
            <a:ext cx="8229600" cy="850106"/>
          </a:xfrm>
        </p:spPr>
        <p:txBody>
          <a:bodyPr>
            <a:normAutofit/>
          </a:bodyPr>
          <a:lstStyle/>
          <a:p>
            <a:r>
              <a:rPr lang="es-ES" sz="3200" dirty="0" smtClean="0"/>
              <a:t>Heterogeneidad en los resultados</a:t>
            </a:r>
            <a:endParaRPr lang="es-ES" sz="3200" dirty="0"/>
          </a:p>
        </p:txBody>
      </p:sp>
      <p:graphicFrame>
        <p:nvGraphicFramePr>
          <p:cNvPr id="4" name="9 Marcador de contenido"/>
          <p:cNvGraphicFramePr>
            <a:graphicFrameLocks noGrp="1"/>
          </p:cNvGraphicFramePr>
          <p:nvPr>
            <p:ph idx="1"/>
          </p:nvPr>
        </p:nvGraphicFramePr>
        <p:xfrm>
          <a:off x="467544" y="1052736"/>
          <a:ext cx="8147248" cy="5610437"/>
        </p:xfrm>
        <a:graphic>
          <a:graphicData uri="http://schemas.openxmlformats.org/drawingml/2006/table">
            <a:tbl>
              <a:tblPr/>
              <a:tblGrid>
                <a:gridCol w="2095914"/>
                <a:gridCol w="1625745"/>
                <a:gridCol w="1625745"/>
                <a:gridCol w="1495191"/>
                <a:gridCol w="1304653"/>
              </a:tblGrid>
              <a:tr h="351164">
                <a:tc gridSpan="5">
                  <a:txBody>
                    <a:bodyPr/>
                    <a:lstStyle/>
                    <a:p>
                      <a:pPr algn="just">
                        <a:lnSpc>
                          <a:spcPct val="115000"/>
                        </a:lnSpc>
                        <a:spcAft>
                          <a:spcPts val="0"/>
                        </a:spcAft>
                      </a:pPr>
                      <a:r>
                        <a:rPr lang="es-CL" sz="1400" b="1" dirty="0">
                          <a:latin typeface="+mj-lt"/>
                          <a:ea typeface="Times New Roman"/>
                          <a:cs typeface="Arial"/>
                        </a:rPr>
                        <a:t>Tabla 5: Medidas de productividad agregadas en zonas de licitación, según intensidad de la competencia</a:t>
                      </a:r>
                      <a:endParaRPr lang="es-CL" sz="1400" dirty="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296908">
                <a:tc gridSpan="5">
                  <a:txBody>
                    <a:bodyPr/>
                    <a:lstStyle/>
                    <a:p>
                      <a:pPr algn="just">
                        <a:lnSpc>
                          <a:spcPct val="115000"/>
                        </a:lnSpc>
                        <a:spcAft>
                          <a:spcPts val="0"/>
                        </a:spcAft>
                      </a:pPr>
                      <a:r>
                        <a:rPr lang="es-CL" sz="1400" dirty="0" smtClean="0">
                          <a:latin typeface="+mj-lt"/>
                          <a:ea typeface="Times New Roman"/>
                          <a:cs typeface="Arial"/>
                        </a:rPr>
                        <a:t>Test </a:t>
                      </a:r>
                      <a:r>
                        <a:rPr lang="es-CL" sz="1400" dirty="0">
                          <a:latin typeface="+mj-lt"/>
                          <a:ea typeface="Times New Roman"/>
                          <a:cs typeface="Arial"/>
                        </a:rPr>
                        <a:t>de medias para medidas de productividad y desempeño agregadas en causas terminadas entre 2006 y 2009, por trimestre.</a:t>
                      </a:r>
                      <a:endParaRPr lang="es-CL" sz="1400" dirty="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792638">
                <a:tc>
                  <a:txBody>
                    <a:bodyPr/>
                    <a:lstStyle/>
                    <a:p>
                      <a:pPr algn="ctr">
                        <a:lnSpc>
                          <a:spcPct val="115000"/>
                        </a:lnSpc>
                        <a:spcAft>
                          <a:spcPts val="0"/>
                        </a:spcAft>
                      </a:pPr>
                      <a:endParaRPr lang="es-CL" sz="1400" dirty="0">
                        <a:latin typeface="+mj-lt"/>
                        <a:ea typeface="Times New Roman"/>
                        <a:cs typeface="Times New Roman"/>
                      </a:endParaRPr>
                    </a:p>
                  </a:txBody>
                  <a:tcPr marL="58465" marR="58465" marT="0" marB="0" anchor="b">
                    <a:lnL w="1270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Zonas con alto índice de competencia en </a:t>
                      </a:r>
                      <a:r>
                        <a:rPr lang="es-CL" sz="1200" b="1" dirty="0" smtClean="0">
                          <a:latin typeface="+mj-lt"/>
                          <a:ea typeface="Times New Roman"/>
                          <a:cs typeface="Arial"/>
                        </a:rPr>
                        <a:t>licitaciones</a:t>
                      </a:r>
                      <a:endParaRPr lang="es-CL" sz="1400" dirty="0">
                        <a:latin typeface="+mj-lt"/>
                        <a:ea typeface="Times New Roman"/>
                        <a:cs typeface="Times New Roman"/>
                      </a:endParaRPr>
                    </a:p>
                  </a:txBody>
                  <a:tcPr marL="58465" marR="584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Zonas con índice moderado de competencia en licitaciones </a:t>
                      </a:r>
                      <a:endParaRPr lang="es-CL" sz="1400" dirty="0">
                        <a:latin typeface="+mj-lt"/>
                        <a:ea typeface="Times New Roman"/>
                        <a:cs typeface="Times New Roman"/>
                      </a:endParaRPr>
                    </a:p>
                  </a:txBody>
                  <a:tcPr marL="58465" marR="584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Zonas con bajo índice de competencia en </a:t>
                      </a:r>
                      <a:r>
                        <a:rPr lang="es-CL" sz="1200" b="1" dirty="0" smtClean="0">
                          <a:latin typeface="+mj-lt"/>
                          <a:ea typeface="Times New Roman"/>
                          <a:cs typeface="Arial"/>
                        </a:rPr>
                        <a:t>licitaciones</a:t>
                      </a:r>
                      <a:endParaRPr lang="es-CL" sz="1400" dirty="0">
                        <a:latin typeface="+mj-lt"/>
                        <a:ea typeface="Times New Roman"/>
                        <a:cs typeface="Times New Roman"/>
                      </a:endParaRPr>
                    </a:p>
                  </a:txBody>
                  <a:tcPr marL="58465" marR="584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200" b="1" dirty="0">
                          <a:latin typeface="+mj-lt"/>
                          <a:ea typeface="Times New Roman"/>
                          <a:cs typeface="Arial"/>
                        </a:rPr>
                        <a:t>Zona sin competencia en </a:t>
                      </a:r>
                      <a:r>
                        <a:rPr lang="es-CL" sz="1200" b="1" dirty="0" smtClean="0">
                          <a:latin typeface="+mj-lt"/>
                          <a:ea typeface="Times New Roman"/>
                          <a:cs typeface="Arial"/>
                        </a:rPr>
                        <a:t>licitaciones</a:t>
                      </a:r>
                      <a:endParaRPr lang="es-CL" sz="1400" dirty="0">
                        <a:latin typeface="+mj-lt"/>
                        <a:ea typeface="Times New Roman"/>
                        <a:cs typeface="Times New Roman"/>
                      </a:endParaRPr>
                    </a:p>
                  </a:txBody>
                  <a:tcPr marL="58465" marR="5846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Duración de tramitación de causas</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129.5**</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180.3**</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171.6</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237.6**</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Duración de términos previos a un juicio </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106.8**</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156.0**</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157.2**</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j-lt"/>
                          <a:ea typeface="Times New Roman"/>
                          <a:cs typeface="Arial"/>
                        </a:rPr>
                        <a:t>221.9**</a:t>
                      </a:r>
                      <a:endParaRPr lang="es-CL" sz="1400" dirty="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Duración de términos en juicio oral</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290.7**</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345.8**</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317.1</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341.5**</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Duración de términos en proc. simplificado</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106.7**</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146.7**</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129.7</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173.8**</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Duración causas con imputado en PP</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183.0**</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233.8**</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221.1</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259.4**</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12145">
                <a:tc>
                  <a:txBody>
                    <a:bodyPr/>
                    <a:lstStyle/>
                    <a:p>
                      <a:pPr>
                        <a:lnSpc>
                          <a:spcPct val="115000"/>
                        </a:lnSpc>
                        <a:spcAft>
                          <a:spcPts val="0"/>
                        </a:spcAft>
                      </a:pPr>
                      <a:r>
                        <a:rPr lang="es-CL" sz="1200">
                          <a:latin typeface="+mj-lt"/>
                          <a:ea typeface="Times New Roman"/>
                          <a:cs typeface="Arial"/>
                        </a:rPr>
                        <a:t>Duración de causas de crimen</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183.3**</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246.2**</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230.7**</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254.3**</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96319">
                <a:tc>
                  <a:txBody>
                    <a:bodyPr/>
                    <a:lstStyle/>
                    <a:p>
                      <a:pPr>
                        <a:lnSpc>
                          <a:spcPct val="115000"/>
                        </a:lnSpc>
                        <a:spcAft>
                          <a:spcPts val="0"/>
                        </a:spcAft>
                      </a:pPr>
                      <a:r>
                        <a:rPr lang="es-CL" sz="1200">
                          <a:latin typeface="+mj-lt"/>
                          <a:ea typeface="Times New Roman"/>
                          <a:cs typeface="Arial"/>
                        </a:rPr>
                        <a:t>Número de Absoluciones obtenidas</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19.3**</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13.2**</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23.2**</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12.6**</a:t>
                      </a:r>
                      <a:endParaRPr lang="es-CL" sz="140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539339">
                <a:tc>
                  <a:txBody>
                    <a:bodyPr/>
                    <a:lstStyle/>
                    <a:p>
                      <a:pPr>
                        <a:lnSpc>
                          <a:spcPct val="115000"/>
                        </a:lnSpc>
                        <a:spcAft>
                          <a:spcPts val="0"/>
                        </a:spcAft>
                      </a:pPr>
                      <a:r>
                        <a:rPr lang="es-CL" sz="1200">
                          <a:latin typeface="+mj-lt"/>
                          <a:ea typeface="Times New Roman"/>
                          <a:cs typeface="Arial"/>
                        </a:rPr>
                        <a:t>Número de Condenas Menores a solicitud MP (solo JO y PA)</a:t>
                      </a:r>
                      <a:endParaRPr lang="es-CL" sz="1400">
                        <a:latin typeface="+mj-lt"/>
                        <a:ea typeface="Times New Roman"/>
                        <a:cs typeface="Times New Roman"/>
                      </a:endParaRPr>
                    </a:p>
                  </a:txBody>
                  <a:tcPr marL="58465" marR="5846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116.3**</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77.4**</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129.1**</a:t>
                      </a:r>
                      <a:endParaRPr lang="es-CL" sz="1400">
                        <a:latin typeface="+mj-lt"/>
                        <a:ea typeface="Times New Roman"/>
                        <a:cs typeface="Times New Roman"/>
                      </a:endParaRPr>
                    </a:p>
                  </a:txBody>
                  <a:tcPr marL="58465" marR="58465"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dirty="0">
                          <a:latin typeface="+mj-lt"/>
                          <a:ea typeface="Times New Roman"/>
                          <a:cs typeface="Arial"/>
                        </a:rPr>
                        <a:t>71.3**</a:t>
                      </a:r>
                      <a:endParaRPr lang="es-CL" sz="1400" dirty="0">
                        <a:latin typeface="+mj-lt"/>
                        <a:ea typeface="Times New Roman"/>
                        <a:cs typeface="Times New Roman"/>
                      </a:endParaRPr>
                    </a:p>
                  </a:txBody>
                  <a:tcPr marL="58465" marR="5846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509553">
                <a:tc gridSpan="5">
                  <a:txBody>
                    <a:bodyPr/>
                    <a:lstStyle/>
                    <a:p>
                      <a:pPr algn="just">
                        <a:lnSpc>
                          <a:spcPct val="115000"/>
                        </a:lnSpc>
                        <a:spcAft>
                          <a:spcPts val="0"/>
                        </a:spcAft>
                      </a:pPr>
                      <a:r>
                        <a:rPr lang="es-CL" sz="1050" dirty="0">
                          <a:latin typeface="+mj-lt"/>
                          <a:ea typeface="Times New Roman"/>
                          <a:cs typeface="Arial"/>
                        </a:rPr>
                        <a:t>Estos cálculos corresponden a pruebas t-test para medias de muestras independientes con un panel de datos de medias obtenidas para defensores en la zona respectiva para cada trimestre en el periodo de 2006 a 2009. ** implica diferencia estadísticamente significativa distinta de cero al 95% respecto del resto de las zonas.</a:t>
                      </a:r>
                      <a:endParaRPr lang="es-CL" sz="1200" dirty="0">
                        <a:latin typeface="+mj-lt"/>
                        <a:ea typeface="Times New Roman"/>
                        <a:cs typeface="Times New Roman"/>
                      </a:endParaRPr>
                    </a:p>
                  </a:txBody>
                  <a:tcPr marL="58465" marR="5846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1 Título"/>
          <p:cNvSpPr txBox="1">
            <a:spLocks/>
          </p:cNvSpPr>
          <p:nvPr/>
        </p:nvSpPr>
        <p:spPr>
          <a:xfrm>
            <a:off x="914400" y="418654"/>
            <a:ext cx="7772400" cy="70609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s-CL" sz="3600" b="0" i="0" u="none" strike="noStrike" kern="1200" cap="none" spc="0" normalizeH="0" baseline="0" noProof="0" dirty="0" smtClean="0">
                <a:ln>
                  <a:noFill/>
                </a:ln>
                <a:solidFill>
                  <a:schemeClr val="tx1"/>
                </a:solidFill>
                <a:effectLst/>
                <a:uLnTx/>
                <a:uFillTx/>
                <a:latin typeface="+mj-lt"/>
                <a:ea typeface="+mj-ea"/>
                <a:cs typeface="+mj-cs"/>
              </a:rPr>
              <a:t>Controlando por aspectos institucionales</a:t>
            </a:r>
            <a:endParaRPr kumimoji="0" lang="es-CL"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Content Placeholder 3"/>
          <p:cNvSpPr txBox="1">
            <a:spLocks/>
          </p:cNvSpPr>
          <p:nvPr/>
        </p:nvSpPr>
        <p:spPr>
          <a:xfrm>
            <a:off x="914400" y="1124744"/>
            <a:ext cx="7772400" cy="2304256"/>
          </a:xfrm>
          <a:prstGeom prst="rect">
            <a:avLst/>
          </a:prstGeom>
        </p:spPr>
        <p:txBody>
          <a:bodyPr vert="horz" lIns="91440" tIns="45720" rIns="91440" bIns="45720" rtlCol="0">
            <a:normAutofit fontScale="77500" lnSpcReduction="2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CL" sz="1800" b="0" i="0" u="none" strike="noStrike" kern="1200" cap="none" spc="0" normalizeH="0" baseline="0" noProof="0" dirty="0" smtClean="0">
                <a:ln>
                  <a:noFill/>
                </a:ln>
                <a:solidFill>
                  <a:schemeClr val="tx1"/>
                </a:solidFill>
                <a:effectLst/>
                <a:uLnTx/>
                <a:uFillTx/>
                <a:latin typeface="+mn-lt"/>
                <a:ea typeface="+mn-ea"/>
                <a:cs typeface="+mn-cs"/>
              </a:rPr>
              <a:t>Hasta ahora se ha mostrado que la productividad y desempeño de las localidades mixtas y con licitados que han enfrentado competencia es significativamente mejor que en el resto de las zonas.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CL" sz="1800" b="0" i="0" u="none" strike="noStrike" kern="1200" cap="none" spc="0" normalizeH="0" baseline="0" noProof="0" dirty="0" smtClean="0">
                <a:ln>
                  <a:noFill/>
                </a:ln>
                <a:solidFill>
                  <a:schemeClr val="tx1"/>
                </a:solidFill>
                <a:effectLst/>
                <a:uLnTx/>
                <a:uFillTx/>
                <a:latin typeface="+mn-lt"/>
                <a:ea typeface="+mn-ea"/>
                <a:cs typeface="+mn-cs"/>
              </a:rPr>
              <a:t>Las razones de esta diferencia de productividades no son fácil de determinar; podría ser que coincidieran aspectos institucionales del entorno en las zonas con mayor competencia y más equilibrada composición de la oferta, como podría ser que surgiera una relación positiva entre locales y licitados que los llevara a especializar la defensa según las habilidades del prestador.</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CL" sz="1800" b="0" i="0" u="none" strike="noStrike" kern="1200" cap="none" spc="0" normalizeH="0" baseline="0" noProof="0" dirty="0" smtClean="0">
                <a:ln>
                  <a:noFill/>
                </a:ln>
                <a:solidFill>
                  <a:schemeClr val="tx1"/>
                </a:solidFill>
                <a:effectLst/>
                <a:uLnTx/>
                <a:uFillTx/>
                <a:latin typeface="+mn-lt"/>
                <a:ea typeface="+mn-ea"/>
                <a:cs typeface="+mn-cs"/>
              </a:rPr>
              <a:t>Una forma de aproximarse a esta hipótesis consiste en la </a:t>
            </a:r>
            <a:r>
              <a:rPr kumimoji="0" lang="es-CL" sz="1800" b="0" i="0" u="none" strike="noStrike" kern="1200" cap="none" spc="0" normalizeH="0" baseline="0" noProof="0" dirty="0" err="1" smtClean="0">
                <a:ln>
                  <a:noFill/>
                </a:ln>
                <a:solidFill>
                  <a:schemeClr val="tx1"/>
                </a:solidFill>
                <a:effectLst/>
                <a:uLnTx/>
                <a:uFillTx/>
                <a:latin typeface="+mn-lt"/>
                <a:ea typeface="+mn-ea"/>
                <a:cs typeface="+mn-cs"/>
              </a:rPr>
              <a:t>utilizacion</a:t>
            </a:r>
            <a:r>
              <a:rPr kumimoji="0" lang="es-CL" sz="1800" b="0" i="0" u="none" strike="noStrike" kern="1200" cap="none" spc="0" normalizeH="0" baseline="0" noProof="0" dirty="0" smtClean="0">
                <a:ln>
                  <a:noFill/>
                </a:ln>
                <a:solidFill>
                  <a:schemeClr val="tx1"/>
                </a:solidFill>
                <a:effectLst/>
                <a:uLnTx/>
                <a:uFillTx/>
                <a:latin typeface="+mn-lt"/>
                <a:ea typeface="+mn-ea"/>
                <a:cs typeface="+mn-cs"/>
              </a:rPr>
              <a:t> de la </a:t>
            </a:r>
            <a:r>
              <a:rPr kumimoji="0" lang="es-CL" sz="1800" b="0" i="0" u="none" strike="noStrike" kern="1200" cap="none" spc="0" normalizeH="0" baseline="0" noProof="0" dirty="0" err="1" smtClean="0">
                <a:ln>
                  <a:noFill/>
                </a:ln>
                <a:solidFill>
                  <a:schemeClr val="tx1"/>
                </a:solidFill>
                <a:effectLst/>
                <a:uLnTx/>
                <a:uFillTx/>
                <a:latin typeface="+mn-lt"/>
                <a:ea typeface="+mn-ea"/>
                <a:cs typeface="+mn-cs"/>
              </a:rPr>
              <a:t>introduccion</a:t>
            </a:r>
            <a:r>
              <a:rPr kumimoji="0" lang="es-CL" sz="1800" b="0" i="0" u="none" strike="noStrike" kern="1200" cap="none" spc="0" normalizeH="0" baseline="0" noProof="0" dirty="0" smtClean="0">
                <a:ln>
                  <a:noFill/>
                </a:ln>
                <a:solidFill>
                  <a:schemeClr val="tx1"/>
                </a:solidFill>
                <a:effectLst/>
                <a:uLnTx/>
                <a:uFillTx/>
                <a:latin typeface="+mn-lt"/>
                <a:ea typeface="+mn-ea"/>
                <a:cs typeface="+mn-cs"/>
              </a:rPr>
              <a:t> de un factor externo, un indicador presupuestario en el Formulario H que impedía en los hechos esta </a:t>
            </a:r>
            <a:r>
              <a:rPr kumimoji="0" lang="es-CL" sz="1800" b="0" i="0" u="none" strike="noStrike" kern="1200" cap="none" spc="0" normalizeH="0" baseline="0" noProof="0" dirty="0" err="1" smtClean="0">
                <a:ln>
                  <a:noFill/>
                </a:ln>
                <a:solidFill>
                  <a:schemeClr val="tx1"/>
                </a:solidFill>
                <a:effectLst/>
                <a:uLnTx/>
                <a:uFillTx/>
                <a:latin typeface="+mn-lt"/>
                <a:ea typeface="+mn-ea"/>
                <a:cs typeface="+mn-cs"/>
              </a:rPr>
              <a:t>especializacion</a:t>
            </a:r>
            <a:r>
              <a:rPr kumimoji="0" lang="es-CL" sz="18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CL" sz="1800" b="0" i="0" u="none" strike="noStrike" kern="1200" cap="none" spc="0" normalizeH="0" baseline="0" noProof="0" dirty="0" smtClean="0">
                <a:ln>
                  <a:noFill/>
                </a:ln>
                <a:solidFill>
                  <a:schemeClr val="tx1"/>
                </a:solidFill>
                <a:effectLst/>
                <a:uLnTx/>
                <a:uFillTx/>
                <a:latin typeface="+mn-lt"/>
                <a:ea typeface="+mn-ea"/>
                <a:cs typeface="+mn-cs"/>
              </a:rPr>
              <a:t>El siguiente gráfico muestra la tendencia en duración de causas de los licitados en relación con los locales para el periodo 2006 -2009.</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CL" sz="18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6" name="1 Gráfico"/>
          <p:cNvGraphicFramePr/>
          <p:nvPr/>
        </p:nvGraphicFramePr>
        <p:xfrm>
          <a:off x="1763688" y="3140968"/>
          <a:ext cx="5766387" cy="34598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346646"/>
            <a:ext cx="8229600" cy="850106"/>
          </a:xfrm>
        </p:spPr>
        <p:txBody>
          <a:bodyPr>
            <a:normAutofit/>
          </a:bodyPr>
          <a:lstStyle/>
          <a:p>
            <a:r>
              <a:rPr lang="es-ES" sz="3600" dirty="0" smtClean="0"/>
              <a:t>Controlando por aspectos institucionales</a:t>
            </a:r>
            <a:endParaRPr lang="es-ES" sz="3600" dirty="0"/>
          </a:p>
        </p:txBody>
      </p:sp>
      <p:graphicFrame>
        <p:nvGraphicFramePr>
          <p:cNvPr id="4" name="Content Placeholder 4"/>
          <p:cNvGraphicFramePr>
            <a:graphicFrameLocks noGrp="1"/>
          </p:cNvGraphicFramePr>
          <p:nvPr>
            <p:ph idx="1"/>
          </p:nvPr>
        </p:nvGraphicFramePr>
        <p:xfrm>
          <a:off x="457200" y="1124740"/>
          <a:ext cx="8147250" cy="5210993"/>
        </p:xfrm>
        <a:graphic>
          <a:graphicData uri="http://schemas.openxmlformats.org/drawingml/2006/table">
            <a:tbl>
              <a:tblPr/>
              <a:tblGrid>
                <a:gridCol w="2224065"/>
                <a:gridCol w="1497137"/>
                <a:gridCol w="1497137"/>
                <a:gridCol w="1497137"/>
                <a:gridCol w="1431774"/>
              </a:tblGrid>
              <a:tr h="216028">
                <a:tc gridSpan="5">
                  <a:txBody>
                    <a:bodyPr/>
                    <a:lstStyle/>
                    <a:p>
                      <a:pPr algn="just">
                        <a:lnSpc>
                          <a:spcPct val="115000"/>
                        </a:lnSpc>
                        <a:spcAft>
                          <a:spcPts val="0"/>
                        </a:spcAft>
                      </a:pPr>
                      <a:r>
                        <a:rPr lang="es-CL" sz="1400" b="1" dirty="0">
                          <a:latin typeface="+mj-lt"/>
                          <a:ea typeface="Times New Roman"/>
                          <a:cs typeface="Arial"/>
                        </a:rPr>
                        <a:t>Tabla 6: Medidas de productividad agregadas en zonas de licitación, según periodo de termino de la causa</a:t>
                      </a:r>
                      <a:endParaRPr lang="es-CL" sz="1600" dirty="0">
                        <a:latin typeface="+mj-lt"/>
                        <a:ea typeface="Times New Roman"/>
                        <a:cs typeface="Times New Roman"/>
                      </a:endParaRPr>
                    </a:p>
                  </a:txBody>
                  <a:tcPr marL="74044" marR="74044"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489134">
                <a:tc gridSpan="5">
                  <a:txBody>
                    <a:bodyPr/>
                    <a:lstStyle/>
                    <a:p>
                      <a:pPr algn="just">
                        <a:lnSpc>
                          <a:spcPct val="115000"/>
                        </a:lnSpc>
                        <a:spcAft>
                          <a:spcPts val="0"/>
                        </a:spcAft>
                      </a:pPr>
                      <a:r>
                        <a:rPr lang="es-CL" sz="1400" dirty="0" smtClean="0">
                          <a:latin typeface="+mj-lt"/>
                          <a:ea typeface="Times New Roman"/>
                          <a:cs typeface="Arial"/>
                        </a:rPr>
                        <a:t>Test </a:t>
                      </a:r>
                      <a:r>
                        <a:rPr lang="es-CL" sz="1400" dirty="0">
                          <a:latin typeface="+mj-lt"/>
                          <a:ea typeface="Times New Roman"/>
                          <a:cs typeface="Arial"/>
                        </a:rPr>
                        <a:t>de medias para medidas de productividad y desempeño agregadas en causas terminadas para los periodos 2006-2007 y 2008-2009, por trimestre.</a:t>
                      </a:r>
                      <a:endParaRPr lang="es-CL" sz="1600" dirty="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r h="530580">
                <a:tc>
                  <a:txBody>
                    <a:bodyPr/>
                    <a:lstStyle/>
                    <a:p>
                      <a:pPr algn="just">
                        <a:lnSpc>
                          <a:spcPct val="115000"/>
                        </a:lnSpc>
                        <a:spcAft>
                          <a:spcPts val="0"/>
                        </a:spcAft>
                      </a:pPr>
                      <a:endParaRPr lang="es-CL" sz="1600">
                        <a:latin typeface="+mj-lt"/>
                        <a:ea typeface="Times New Roman"/>
                        <a:cs typeface="Times New Roman"/>
                      </a:endParaRPr>
                    </a:p>
                  </a:txBody>
                  <a:tcPr marL="74044" marR="74044"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s-CL" sz="1100" b="1">
                          <a:latin typeface="+mj-lt"/>
                          <a:ea typeface="Times New Roman"/>
                          <a:cs typeface="Arial"/>
                        </a:rPr>
                        <a:t>Todas las zonas</a:t>
                      </a:r>
                      <a:endParaRPr lang="es-CL" sz="1600">
                        <a:latin typeface="+mj-lt"/>
                        <a:ea typeface="Times New Roman"/>
                        <a:cs typeface="Times New Roman"/>
                      </a:endParaRPr>
                    </a:p>
                  </a:txBody>
                  <a:tcPr marL="74044" marR="74044"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c gridSpan="2">
                  <a:txBody>
                    <a:bodyPr/>
                    <a:lstStyle/>
                    <a:p>
                      <a:pPr algn="ctr">
                        <a:lnSpc>
                          <a:spcPct val="115000"/>
                        </a:lnSpc>
                        <a:spcAft>
                          <a:spcPts val="0"/>
                        </a:spcAft>
                      </a:pPr>
                      <a:r>
                        <a:rPr lang="es-CL" sz="1100" b="1" dirty="0">
                          <a:latin typeface="+mj-lt"/>
                          <a:ea typeface="Times New Roman"/>
                          <a:cs typeface="Arial"/>
                        </a:rPr>
                        <a:t>Zonas con competencia y equilibrada cantidad de locales y licitados</a:t>
                      </a:r>
                      <a:endParaRPr lang="es-CL" sz="1600" dirty="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s-CL"/>
                    </a:p>
                  </a:txBody>
                  <a:tcPr/>
                </a:tc>
              </a:tr>
              <a:tr h="383673">
                <a:tc>
                  <a:txBody>
                    <a:bodyPr/>
                    <a:lstStyle/>
                    <a:p>
                      <a:pPr algn="ctr">
                        <a:lnSpc>
                          <a:spcPct val="115000"/>
                        </a:lnSpc>
                        <a:spcAft>
                          <a:spcPts val="0"/>
                        </a:spcAft>
                      </a:pPr>
                      <a:endParaRPr lang="es-CL" sz="1600" dirty="0">
                        <a:latin typeface="+mj-lt"/>
                        <a:ea typeface="Times New Roman"/>
                        <a:cs typeface="Times New Roman"/>
                      </a:endParaRPr>
                    </a:p>
                  </a:txBody>
                  <a:tcPr marL="74044" marR="74044"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j-lt"/>
                          <a:ea typeface="Times New Roman"/>
                          <a:cs typeface="Arial"/>
                        </a:rPr>
                        <a:t>Periodo</a:t>
                      </a:r>
                      <a:endParaRPr lang="es-CL" sz="1600">
                        <a:latin typeface="+mj-lt"/>
                        <a:ea typeface="Times New Roman"/>
                        <a:cs typeface="Times New Roman"/>
                      </a:endParaRPr>
                    </a:p>
                    <a:p>
                      <a:pPr algn="ctr">
                        <a:lnSpc>
                          <a:spcPct val="115000"/>
                        </a:lnSpc>
                        <a:spcAft>
                          <a:spcPts val="0"/>
                        </a:spcAft>
                      </a:pPr>
                      <a:r>
                        <a:rPr lang="es-CL" sz="1100" b="1">
                          <a:latin typeface="+mj-lt"/>
                          <a:ea typeface="Times New Roman"/>
                          <a:cs typeface="Arial"/>
                        </a:rPr>
                        <a:t> 2006-2007</a:t>
                      </a:r>
                      <a:endParaRPr lang="es-CL" sz="1600">
                        <a:latin typeface="+mj-lt"/>
                        <a:ea typeface="Times New Roman"/>
                        <a:cs typeface="Times New Roman"/>
                      </a:endParaRPr>
                    </a:p>
                  </a:txBody>
                  <a:tcPr marL="74044" marR="7404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j-lt"/>
                          <a:ea typeface="Times New Roman"/>
                          <a:cs typeface="Arial"/>
                        </a:rPr>
                        <a:t>Periodo </a:t>
                      </a:r>
                      <a:endParaRPr lang="es-CL" sz="1600">
                        <a:latin typeface="+mj-lt"/>
                        <a:ea typeface="Times New Roman"/>
                        <a:cs typeface="Times New Roman"/>
                      </a:endParaRPr>
                    </a:p>
                    <a:p>
                      <a:pPr algn="ctr">
                        <a:lnSpc>
                          <a:spcPct val="115000"/>
                        </a:lnSpc>
                        <a:spcAft>
                          <a:spcPts val="0"/>
                        </a:spcAft>
                      </a:pPr>
                      <a:r>
                        <a:rPr lang="es-CL" sz="1100" b="1">
                          <a:latin typeface="+mj-lt"/>
                          <a:ea typeface="Times New Roman"/>
                          <a:cs typeface="Arial"/>
                        </a:rPr>
                        <a:t>2008-2009</a:t>
                      </a:r>
                      <a:endParaRPr lang="es-CL" sz="1600">
                        <a:latin typeface="+mj-lt"/>
                        <a:ea typeface="Times New Roman"/>
                        <a:cs typeface="Times New Roman"/>
                      </a:endParaRPr>
                    </a:p>
                  </a:txBody>
                  <a:tcPr marL="74044" marR="7404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j-lt"/>
                          <a:ea typeface="Times New Roman"/>
                          <a:cs typeface="Arial"/>
                        </a:rPr>
                        <a:t>Periodo </a:t>
                      </a:r>
                      <a:endParaRPr lang="es-CL" sz="1600">
                        <a:latin typeface="+mj-lt"/>
                        <a:ea typeface="Times New Roman"/>
                        <a:cs typeface="Times New Roman"/>
                      </a:endParaRPr>
                    </a:p>
                    <a:p>
                      <a:pPr algn="ctr">
                        <a:lnSpc>
                          <a:spcPct val="115000"/>
                        </a:lnSpc>
                        <a:spcAft>
                          <a:spcPts val="0"/>
                        </a:spcAft>
                      </a:pPr>
                      <a:r>
                        <a:rPr lang="es-CL" sz="1100" b="1">
                          <a:latin typeface="+mj-lt"/>
                          <a:ea typeface="Times New Roman"/>
                          <a:cs typeface="Arial"/>
                        </a:rPr>
                        <a:t>2006-2007</a:t>
                      </a:r>
                      <a:endParaRPr lang="es-CL" sz="1600">
                        <a:latin typeface="+mj-lt"/>
                        <a:ea typeface="Times New Roman"/>
                        <a:cs typeface="Times New Roman"/>
                      </a:endParaRPr>
                    </a:p>
                  </a:txBody>
                  <a:tcPr marL="74044" marR="7404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100" b="1">
                          <a:latin typeface="+mj-lt"/>
                          <a:ea typeface="Times New Roman"/>
                          <a:cs typeface="Arial"/>
                        </a:rPr>
                        <a:t>Periodo </a:t>
                      </a:r>
                      <a:endParaRPr lang="es-CL" sz="1600">
                        <a:latin typeface="+mj-lt"/>
                        <a:ea typeface="Times New Roman"/>
                        <a:cs typeface="Times New Roman"/>
                      </a:endParaRPr>
                    </a:p>
                    <a:p>
                      <a:pPr algn="ctr">
                        <a:lnSpc>
                          <a:spcPct val="115000"/>
                        </a:lnSpc>
                        <a:spcAft>
                          <a:spcPts val="0"/>
                        </a:spcAft>
                      </a:pPr>
                      <a:r>
                        <a:rPr lang="es-CL" sz="1100" b="1">
                          <a:latin typeface="+mj-lt"/>
                          <a:ea typeface="Times New Roman"/>
                          <a:cs typeface="Arial"/>
                        </a:rPr>
                        <a:t>2008-2009</a:t>
                      </a:r>
                      <a:endParaRPr lang="es-CL" sz="1600">
                        <a:latin typeface="+mj-lt"/>
                        <a:ea typeface="Times New Roman"/>
                        <a:cs typeface="Times New Roman"/>
                      </a:endParaRPr>
                    </a:p>
                  </a:txBody>
                  <a:tcPr marL="74044" marR="74044"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705">
                <a:tc>
                  <a:txBody>
                    <a:bodyPr/>
                    <a:lstStyle/>
                    <a:p>
                      <a:pPr>
                        <a:lnSpc>
                          <a:spcPct val="115000"/>
                        </a:lnSpc>
                        <a:spcAft>
                          <a:spcPts val="0"/>
                        </a:spcAft>
                      </a:pPr>
                      <a:r>
                        <a:rPr lang="es-CL" sz="1100">
                          <a:latin typeface="+mj-lt"/>
                          <a:ea typeface="Times New Roman"/>
                          <a:cs typeface="Arial"/>
                        </a:rPr>
                        <a:t>Duración de tramitación de causas</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182.9</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166.6</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119.7</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132.2</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r>
              <a:tr h="383673">
                <a:tc>
                  <a:txBody>
                    <a:bodyPr/>
                    <a:lstStyle/>
                    <a:p>
                      <a:pPr>
                        <a:lnSpc>
                          <a:spcPct val="115000"/>
                        </a:lnSpc>
                        <a:spcAft>
                          <a:spcPts val="0"/>
                        </a:spcAft>
                      </a:pPr>
                      <a:r>
                        <a:rPr lang="es-CL" sz="1100">
                          <a:latin typeface="+mj-lt"/>
                          <a:ea typeface="Times New Roman"/>
                          <a:cs typeface="Arial"/>
                        </a:rPr>
                        <a:t>Duración de términos previos a un juicio </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165.6</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144.7</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97.5</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109.4</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59705">
                <a:tc>
                  <a:txBody>
                    <a:bodyPr/>
                    <a:lstStyle/>
                    <a:p>
                      <a:pPr>
                        <a:lnSpc>
                          <a:spcPct val="115000"/>
                        </a:lnSpc>
                        <a:spcAft>
                          <a:spcPts val="0"/>
                        </a:spcAft>
                      </a:pPr>
                      <a:r>
                        <a:rPr lang="es-CL" sz="1100">
                          <a:latin typeface="+mj-lt"/>
                          <a:ea typeface="Times New Roman"/>
                          <a:cs typeface="Arial"/>
                        </a:rPr>
                        <a:t>Duración de términos en juicio oral</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303.9</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324.3</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258.8</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308.4</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83673">
                <a:tc>
                  <a:txBody>
                    <a:bodyPr/>
                    <a:lstStyle/>
                    <a:p>
                      <a:pPr>
                        <a:lnSpc>
                          <a:spcPct val="115000"/>
                        </a:lnSpc>
                        <a:spcAft>
                          <a:spcPts val="0"/>
                        </a:spcAft>
                      </a:pPr>
                      <a:r>
                        <a:rPr lang="es-CL" sz="1100">
                          <a:latin typeface="+mj-lt"/>
                          <a:ea typeface="Times New Roman"/>
                          <a:cs typeface="Arial"/>
                        </a:rPr>
                        <a:t>Duración de términos en proc. simplificado</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139.6</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132.8</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96.9</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111.1</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59705">
                <a:tc>
                  <a:txBody>
                    <a:bodyPr/>
                    <a:lstStyle/>
                    <a:p>
                      <a:pPr>
                        <a:lnSpc>
                          <a:spcPct val="115000"/>
                        </a:lnSpc>
                        <a:spcAft>
                          <a:spcPts val="0"/>
                        </a:spcAft>
                      </a:pPr>
                      <a:r>
                        <a:rPr lang="es-CL" sz="1100">
                          <a:latin typeface="+mj-lt"/>
                          <a:ea typeface="Times New Roman"/>
                          <a:cs typeface="Arial"/>
                        </a:rPr>
                        <a:t>Duración causas con imputado en PP</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224.7</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207.8</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169.5</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187.6</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53719">
                <a:tc>
                  <a:txBody>
                    <a:bodyPr/>
                    <a:lstStyle/>
                    <a:p>
                      <a:pPr>
                        <a:lnSpc>
                          <a:spcPct val="115000"/>
                        </a:lnSpc>
                        <a:spcAft>
                          <a:spcPts val="0"/>
                        </a:spcAft>
                      </a:pPr>
                      <a:r>
                        <a:rPr lang="es-CL" sz="1100">
                          <a:latin typeface="+mj-lt"/>
                          <a:ea typeface="Times New Roman"/>
                          <a:cs typeface="Arial"/>
                        </a:rPr>
                        <a:t>Duración de causas de crimen</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223.8</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211.3</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167.9</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190.3</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359705">
                <a:tc>
                  <a:txBody>
                    <a:bodyPr/>
                    <a:lstStyle/>
                    <a:p>
                      <a:pPr>
                        <a:lnSpc>
                          <a:spcPct val="115000"/>
                        </a:lnSpc>
                        <a:spcAft>
                          <a:spcPts val="0"/>
                        </a:spcAft>
                      </a:pPr>
                      <a:r>
                        <a:rPr lang="es-CL" sz="1100">
                          <a:latin typeface="+mj-lt"/>
                          <a:ea typeface="Times New Roman"/>
                          <a:cs typeface="Arial"/>
                        </a:rPr>
                        <a:t>Número de Absoluciones obtenidas</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12.6</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19.2</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15.8</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23.0</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530580">
                <a:tc>
                  <a:txBody>
                    <a:bodyPr/>
                    <a:lstStyle/>
                    <a:p>
                      <a:pPr>
                        <a:lnSpc>
                          <a:spcPct val="115000"/>
                        </a:lnSpc>
                        <a:spcAft>
                          <a:spcPts val="0"/>
                        </a:spcAft>
                      </a:pPr>
                      <a:r>
                        <a:rPr lang="es-CL" sz="1100">
                          <a:latin typeface="+mj-lt"/>
                          <a:ea typeface="Times New Roman"/>
                          <a:cs typeface="Arial"/>
                        </a:rPr>
                        <a:t>Número de Condenas Menores a solicitud MP (solo JO y PA)</a:t>
                      </a:r>
                      <a:endParaRPr lang="es-CL" sz="1600">
                        <a:latin typeface="+mj-lt"/>
                        <a:ea typeface="Times New Roman"/>
                        <a:cs typeface="Times New Roman"/>
                      </a:endParaRPr>
                    </a:p>
                  </a:txBody>
                  <a:tcPr marL="74044" marR="74044"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85.5</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104.2</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115.6</a:t>
                      </a:r>
                      <a:endParaRPr lang="es-CL" sz="1600">
                        <a:latin typeface="+mj-lt"/>
                        <a:ea typeface="Times New Roman"/>
                        <a:cs typeface="Times New Roman"/>
                      </a:endParaRPr>
                    </a:p>
                  </a:txBody>
                  <a:tcPr marL="74044" marR="74044" marT="0" marB="0" anchor="ctr">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lgn="ctr">
                        <a:lnSpc>
                          <a:spcPct val="115000"/>
                        </a:lnSpc>
                        <a:spcAft>
                          <a:spcPts val="0"/>
                        </a:spcAft>
                      </a:pPr>
                      <a:r>
                        <a:rPr lang="es-CL" sz="1400" b="1">
                          <a:latin typeface="+mj-lt"/>
                          <a:ea typeface="Times New Roman"/>
                          <a:cs typeface="Arial"/>
                        </a:rPr>
                        <a:t>125.6</a:t>
                      </a:r>
                      <a:endParaRPr lang="es-CL" sz="1600">
                        <a:latin typeface="+mj-lt"/>
                        <a:ea typeface="Times New Roman"/>
                        <a:cs typeface="Times New Roman"/>
                      </a:endParaRPr>
                    </a:p>
                  </a:txBody>
                  <a:tcPr marL="74044" marR="7404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r h="471627">
                <a:tc gridSpan="5">
                  <a:txBody>
                    <a:bodyPr/>
                    <a:lstStyle/>
                    <a:p>
                      <a:pPr algn="just">
                        <a:lnSpc>
                          <a:spcPct val="115000"/>
                        </a:lnSpc>
                        <a:spcAft>
                          <a:spcPts val="0"/>
                        </a:spcAft>
                      </a:pPr>
                      <a:r>
                        <a:rPr lang="es-CL" sz="1050" dirty="0">
                          <a:latin typeface="+mj-lt"/>
                          <a:ea typeface="Times New Roman"/>
                          <a:cs typeface="Arial"/>
                        </a:rPr>
                        <a:t>Todas las diferencias son significativas estadísticamente al 95% de nivel de confianza. Cálculos realizados mediante pruebas t-test para medias de muestras independientes con un panel de datos para cada zona en cada trimestre del periodo entre 2006 a 2009.</a:t>
                      </a:r>
                      <a:endParaRPr lang="es-CL" sz="1600" dirty="0">
                        <a:latin typeface="+mj-lt"/>
                        <a:ea typeface="Times New Roman"/>
                        <a:cs typeface="Times New Roman"/>
                      </a:endParaRPr>
                    </a:p>
                  </a:txBody>
                  <a:tcPr marL="74044" marR="7404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L"/>
                    </a:p>
                  </a:txBody>
                  <a:tcPr/>
                </a:tc>
                <a:tc hMerge="1">
                  <a:txBody>
                    <a:bodyPr/>
                    <a:lstStyle/>
                    <a:p>
                      <a:endParaRPr lang="es-CL"/>
                    </a:p>
                  </a:txBody>
                  <a:tcPr/>
                </a:tc>
                <a:tc hMerge="1">
                  <a:txBody>
                    <a:bodyPr/>
                    <a:lstStyle/>
                    <a:p>
                      <a:endParaRPr lang="es-CL"/>
                    </a:p>
                  </a:txBody>
                  <a:tcPr/>
                </a:tc>
                <a:tc hMerge="1">
                  <a:txBody>
                    <a:bodyPr/>
                    <a:lstStyle/>
                    <a:p>
                      <a:endParaRPr lang="es-CL"/>
                    </a:p>
                  </a:txBody>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r>
              <a:rPr lang="es-ES" sz="3600" dirty="0" smtClean="0"/>
              <a:t>Conclusiones</a:t>
            </a:r>
            <a:endParaRPr lang="es-ES" sz="3600" dirty="0"/>
          </a:p>
        </p:txBody>
      </p:sp>
      <p:sp>
        <p:nvSpPr>
          <p:cNvPr id="3" name="2 Marcador de contenido"/>
          <p:cNvSpPr>
            <a:spLocks noGrp="1"/>
          </p:cNvSpPr>
          <p:nvPr>
            <p:ph idx="1"/>
          </p:nvPr>
        </p:nvSpPr>
        <p:spPr>
          <a:xfrm>
            <a:off x="457200" y="1340768"/>
            <a:ext cx="8229600" cy="4785395"/>
          </a:xfrm>
        </p:spPr>
        <p:txBody>
          <a:bodyPr>
            <a:normAutofit lnSpcReduction="10000"/>
          </a:bodyPr>
          <a:lstStyle/>
          <a:p>
            <a:pPr algn="just">
              <a:spcAft>
                <a:spcPts val="600"/>
              </a:spcAft>
            </a:pPr>
            <a:r>
              <a:rPr lang="es-CL" sz="1800" dirty="0" smtClean="0"/>
              <a:t>El análisis de los datos sugiere que no existen grandes diferencias en diferentes medidas de carga de trabajo entre defensores licitados y locales, pero las diferencias que se dan pueden impactar la complejidad del caso.  </a:t>
            </a:r>
          </a:p>
          <a:p>
            <a:pPr algn="just">
              <a:spcAft>
                <a:spcPts val="600"/>
              </a:spcAft>
            </a:pPr>
            <a:r>
              <a:rPr lang="es-CL" sz="1800" dirty="0" smtClean="0"/>
              <a:t>Por otro lado, las medidas de productividad son definitivamente distintas entre defensores locales y licitados.  Ello significa que existen modos de trabajar e incentivos diferentes.  </a:t>
            </a:r>
          </a:p>
          <a:p>
            <a:pPr algn="just">
              <a:spcAft>
                <a:spcPts val="600"/>
              </a:spcAft>
            </a:pPr>
            <a:r>
              <a:rPr lang="es-CL" sz="1800" dirty="0" smtClean="0"/>
              <a:t>En todas las medidas de duración de causas los licitados son más rápidos que los locales, mientras que en las medidas de desempeño ello no es contundente.</a:t>
            </a:r>
          </a:p>
          <a:p>
            <a:pPr algn="just">
              <a:spcAft>
                <a:spcPts val="600"/>
              </a:spcAft>
            </a:pPr>
            <a:r>
              <a:rPr lang="es-CL" sz="1800" dirty="0" smtClean="0"/>
              <a:t>Resulta interesante destacar que en general la presencia de licitados disminuye los tiempos de tramitación, pero este efecto es mucho mejor en las zonas con una equilibrada cantidad de locales y licitados que en las zonas con alta proporción de licitados.</a:t>
            </a:r>
          </a:p>
          <a:p>
            <a:pPr algn="just">
              <a:spcAft>
                <a:spcPts val="600"/>
              </a:spcAft>
            </a:pPr>
            <a:r>
              <a:rPr lang="es-CL" sz="1800" dirty="0" smtClean="0"/>
              <a:t>Más destacable aún es el hecho que la intensidad de la competencia por la licitación afecta el desempeño durante el contrato, volviendo a los prestadores que enfrentaron competencia y por tanto, con incentivos directos a la reducción de costos, mejores </a:t>
            </a:r>
            <a:r>
              <a:rPr lang="es-CL" sz="1800" i="1" dirty="0" err="1" smtClean="0"/>
              <a:t>partners</a:t>
            </a:r>
            <a:r>
              <a:rPr lang="es-CL" sz="1800" dirty="0" smtClean="0"/>
              <a:t> de los locales que los licitados sin competencia.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r>
              <a:rPr lang="es-ES" sz="3600" dirty="0" smtClean="0"/>
              <a:t>Conclusiones</a:t>
            </a:r>
            <a:endParaRPr lang="es-ES" sz="3600" dirty="0"/>
          </a:p>
        </p:txBody>
      </p:sp>
      <p:sp>
        <p:nvSpPr>
          <p:cNvPr id="3" name="2 Marcador de contenido"/>
          <p:cNvSpPr>
            <a:spLocks noGrp="1"/>
          </p:cNvSpPr>
          <p:nvPr>
            <p:ph idx="1"/>
          </p:nvPr>
        </p:nvSpPr>
        <p:spPr>
          <a:xfrm>
            <a:off x="457200" y="1268760"/>
            <a:ext cx="8229600" cy="4857403"/>
          </a:xfrm>
        </p:spPr>
        <p:txBody>
          <a:bodyPr>
            <a:normAutofit fontScale="92500" lnSpcReduction="10000"/>
          </a:bodyPr>
          <a:lstStyle/>
          <a:p>
            <a:pPr algn="just">
              <a:spcAft>
                <a:spcPts val="600"/>
              </a:spcAft>
            </a:pPr>
            <a:r>
              <a:rPr lang="es-CL" sz="1800" dirty="0" smtClean="0"/>
              <a:t>Como se dijo, ello puede suceder por diversas razones, siendo la más importante a nuestro objeto, aquellas tesis que postula que los defensores locales, enfrentados a licitados que son derechamente menos hábiles que ellos, utilizan la estrategia de especialización como una forma de alcanzar la función encomendada de maximización de la calidad del servicio.</a:t>
            </a:r>
          </a:p>
          <a:p>
            <a:pPr algn="just">
              <a:spcAft>
                <a:spcPts val="600"/>
              </a:spcAft>
            </a:pPr>
            <a:r>
              <a:rPr lang="es-CL" sz="1800" dirty="0" smtClean="0"/>
              <a:t>A este respecto, cabe señalar que la presión ejercida por la DIPRES sobre la forma de tramitar las causas ha probado ser errada. </a:t>
            </a:r>
          </a:p>
          <a:p>
            <a:pPr algn="just">
              <a:spcAft>
                <a:spcPts val="600"/>
              </a:spcAft>
            </a:pPr>
            <a:r>
              <a:rPr lang="es-CL" sz="1800" dirty="0" smtClean="0"/>
              <a:t>Si el patrón de especialización se da, y se permite que los abogados menos hábiles puedan dedicarse a los casos más fáciles, entonces el incentivo a no hacerlo va en contra de las posibilidades de beneficio de la participación de abogados privados en defensa penal de oficio.</a:t>
            </a:r>
          </a:p>
          <a:p>
            <a:pPr algn="just">
              <a:spcAft>
                <a:spcPts val="600"/>
              </a:spcAft>
            </a:pPr>
            <a:r>
              <a:rPr lang="es-CL" sz="1800" dirty="0" smtClean="0"/>
              <a:t>El análisis por tipo de licitados sugiere que es posible la especialización, la que especialmente depende de la capacidad de los locales para hacerse cargo de casos más complejos.</a:t>
            </a:r>
          </a:p>
          <a:p>
            <a:pPr algn="just">
              <a:spcAft>
                <a:spcPts val="600"/>
              </a:spcAft>
            </a:pPr>
            <a:r>
              <a:rPr lang="es-CL" sz="1800" dirty="0" smtClean="0"/>
              <a:t>La medida directa de estos beneficios no está en resultados individuales de uno u otro factor o recurso, sino en la productividad agregada de la zona de licitación, lo que se observa en los datos antes de la introducción en 2008 del indicador contrario a este natural mecanismo en el formulario H.</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3082</Words>
  <Application>Microsoft Office PowerPoint</Application>
  <PresentationFormat>Presentación en pantalla (4:3)</PresentationFormat>
  <Paragraphs>424</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Los beneficios de la participación privada en la provisión de defensa penal pública</vt:lpstr>
      <vt:lpstr>Presentación</vt:lpstr>
      <vt:lpstr>Planteamiento del Problema</vt:lpstr>
      <vt:lpstr>Planteamiento del Problema</vt:lpstr>
      <vt:lpstr>Planteamiento del Problema</vt:lpstr>
      <vt:lpstr>Propuesta de respuesta</vt:lpstr>
      <vt:lpstr>Propuesta de respuesta</vt:lpstr>
      <vt:lpstr>Eficacia en la reducción de costos</vt:lpstr>
      <vt:lpstr>Existencia de patrones de especialización</vt:lpstr>
      <vt:lpstr>Heterogeneidad en los resultados</vt:lpstr>
      <vt:lpstr>Heterogeneidad en los resultados</vt:lpstr>
      <vt:lpstr>Heterogeneidad en los resultados</vt:lpstr>
      <vt:lpstr>Diapositiva 13</vt:lpstr>
      <vt:lpstr>Controlando por aspectos institucionales</vt:lpstr>
      <vt:lpstr>Conclusiones</vt:lpstr>
      <vt:lpstr>Conclusiones</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20</cp:revision>
  <dcterms:created xsi:type="dcterms:W3CDTF">2012-12-28T15:46:24Z</dcterms:created>
  <dcterms:modified xsi:type="dcterms:W3CDTF">2013-01-07T13:34:05Z</dcterms:modified>
</cp:coreProperties>
</file>