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21"/>
  </p:notesMasterIdLst>
  <p:handoutMasterIdLst>
    <p:handoutMasterId r:id="rId22"/>
  </p:handoutMasterIdLst>
  <p:sldIdLst>
    <p:sldId id="259" r:id="rId2"/>
    <p:sldId id="258" r:id="rId3"/>
    <p:sldId id="257" r:id="rId4"/>
    <p:sldId id="260" r:id="rId5"/>
    <p:sldId id="261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1" r:id="rId14"/>
    <p:sldId id="270" r:id="rId15"/>
    <p:sldId id="272" r:id="rId16"/>
    <p:sldId id="273" r:id="rId17"/>
    <p:sldId id="274" r:id="rId18"/>
    <p:sldId id="275" r:id="rId19"/>
    <p:sldId id="276" r:id="rId20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2"/>
        </a:solidFill>
        <a:latin typeface="Arial Narrow" charset="0"/>
        <a:ea typeface="ＭＳ Ｐゴシック" charset="0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2"/>
        </a:solidFill>
        <a:latin typeface="Arial Narrow" charset="0"/>
        <a:ea typeface="ＭＳ Ｐゴシック" charset="0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2"/>
        </a:solidFill>
        <a:latin typeface="Arial Narrow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2"/>
        </a:solidFill>
        <a:latin typeface="Arial Narrow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2"/>
        </a:solidFill>
        <a:latin typeface="Arial Narrow" charset="0"/>
        <a:ea typeface="ＭＳ Ｐゴシック" charset="0"/>
        <a:cs typeface="+mn-cs"/>
      </a:defRPr>
    </a:lvl5pPr>
    <a:lvl6pPr marL="2286000" algn="l" defTabSz="457200" rtl="0" eaLnBrk="1" latinLnBrk="0" hangingPunct="1">
      <a:defRPr sz="3200" kern="1200">
        <a:solidFill>
          <a:schemeClr val="tx2"/>
        </a:solidFill>
        <a:latin typeface="Arial Narrow" charset="0"/>
        <a:ea typeface="ＭＳ Ｐゴシック" charset="0"/>
        <a:cs typeface="+mn-cs"/>
      </a:defRPr>
    </a:lvl6pPr>
    <a:lvl7pPr marL="2743200" algn="l" defTabSz="457200" rtl="0" eaLnBrk="1" latinLnBrk="0" hangingPunct="1">
      <a:defRPr sz="3200" kern="1200">
        <a:solidFill>
          <a:schemeClr val="tx2"/>
        </a:solidFill>
        <a:latin typeface="Arial Narrow" charset="0"/>
        <a:ea typeface="ＭＳ Ｐゴシック" charset="0"/>
        <a:cs typeface="+mn-cs"/>
      </a:defRPr>
    </a:lvl7pPr>
    <a:lvl8pPr marL="3200400" algn="l" defTabSz="457200" rtl="0" eaLnBrk="1" latinLnBrk="0" hangingPunct="1">
      <a:defRPr sz="3200" kern="1200">
        <a:solidFill>
          <a:schemeClr val="tx2"/>
        </a:solidFill>
        <a:latin typeface="Arial Narrow" charset="0"/>
        <a:ea typeface="ＭＳ Ｐゴシック" charset="0"/>
        <a:cs typeface="+mn-cs"/>
      </a:defRPr>
    </a:lvl8pPr>
    <a:lvl9pPr marL="3657600" algn="l" defTabSz="457200" rtl="0" eaLnBrk="1" latinLnBrk="0" hangingPunct="1">
      <a:defRPr sz="3200" kern="1200">
        <a:solidFill>
          <a:schemeClr val="tx2"/>
        </a:solidFill>
        <a:latin typeface="Arial Narrow" charset="0"/>
        <a:ea typeface="ＭＳ Ｐゴシック" charset="0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0066FF"/>
    <a:srgbClr val="000000"/>
    <a:srgbClr val="00FFFF"/>
    <a:srgbClr val="0033CC"/>
    <a:srgbClr val="FF33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9218" autoAdjust="0"/>
    <p:restoredTop sz="94640" autoAdjust="0"/>
  </p:normalViewPr>
  <p:slideViewPr>
    <p:cSldViewPr>
      <p:cViewPr varScale="1">
        <p:scale>
          <a:sx n="100" d="100"/>
          <a:sy n="100" d="100"/>
        </p:scale>
        <p:origin x="-150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248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chemeClr val="accent2"/>
                </a:solidFill>
                <a:latin typeface="Times New Roman" pitchFamily="18" charset="0"/>
                <a:ea typeface="+mn-ea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chemeClr val="accent2"/>
                </a:solidFill>
                <a:latin typeface="Times New Roman" pitchFamily="18" charset="0"/>
                <a:ea typeface="+mn-ea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578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chemeClr val="accent2"/>
                </a:solidFill>
                <a:latin typeface="Times New Roman" pitchFamily="18" charset="0"/>
                <a:ea typeface="+mn-ea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578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chemeClr val="accent2"/>
                </a:solidFill>
                <a:latin typeface="Times New Roman" charset="0"/>
              </a:defRPr>
            </a:lvl1pPr>
          </a:lstStyle>
          <a:p>
            <a:fld id="{72880E07-619A-CA4E-AA6F-52E55CF9FE66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5984353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chemeClr val="tx1"/>
                </a:solidFill>
                <a:latin typeface="Times New Roman" pitchFamily="18" charset="0"/>
                <a:ea typeface="+mn-ea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556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chemeClr val="tx1"/>
                </a:solidFill>
                <a:latin typeface="Times New Roman" pitchFamily="18" charset="0"/>
                <a:ea typeface="+mn-ea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843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556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1556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chemeClr val="tx1"/>
                </a:solidFill>
                <a:latin typeface="Times New Roman" pitchFamily="18" charset="0"/>
                <a:ea typeface="+mn-ea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556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chemeClr val="tx1"/>
                </a:solidFill>
                <a:latin typeface="Times New Roman" charset="0"/>
              </a:defRPr>
            </a:lvl1pPr>
          </a:lstStyle>
          <a:p>
            <a:fld id="{E8341642-AF98-824C-9E96-46FFE627E033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66651127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ＭＳ Ｐゴシック" charset="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s-ES">
              <a:latin typeface="Times New Roman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Rectangle 102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004106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200"/>
            </a:lvl1pPr>
          </a:lstStyle>
          <a:p>
            <a:r>
              <a:rPr lang="es-ES" dirty="0" smtClean="0"/>
              <a:t>Haga clic para modificar el estilo de título del patrón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Font typeface="Wingdings" pitchFamily="2" charset="2"/>
              <a:buChar char="§"/>
              <a:defRPr/>
            </a:lvl1pPr>
            <a:lvl2pPr>
              <a:defRPr sz="2000"/>
            </a:lvl2pPr>
          </a:lstStyle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es-ES" dirty="0"/>
          </a:p>
        </p:txBody>
      </p:sp>
      <p:sp>
        <p:nvSpPr>
          <p:cNvPr id="4" name="Rectangle 102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424403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102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43091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85800" y="1600200"/>
            <a:ext cx="38100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38100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Rectangle 102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2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553249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Rectangle 102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02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618487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Rectangle 102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156336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406718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102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2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921725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102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2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46740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Rectangle 102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6950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Rectangle 102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803792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609600"/>
            <a:ext cx="76962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Haga clic para modificar el estilo de título del patrón</a:t>
            </a:r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600200"/>
            <a:ext cx="777240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Haga clic para modificar el estilo de texto del patrón</a:t>
            </a:r>
          </a:p>
          <a:p>
            <a:pPr lvl="1"/>
            <a:r>
              <a:rPr lang="en-US"/>
              <a:t>Segundo nivel</a:t>
            </a:r>
          </a:p>
          <a:p>
            <a:pPr lvl="2"/>
            <a:r>
              <a:rPr lang="en-US"/>
              <a:t>Tercer nivel</a:t>
            </a:r>
          </a:p>
          <a:p>
            <a:pPr lvl="3"/>
            <a:r>
              <a:rPr lang="en-US"/>
              <a:t>Cuarto nivel</a:t>
            </a:r>
          </a:p>
          <a:p>
            <a:pPr lvl="4"/>
            <a:r>
              <a:rPr lang="en-US"/>
              <a:t>Quinto nivel</a:t>
            </a:r>
          </a:p>
        </p:txBody>
      </p:sp>
      <p:sp>
        <p:nvSpPr>
          <p:cNvPr id="76804" name="Rectangle 102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1"/>
                </a:solidFill>
                <a:latin typeface="Tahoma" pitchFamily="34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6805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tx1"/>
                </a:solidFill>
                <a:latin typeface="Tahoma" pitchFamily="34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6807" name="Text Box 1031"/>
          <p:cNvSpPr txBox="1">
            <a:spLocks noChangeArrowheads="1"/>
          </p:cNvSpPr>
          <p:nvPr userDrawn="1"/>
        </p:nvSpPr>
        <p:spPr bwMode="auto">
          <a:xfrm>
            <a:off x="6172200" y="6248400"/>
            <a:ext cx="2286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endParaRPr lang="es-ES" sz="4400">
              <a:latin typeface="Tahoma" pitchFamily="34" charset="0"/>
              <a:ea typeface="+mn-ea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ＭＳ Ｐゴシック" charset="0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 Narrow" pitchFamily="34" charset="0"/>
          <a:ea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 Narrow" pitchFamily="34" charset="0"/>
          <a:ea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 Narrow" pitchFamily="34" charset="0"/>
          <a:ea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 Narrow" pitchFamily="34" charset="0"/>
          <a:ea typeface="ＭＳ Ｐゴシック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 Narrow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 Narrow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 Narrow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 Narrow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ＭＳ Ｐゴシック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ＭＳ Ｐゴシック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ＭＳ Ｐゴシック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1 Imagen" descr="ppt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1 Imagen" descr="ppt0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1 Título"/>
          <p:cNvSpPr txBox="1">
            <a:spLocks/>
          </p:cNvSpPr>
          <p:nvPr/>
        </p:nvSpPr>
        <p:spPr>
          <a:xfrm>
            <a:off x="684213" y="1773238"/>
            <a:ext cx="7772400" cy="147002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>
                <a:solidFill>
                  <a:schemeClr val="tx2"/>
                </a:solidFill>
                <a:latin typeface="Arial Narrow" charset="0"/>
                <a:ea typeface="ＭＳ Ｐゴシック" charset="0"/>
              </a:defRPr>
            </a:lvl1pPr>
            <a:lvl2pPr marL="742950" indent="-285750">
              <a:defRPr sz="3200">
                <a:solidFill>
                  <a:schemeClr val="tx2"/>
                </a:solidFill>
                <a:latin typeface="Arial Narrow" charset="0"/>
                <a:ea typeface="ＭＳ Ｐゴシック" charset="0"/>
              </a:defRPr>
            </a:lvl2pPr>
            <a:lvl3pPr marL="1143000" indent="-228600">
              <a:defRPr sz="3200">
                <a:solidFill>
                  <a:schemeClr val="tx2"/>
                </a:solidFill>
                <a:latin typeface="Arial Narrow" charset="0"/>
                <a:ea typeface="ＭＳ Ｐゴシック" charset="0"/>
              </a:defRPr>
            </a:lvl3pPr>
            <a:lvl4pPr marL="1600200" indent="-228600">
              <a:defRPr sz="3200">
                <a:solidFill>
                  <a:schemeClr val="tx2"/>
                </a:solidFill>
                <a:latin typeface="Arial Narrow" charset="0"/>
                <a:ea typeface="ＭＳ Ｐゴシック" charset="0"/>
              </a:defRPr>
            </a:lvl4pPr>
            <a:lvl5pPr marL="2057400" indent="-228600">
              <a:defRPr sz="3200">
                <a:solidFill>
                  <a:schemeClr val="tx2"/>
                </a:solidFill>
                <a:latin typeface="Arial Narrow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 Narrow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 Narrow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 Narrow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 Narrow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s-CL" sz="4300">
                <a:solidFill>
                  <a:srgbClr val="002060"/>
                </a:solidFill>
              </a:rPr>
              <a:t>El Impacto del </a:t>
            </a:r>
            <a:r>
              <a:rPr lang="es-CL" sz="4300" i="1">
                <a:solidFill>
                  <a:srgbClr val="002060"/>
                </a:solidFill>
              </a:rPr>
              <a:t>Enforcement</a:t>
            </a:r>
            <a:r>
              <a:rPr lang="es-CL" sz="4300">
                <a:solidFill>
                  <a:srgbClr val="002060"/>
                </a:solidFill>
              </a:rPr>
              <a:t> Público en Libre Competencia en Chile</a:t>
            </a:r>
          </a:p>
        </p:txBody>
      </p:sp>
      <p:sp>
        <p:nvSpPr>
          <p:cNvPr id="4" name="2 Subtítulo"/>
          <p:cNvSpPr txBox="1">
            <a:spLocks/>
          </p:cNvSpPr>
          <p:nvPr/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342900" indent="-342900">
              <a:defRPr sz="3200">
                <a:solidFill>
                  <a:schemeClr val="tx2"/>
                </a:solidFill>
                <a:latin typeface="Arial Narrow" charset="0"/>
                <a:ea typeface="ＭＳ Ｐゴシック" charset="0"/>
              </a:defRPr>
            </a:lvl1pPr>
            <a:lvl2pPr marL="742950" indent="-285750">
              <a:defRPr sz="3200">
                <a:solidFill>
                  <a:schemeClr val="tx2"/>
                </a:solidFill>
                <a:latin typeface="Arial Narrow" charset="0"/>
                <a:ea typeface="ＭＳ Ｐゴシック" charset="0"/>
              </a:defRPr>
            </a:lvl2pPr>
            <a:lvl3pPr marL="1143000" indent="-228600">
              <a:defRPr sz="3200">
                <a:solidFill>
                  <a:schemeClr val="tx2"/>
                </a:solidFill>
                <a:latin typeface="Arial Narrow" charset="0"/>
                <a:ea typeface="ＭＳ Ｐゴシック" charset="0"/>
              </a:defRPr>
            </a:lvl3pPr>
            <a:lvl4pPr marL="1600200" indent="-228600">
              <a:defRPr sz="3200">
                <a:solidFill>
                  <a:schemeClr val="tx2"/>
                </a:solidFill>
                <a:latin typeface="Arial Narrow" charset="0"/>
                <a:ea typeface="ＭＳ Ｐゴシック" charset="0"/>
              </a:defRPr>
            </a:lvl4pPr>
            <a:lvl5pPr marL="2057400" indent="-228600">
              <a:defRPr sz="3200">
                <a:solidFill>
                  <a:schemeClr val="tx2"/>
                </a:solidFill>
                <a:latin typeface="Arial Narrow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 Narrow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 Narrow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 Narrow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 Narrow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s-CL">
                <a:solidFill>
                  <a:srgbClr val="002060"/>
                </a:solidFill>
              </a:rPr>
              <a:t>Aldo González</a:t>
            </a:r>
            <a:endParaRPr lang="es-CL" sz="1400">
              <a:solidFill>
                <a:srgbClr val="002060"/>
              </a:solidFill>
            </a:endParaRPr>
          </a:p>
          <a:p>
            <a:pPr algn="ctr" eaLnBrk="1" hangingPunct="1">
              <a:spcBef>
                <a:spcPct val="20000"/>
              </a:spcBef>
            </a:pPr>
            <a:r>
              <a:rPr lang="es-CL">
                <a:solidFill>
                  <a:srgbClr val="002060"/>
                </a:solidFill>
              </a:rPr>
              <a:t>Alejandro Micco</a:t>
            </a:r>
          </a:p>
          <a:p>
            <a:pPr algn="ctr" eaLnBrk="1" hangingPunct="1">
              <a:spcBef>
                <a:spcPct val="20000"/>
              </a:spcBef>
            </a:pPr>
            <a:r>
              <a:rPr lang="es-CL">
                <a:solidFill>
                  <a:srgbClr val="002060"/>
                </a:solidFill>
              </a:rPr>
              <a:t>Constanza Caicha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414338"/>
            <a:ext cx="7696200" cy="685800"/>
          </a:xfrm>
        </p:spPr>
        <p:txBody>
          <a:bodyPr/>
          <a:lstStyle/>
          <a:p>
            <a:r>
              <a:rPr lang="es-ES" sz="3600">
                <a:latin typeface="Arial Narrow" charset="0"/>
              </a:rPr>
              <a:t>I.	Motivación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314450"/>
            <a:ext cx="7847013" cy="4679950"/>
          </a:xfrm>
        </p:spPr>
        <p:txBody>
          <a:bodyPr/>
          <a:lstStyle/>
          <a:p>
            <a:pPr>
              <a:buFont typeface="Wingdings" charset="0"/>
              <a:buChar char="§"/>
            </a:pPr>
            <a:r>
              <a:rPr lang="es-CL" b="1">
                <a:latin typeface="Arial Narrow" charset="0"/>
              </a:rPr>
              <a:t>Acción Pública </a:t>
            </a:r>
            <a:r>
              <a:rPr lang="es-CL">
                <a:latin typeface="Arial Narrow" charset="0"/>
              </a:rPr>
              <a:t>vs </a:t>
            </a:r>
            <a:r>
              <a:rPr lang="es-CL" b="1">
                <a:latin typeface="Arial Narrow" charset="0"/>
              </a:rPr>
              <a:t>Privada</a:t>
            </a:r>
            <a:r>
              <a:rPr lang="es-CL">
                <a:latin typeface="Arial Narrow" charset="0"/>
              </a:rPr>
              <a:t> en la supervisión del cumplimiento de las leyes de libre competencia.</a:t>
            </a:r>
          </a:p>
          <a:p>
            <a:pPr>
              <a:buFont typeface="Wingdings" charset="0"/>
              <a:buChar char="§"/>
            </a:pPr>
            <a:endParaRPr lang="es-CL">
              <a:latin typeface="Arial Narrow" charset="0"/>
            </a:endParaRPr>
          </a:p>
          <a:p>
            <a:pPr>
              <a:buFont typeface="Wingdings" charset="0"/>
              <a:buChar char="§"/>
            </a:pPr>
            <a:r>
              <a:rPr lang="es-CL">
                <a:latin typeface="Arial Narrow" charset="0"/>
              </a:rPr>
              <a:t>EE. UU:   Mayoría de las acciones (juicios) son entre privados </a:t>
            </a:r>
          </a:p>
          <a:p>
            <a:pPr>
              <a:buFont typeface="Wingdings" charset="0"/>
              <a:buChar char="§"/>
            </a:pPr>
            <a:endParaRPr lang="es-CL">
              <a:latin typeface="Arial Narrow" charset="0"/>
            </a:endParaRPr>
          </a:p>
          <a:p>
            <a:pPr>
              <a:buFont typeface="Wingdings" charset="0"/>
              <a:buChar char="§"/>
            </a:pPr>
            <a:r>
              <a:rPr lang="es-CL">
                <a:latin typeface="Arial Narrow" charset="0"/>
              </a:rPr>
              <a:t>Europa:    </a:t>
            </a:r>
            <a:r>
              <a:rPr lang="es-CL" i="1">
                <a:latin typeface="Arial Narrow" charset="0"/>
              </a:rPr>
              <a:t>Enforcement</a:t>
            </a:r>
            <a:r>
              <a:rPr lang="es-CL">
                <a:latin typeface="Arial Narrow" charset="0"/>
              </a:rPr>
              <a:t> es principalmente público</a:t>
            </a:r>
          </a:p>
          <a:p>
            <a:pPr>
              <a:buFont typeface="Wingdings" charset="0"/>
              <a:buChar char="§"/>
            </a:pPr>
            <a:endParaRPr lang="es-CL">
              <a:latin typeface="Arial Narrow" charset="0"/>
            </a:endParaRPr>
          </a:p>
          <a:p>
            <a:pPr>
              <a:buFont typeface="Wingdings" charset="0"/>
              <a:buChar char="§"/>
            </a:pPr>
            <a:r>
              <a:rPr lang="es-CL">
                <a:latin typeface="Arial Narrow" charset="0"/>
              </a:rPr>
              <a:t>Chile:       Ambos tipos de acciones</a:t>
            </a:r>
          </a:p>
          <a:p>
            <a:pPr lvl="1">
              <a:buFontTx/>
              <a:buNone/>
            </a:pPr>
            <a:r>
              <a:rPr lang="es-CL">
                <a:latin typeface="Arial Narrow" charset="0"/>
              </a:rPr>
              <a:t>		</a:t>
            </a:r>
          </a:p>
          <a:p>
            <a:pPr>
              <a:buFont typeface="Wingdings" charset="0"/>
              <a:buChar char="§"/>
            </a:pPr>
            <a:endParaRPr lang="es-CL">
              <a:latin typeface="Arial Narrow" charset="0"/>
            </a:endParaRPr>
          </a:p>
          <a:p>
            <a:pPr>
              <a:buFont typeface="Wingdings" charset="0"/>
              <a:buChar char="§"/>
            </a:pPr>
            <a:endParaRPr lang="es-ES">
              <a:latin typeface="Arial Narrow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1 Título"/>
          <p:cNvSpPr>
            <a:spLocks noGrp="1"/>
          </p:cNvSpPr>
          <p:nvPr>
            <p:ph type="title"/>
          </p:nvPr>
        </p:nvSpPr>
        <p:spPr>
          <a:xfrm>
            <a:off x="762000" y="323850"/>
            <a:ext cx="7696200" cy="685800"/>
          </a:xfrm>
        </p:spPr>
        <p:txBody>
          <a:bodyPr/>
          <a:lstStyle/>
          <a:p>
            <a:r>
              <a:rPr lang="es-CL">
                <a:latin typeface="Arial Narrow" charset="0"/>
              </a:rPr>
              <a:t>Características del sistema chileno </a:t>
            </a:r>
          </a:p>
        </p:txBody>
      </p:sp>
      <p:sp>
        <p:nvSpPr>
          <p:cNvPr id="5123" name="2 Marcador de contenido"/>
          <p:cNvSpPr>
            <a:spLocks noGrp="1"/>
          </p:cNvSpPr>
          <p:nvPr>
            <p:ph idx="1"/>
          </p:nvPr>
        </p:nvSpPr>
        <p:spPr>
          <a:xfrm>
            <a:off x="476250" y="1449388"/>
            <a:ext cx="8145463" cy="4859337"/>
          </a:xfrm>
        </p:spPr>
        <p:txBody>
          <a:bodyPr/>
          <a:lstStyle/>
          <a:p>
            <a:pPr>
              <a:buFont typeface="Wingdings" charset="0"/>
              <a:buChar char="§"/>
            </a:pPr>
            <a:r>
              <a:rPr lang="es-CL" sz="2000">
                <a:solidFill>
                  <a:srgbClr val="002060"/>
                </a:solidFill>
                <a:latin typeface="Arial Narrow" charset="0"/>
              </a:rPr>
              <a:t>Disputas resueltas en formato adversarial (Juicio)</a:t>
            </a:r>
          </a:p>
          <a:p>
            <a:pPr lvl="1"/>
            <a:r>
              <a:rPr lang="es-CL">
                <a:latin typeface="Arial Narrow" charset="0"/>
              </a:rPr>
              <a:t>Cualquier  prohibición, imposición, multa debe ser determinada a través de un proceso judicial.</a:t>
            </a:r>
          </a:p>
          <a:p>
            <a:pPr lvl="1"/>
            <a:endParaRPr lang="es-CL">
              <a:latin typeface="Arial Narrow" charset="0"/>
            </a:endParaRPr>
          </a:p>
          <a:p>
            <a:pPr>
              <a:buFont typeface="Wingdings" charset="0"/>
              <a:buChar char="§"/>
            </a:pPr>
            <a:r>
              <a:rPr lang="es-CL" sz="2000">
                <a:solidFill>
                  <a:srgbClr val="002060"/>
                </a:solidFill>
                <a:latin typeface="Arial Narrow" charset="0"/>
              </a:rPr>
              <a:t>Separación institucional entre fiscalizador y ente resolutivo </a:t>
            </a:r>
          </a:p>
          <a:p>
            <a:pPr lvl="1"/>
            <a:r>
              <a:rPr lang="es-CL" sz="1800">
                <a:latin typeface="Arial Narrow" charset="0"/>
              </a:rPr>
              <a:t>Fiscalía Nacional Económica (FNE) representa interés público. No tiene poder resolutivo</a:t>
            </a:r>
          </a:p>
          <a:p>
            <a:pPr lvl="1"/>
            <a:r>
              <a:rPr lang="es-CL" sz="1800">
                <a:latin typeface="Arial Narrow" charset="0"/>
              </a:rPr>
              <a:t>Tribunal de Defensa de la Libre Competencia (TDLC) resuelve en primera instancia</a:t>
            </a:r>
          </a:p>
          <a:p>
            <a:pPr lvl="1"/>
            <a:endParaRPr lang="es-CL" sz="1800">
              <a:latin typeface="Arial Narrow" charset="0"/>
            </a:endParaRPr>
          </a:p>
          <a:p>
            <a:pPr>
              <a:buFont typeface="Wingdings" charset="0"/>
              <a:buChar char="§"/>
            </a:pPr>
            <a:r>
              <a:rPr lang="es-CL" sz="2000">
                <a:solidFill>
                  <a:srgbClr val="002060"/>
                </a:solidFill>
                <a:latin typeface="Arial Narrow" charset="0"/>
              </a:rPr>
              <a:t>Agencia  Pública no tiene ventajas procesales vis a vis particulares en los juicios de libre competencia</a:t>
            </a:r>
            <a:r>
              <a:rPr lang="es-CL" sz="2000">
                <a:latin typeface="Arial Narrow" charset="0"/>
              </a:rPr>
              <a:t>.</a:t>
            </a:r>
          </a:p>
          <a:p>
            <a:pPr>
              <a:buFont typeface="Wingdings" charset="0"/>
              <a:buChar char="§"/>
            </a:pPr>
            <a:endParaRPr lang="es-CL" sz="2000">
              <a:latin typeface="Arial Narrow" charset="0"/>
            </a:endParaRPr>
          </a:p>
          <a:p>
            <a:pPr>
              <a:buFont typeface="Wingdings" charset="0"/>
              <a:buChar char="§"/>
            </a:pPr>
            <a:r>
              <a:rPr lang="es-CL" sz="2000">
                <a:solidFill>
                  <a:srgbClr val="002060"/>
                </a:solidFill>
                <a:latin typeface="Arial Narrow" charset="0"/>
              </a:rPr>
              <a:t>Escenario propicio para comparaciones entre ambos tipos de </a:t>
            </a:r>
            <a:r>
              <a:rPr lang="es-CL" sz="2000" i="1">
                <a:solidFill>
                  <a:srgbClr val="002060"/>
                </a:solidFill>
                <a:latin typeface="Arial Narrow" charset="0"/>
              </a:rPr>
              <a:t>enforcement</a:t>
            </a:r>
            <a:r>
              <a:rPr lang="es-CL" sz="2000">
                <a:solidFill>
                  <a:srgbClr val="002060"/>
                </a:solidFill>
                <a:latin typeface="Arial Narrow" charset="0"/>
              </a:rPr>
              <a:t>.</a:t>
            </a:r>
          </a:p>
          <a:p>
            <a:pPr>
              <a:buFont typeface="Wingdings" charset="0"/>
              <a:buChar char="§"/>
            </a:pPr>
            <a:endParaRPr lang="es-CL" sz="2000">
              <a:latin typeface="Arial Narrow" charset="0"/>
            </a:endParaRPr>
          </a:p>
          <a:p>
            <a:pPr>
              <a:buFont typeface="Wingdings" charset="0"/>
              <a:buChar char="§"/>
            </a:pPr>
            <a:endParaRPr lang="es-CL" sz="2000">
              <a:latin typeface="Arial Narrow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1 Título"/>
          <p:cNvSpPr>
            <a:spLocks noGrp="1"/>
          </p:cNvSpPr>
          <p:nvPr>
            <p:ph type="title"/>
          </p:nvPr>
        </p:nvSpPr>
        <p:spPr>
          <a:xfrm>
            <a:off x="762000" y="458788"/>
            <a:ext cx="7696200" cy="685800"/>
          </a:xfrm>
        </p:spPr>
        <p:txBody>
          <a:bodyPr/>
          <a:lstStyle/>
          <a:p>
            <a:r>
              <a:rPr lang="es-CL">
                <a:latin typeface="Arial Narrow" charset="0"/>
              </a:rPr>
              <a:t>II. Literatura sobre </a:t>
            </a:r>
            <a:r>
              <a:rPr lang="es-CL" i="1">
                <a:latin typeface="Arial Narrow" charset="0"/>
              </a:rPr>
              <a:t>enforcement</a:t>
            </a:r>
            <a:r>
              <a:rPr lang="es-CL">
                <a:latin typeface="Arial Narrow" charset="0"/>
              </a:rPr>
              <a:t> público vs. privado</a:t>
            </a:r>
          </a:p>
        </p:txBody>
      </p:sp>
      <p:sp>
        <p:nvSpPr>
          <p:cNvPr id="6147" name="2 Marcador de contenido"/>
          <p:cNvSpPr>
            <a:spLocks noGrp="1"/>
          </p:cNvSpPr>
          <p:nvPr>
            <p:ph idx="1"/>
          </p:nvPr>
        </p:nvSpPr>
        <p:spPr>
          <a:xfrm>
            <a:off x="657225" y="1493838"/>
            <a:ext cx="7800975" cy="4602162"/>
          </a:xfrm>
        </p:spPr>
        <p:txBody>
          <a:bodyPr/>
          <a:lstStyle/>
          <a:p>
            <a:pPr marL="457200" indent="-457200">
              <a:buFont typeface="Wingdings" charset="0"/>
              <a:buChar char="§"/>
            </a:pPr>
            <a:r>
              <a:rPr lang="es-CL">
                <a:solidFill>
                  <a:srgbClr val="002060"/>
                </a:solidFill>
                <a:latin typeface="Arial Narrow" charset="0"/>
              </a:rPr>
              <a:t>Motivación </a:t>
            </a:r>
          </a:p>
          <a:p>
            <a:pPr marL="857250" lvl="1" indent="-457200"/>
            <a:r>
              <a:rPr lang="es-CL">
                <a:latin typeface="Arial Narrow" charset="0"/>
              </a:rPr>
              <a:t>Público:	Bien público	</a:t>
            </a:r>
            <a:r>
              <a:rPr lang="es-CL" i="1">
                <a:solidFill>
                  <a:srgbClr val="002060"/>
                </a:solidFill>
                <a:latin typeface="Arial Narrow" charset="0"/>
              </a:rPr>
              <a:t>Forward Looking</a:t>
            </a:r>
          </a:p>
          <a:p>
            <a:pPr marL="857250" lvl="1" indent="-457200"/>
            <a:r>
              <a:rPr lang="es-CL">
                <a:latin typeface="Arial Narrow" charset="0"/>
              </a:rPr>
              <a:t>Privado: 	Compensación, Reputación	</a:t>
            </a:r>
            <a:r>
              <a:rPr lang="es-CL" i="1">
                <a:solidFill>
                  <a:srgbClr val="002060"/>
                </a:solidFill>
                <a:latin typeface="Arial Narrow" charset="0"/>
              </a:rPr>
              <a:t>Backward Looking.</a:t>
            </a:r>
          </a:p>
          <a:p>
            <a:pPr marL="457200" indent="-457200">
              <a:buFont typeface="Arial Narrow" charset="0"/>
              <a:buAutoNum type="arabicPeriod"/>
            </a:pPr>
            <a:endParaRPr lang="es-CL">
              <a:latin typeface="Arial Narrow" charset="0"/>
            </a:endParaRPr>
          </a:p>
          <a:p>
            <a:pPr marL="457200" indent="-457200">
              <a:buFont typeface="Wingdings" charset="0"/>
              <a:buChar char="§"/>
            </a:pPr>
            <a:r>
              <a:rPr lang="es-CL">
                <a:solidFill>
                  <a:srgbClr val="002060"/>
                </a:solidFill>
                <a:latin typeface="Arial Narrow" charset="0"/>
              </a:rPr>
              <a:t>Información y conocimiento</a:t>
            </a:r>
          </a:p>
          <a:p>
            <a:pPr marL="857250" lvl="1" indent="-457200"/>
            <a:r>
              <a:rPr lang="es-CL">
                <a:latin typeface="Arial Narrow" charset="0"/>
              </a:rPr>
              <a:t>Publico:	Mejor conocimiento especifico en </a:t>
            </a:r>
            <a:r>
              <a:rPr lang="es-CL" i="1">
                <a:latin typeface="Arial Narrow" charset="0"/>
              </a:rPr>
              <a:t>antitrust</a:t>
            </a:r>
          </a:p>
          <a:p>
            <a:pPr marL="857250" lvl="1" indent="-457200"/>
            <a:r>
              <a:rPr lang="es-CL">
                <a:latin typeface="Arial Narrow" charset="0"/>
              </a:rPr>
              <a:t>Privado:	Conoce mejor el mercado y los hechos (pruebas.)</a:t>
            </a:r>
          </a:p>
          <a:p>
            <a:pPr marL="857250" lvl="1" indent="-457200"/>
            <a:endParaRPr lang="es-CL">
              <a:latin typeface="Arial Narrow" charset="0"/>
            </a:endParaRPr>
          </a:p>
          <a:p>
            <a:pPr marL="457200" indent="-457200">
              <a:buFont typeface="Wingdings" charset="0"/>
              <a:buChar char="§"/>
            </a:pPr>
            <a:r>
              <a:rPr lang="es-CL">
                <a:solidFill>
                  <a:srgbClr val="002060"/>
                </a:solidFill>
                <a:latin typeface="Arial Narrow" charset="0"/>
              </a:rPr>
              <a:t>Tipo de acusación</a:t>
            </a:r>
          </a:p>
          <a:p>
            <a:pPr marL="857250" lvl="1" indent="-457200"/>
            <a:r>
              <a:rPr lang="es-CL">
                <a:latin typeface="Arial Narrow" charset="0"/>
              </a:rPr>
              <a:t>Abuso posición dominante: Casos de empresas pequeñas</a:t>
            </a:r>
          </a:p>
          <a:p>
            <a:pPr marL="857250" lvl="1" indent="-457200"/>
            <a:r>
              <a:rPr lang="es-CL">
                <a:latin typeface="Arial Narrow" charset="0"/>
              </a:rPr>
              <a:t>Colusión:	Problema de free-riding. Fiscalía como bien público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1 Título"/>
          <p:cNvSpPr>
            <a:spLocks noGrp="1"/>
          </p:cNvSpPr>
          <p:nvPr>
            <p:ph type="title"/>
          </p:nvPr>
        </p:nvSpPr>
        <p:spPr>
          <a:xfrm>
            <a:off x="762000" y="414338"/>
            <a:ext cx="7696200" cy="685800"/>
          </a:xfrm>
        </p:spPr>
        <p:txBody>
          <a:bodyPr/>
          <a:lstStyle/>
          <a:p>
            <a:r>
              <a:rPr lang="es-CL">
                <a:latin typeface="Arial Narrow" charset="0"/>
              </a:rPr>
              <a:t>Acción no Benevolente de Agentes</a:t>
            </a:r>
          </a:p>
        </p:txBody>
      </p:sp>
      <p:sp>
        <p:nvSpPr>
          <p:cNvPr id="7171" name="2 Marcador de contenido"/>
          <p:cNvSpPr>
            <a:spLocks noGrp="1"/>
          </p:cNvSpPr>
          <p:nvPr>
            <p:ph idx="1"/>
          </p:nvPr>
        </p:nvSpPr>
        <p:spPr>
          <a:xfrm>
            <a:off x="685800" y="1358900"/>
            <a:ext cx="7981950" cy="4545013"/>
          </a:xfrm>
        </p:spPr>
        <p:txBody>
          <a:bodyPr/>
          <a:lstStyle/>
          <a:p>
            <a:pPr marL="457200" indent="-457200">
              <a:buFont typeface="Wingdings" charset="0"/>
              <a:buChar char="§"/>
            </a:pPr>
            <a:r>
              <a:rPr lang="es-CL">
                <a:solidFill>
                  <a:srgbClr val="002060"/>
                </a:solidFill>
                <a:latin typeface="Arial Narrow" charset="0"/>
              </a:rPr>
              <a:t>Uso estratégico de acciones privadas</a:t>
            </a:r>
          </a:p>
          <a:p>
            <a:pPr marL="857250" lvl="1" indent="-457200"/>
            <a:r>
              <a:rPr lang="es-CL">
                <a:latin typeface="Arial Narrow" charset="0"/>
              </a:rPr>
              <a:t>McAfee y Vakkur (2004): Debilitar competidores o extraer rentas de ellos</a:t>
            </a:r>
          </a:p>
          <a:p>
            <a:pPr marL="857250" lvl="1" indent="-457200"/>
            <a:r>
              <a:rPr lang="es-CL">
                <a:latin typeface="Arial Narrow" charset="0"/>
              </a:rPr>
              <a:t>Exacerbado por amplificación de daños (</a:t>
            </a:r>
            <a:r>
              <a:rPr lang="es-CL" i="1">
                <a:latin typeface="Arial Narrow" charset="0"/>
              </a:rPr>
              <a:t>treble damages</a:t>
            </a:r>
            <a:r>
              <a:rPr lang="es-CL">
                <a:latin typeface="Arial Narrow" charset="0"/>
              </a:rPr>
              <a:t>)</a:t>
            </a:r>
          </a:p>
          <a:p>
            <a:pPr marL="857250" lvl="1" indent="-457200"/>
            <a:r>
              <a:rPr lang="es-CL">
                <a:latin typeface="Arial Narrow" charset="0"/>
              </a:rPr>
              <a:t>McAfee et al (2006): Trade-off entre mejor información vs. uso estratégico</a:t>
            </a:r>
          </a:p>
          <a:p>
            <a:pPr marL="857250" lvl="1" indent="-457200"/>
            <a:r>
              <a:rPr lang="es-CL">
                <a:latin typeface="Arial Narrow" charset="0"/>
              </a:rPr>
              <a:t>Ejemplos Chile…</a:t>
            </a:r>
          </a:p>
          <a:p>
            <a:pPr marL="857250" lvl="1" indent="-457200">
              <a:buFontTx/>
              <a:buNone/>
            </a:pPr>
            <a:endParaRPr lang="es-CL">
              <a:latin typeface="Arial Narrow" charset="0"/>
            </a:endParaRPr>
          </a:p>
          <a:p>
            <a:pPr marL="457200" indent="-457200">
              <a:buFont typeface="Wingdings" charset="0"/>
              <a:buChar char="§"/>
            </a:pPr>
            <a:r>
              <a:rPr lang="es-CL">
                <a:solidFill>
                  <a:srgbClr val="002060"/>
                </a:solidFill>
                <a:latin typeface="Arial Narrow" charset="0"/>
              </a:rPr>
              <a:t>Problemas de agencia en la acción pública</a:t>
            </a:r>
          </a:p>
          <a:p>
            <a:pPr marL="857250" lvl="1" indent="-457200"/>
            <a:r>
              <a:rPr lang="es-CL">
                <a:latin typeface="Arial Narrow" charset="0"/>
              </a:rPr>
              <a:t>Captura:  Sobre acción u omisión</a:t>
            </a:r>
          </a:p>
          <a:p>
            <a:pPr marL="857250" lvl="1" indent="-457200"/>
            <a:r>
              <a:rPr lang="es-CL">
                <a:latin typeface="Arial Narrow" charset="0"/>
              </a:rPr>
              <a:t>Distorsión en los incentivos.</a:t>
            </a:r>
          </a:p>
          <a:p>
            <a:pPr marL="857250" lvl="1" indent="-457200"/>
            <a:r>
              <a:rPr lang="es-CL">
                <a:latin typeface="Arial Narrow" charset="0"/>
              </a:rPr>
              <a:t>Tirole (1988): Autoridades tienden a señalizar su habilidad por el tipo de casos que toman.</a:t>
            </a:r>
          </a:p>
          <a:p>
            <a:pPr marL="857250" lvl="1" indent="-457200"/>
            <a:r>
              <a:rPr lang="es-CL">
                <a:latin typeface="Arial Narrow" charset="0"/>
              </a:rPr>
              <a:t>Sesgos: Juicios </a:t>
            </a:r>
            <a:r>
              <a:rPr lang="es-CL">
                <a:solidFill>
                  <a:srgbClr val="002060"/>
                </a:solidFill>
                <a:latin typeface="Arial Narrow" charset="0"/>
              </a:rPr>
              <a:t>“ganables”, </a:t>
            </a:r>
            <a:r>
              <a:rPr lang="es-CL">
                <a:latin typeface="Arial Narrow" charset="0"/>
              </a:rPr>
              <a:t>o de </a:t>
            </a:r>
            <a:r>
              <a:rPr lang="es-CL">
                <a:solidFill>
                  <a:srgbClr val="002060"/>
                </a:solidFill>
                <a:latin typeface="Arial Narrow" charset="0"/>
              </a:rPr>
              <a:t>“alto impacto”</a:t>
            </a:r>
          </a:p>
          <a:p>
            <a:pPr marL="857250" lvl="1" indent="-457200"/>
            <a:endParaRPr lang="es-CL">
              <a:solidFill>
                <a:srgbClr val="002060"/>
              </a:solidFill>
              <a:latin typeface="Arial Narrow" charset="0"/>
            </a:endParaRPr>
          </a:p>
          <a:p>
            <a:pPr marL="857250" lvl="1" indent="-457200"/>
            <a:endParaRPr lang="es-CL">
              <a:latin typeface="Arial Narrow" charset="0"/>
            </a:endParaRPr>
          </a:p>
          <a:p>
            <a:pPr marL="457200" indent="-457200">
              <a:buFont typeface="Wingdings" charset="0"/>
              <a:buNone/>
            </a:pPr>
            <a:endParaRPr lang="es-CL">
              <a:solidFill>
                <a:srgbClr val="002060"/>
              </a:solidFill>
              <a:latin typeface="Arial Narrow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1 Título"/>
          <p:cNvSpPr>
            <a:spLocks noGrp="1"/>
          </p:cNvSpPr>
          <p:nvPr>
            <p:ph type="title"/>
          </p:nvPr>
        </p:nvSpPr>
        <p:spPr>
          <a:xfrm>
            <a:off x="762000" y="414338"/>
            <a:ext cx="7696200" cy="685800"/>
          </a:xfrm>
        </p:spPr>
        <p:txBody>
          <a:bodyPr/>
          <a:lstStyle/>
          <a:p>
            <a:r>
              <a:rPr lang="es-CL">
                <a:latin typeface="Arial Narrow" charset="0"/>
              </a:rPr>
              <a:t>III.	Descripción de los datos</a:t>
            </a:r>
          </a:p>
        </p:txBody>
      </p:sp>
      <p:sp>
        <p:nvSpPr>
          <p:cNvPr id="8195" name="2 Marcador de contenido"/>
          <p:cNvSpPr>
            <a:spLocks noGrp="1"/>
          </p:cNvSpPr>
          <p:nvPr>
            <p:ph idx="1"/>
          </p:nvPr>
        </p:nvSpPr>
        <p:spPr>
          <a:xfrm>
            <a:off x="685800" y="1403350"/>
            <a:ext cx="7772400" cy="4495800"/>
          </a:xfrm>
        </p:spPr>
        <p:txBody>
          <a:bodyPr/>
          <a:lstStyle/>
          <a:p>
            <a:pPr>
              <a:buFont typeface="Wingdings" charset="0"/>
              <a:buChar char="§"/>
            </a:pPr>
            <a:r>
              <a:rPr lang="es-CL">
                <a:solidFill>
                  <a:srgbClr val="002060"/>
                </a:solidFill>
                <a:latin typeface="Arial Narrow" charset="0"/>
              </a:rPr>
              <a:t>Base de datos TDLC. </a:t>
            </a:r>
          </a:p>
          <a:p>
            <a:pPr lvl="1"/>
            <a:r>
              <a:rPr lang="es-CL">
                <a:latin typeface="Arial Narrow" charset="0"/>
              </a:rPr>
              <a:t>Juicios iniciados o terminados  en el período:  2004 - 2012</a:t>
            </a:r>
          </a:p>
          <a:p>
            <a:pPr lvl="1"/>
            <a:r>
              <a:rPr lang="es-CL">
                <a:latin typeface="Arial Narrow" charset="0"/>
              </a:rPr>
              <a:t>Solamente casos contenciosos</a:t>
            </a:r>
          </a:p>
          <a:p>
            <a:pPr lvl="1"/>
            <a:endParaRPr lang="es-CL">
              <a:latin typeface="Arial Narrow" charset="0"/>
            </a:endParaRPr>
          </a:p>
          <a:p>
            <a:pPr>
              <a:buFont typeface="Wingdings" charset="0"/>
              <a:buChar char="§"/>
            </a:pPr>
            <a:r>
              <a:rPr lang="es-CL">
                <a:solidFill>
                  <a:srgbClr val="002060"/>
                </a:solidFill>
                <a:latin typeface="Arial Narrow" charset="0"/>
              </a:rPr>
              <a:t>Tipo de participación de la Fiscalía.</a:t>
            </a:r>
          </a:p>
          <a:p>
            <a:pPr lvl="1"/>
            <a:r>
              <a:rPr lang="es-CL" b="1">
                <a:solidFill>
                  <a:schemeClr val="tx2"/>
                </a:solidFill>
                <a:latin typeface="Arial Narrow" charset="0"/>
              </a:rPr>
              <a:t>Iniciar causa:  Requerimiento</a:t>
            </a:r>
          </a:p>
          <a:p>
            <a:pPr lvl="1"/>
            <a:r>
              <a:rPr lang="es-CL" b="1">
                <a:solidFill>
                  <a:schemeClr val="tx2"/>
                </a:solidFill>
                <a:latin typeface="Arial Narrow" charset="0"/>
              </a:rPr>
              <a:t>Apoyar causa iniciada por terceros. Hacerse parte</a:t>
            </a:r>
          </a:p>
          <a:p>
            <a:pPr lvl="1"/>
            <a:r>
              <a:rPr lang="es-CL">
                <a:latin typeface="Arial Narrow" charset="0"/>
              </a:rPr>
              <a:t>Pretensión independiente</a:t>
            </a:r>
          </a:p>
          <a:p>
            <a:pPr lvl="1"/>
            <a:r>
              <a:rPr lang="es-CL">
                <a:latin typeface="Arial Narrow" charset="0"/>
              </a:rPr>
              <a:t>Informar a petición del TDLC</a:t>
            </a:r>
          </a:p>
          <a:p>
            <a:pPr lvl="1"/>
            <a:r>
              <a:rPr lang="es-CL">
                <a:latin typeface="Arial Narrow" charset="0"/>
              </a:rPr>
              <a:t>Omitirse</a:t>
            </a:r>
          </a:p>
          <a:p>
            <a:pPr lvl="1"/>
            <a:endParaRPr lang="es-CL">
              <a:latin typeface="Arial Narrow" charset="0"/>
            </a:endParaRPr>
          </a:p>
          <a:p>
            <a:pPr lvl="1"/>
            <a:endParaRPr lang="es-CL">
              <a:latin typeface="Arial Narrow" charset="0"/>
            </a:endParaRPr>
          </a:p>
          <a:p>
            <a:pPr lvl="1"/>
            <a:endParaRPr lang="es-CL">
              <a:latin typeface="Arial Narrow" charset="0"/>
            </a:endParaRPr>
          </a:p>
          <a:p>
            <a:pPr>
              <a:buFont typeface="Wingdings" charset="0"/>
              <a:buNone/>
            </a:pPr>
            <a:r>
              <a:rPr lang="es-CL">
                <a:latin typeface="Arial Narrow" charset="0"/>
              </a:rPr>
              <a:t>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Tabla"/>
          <p:cNvGraphicFramePr>
            <a:graphicFrameLocks noGrp="1"/>
          </p:cNvGraphicFramePr>
          <p:nvPr/>
        </p:nvGraphicFramePr>
        <p:xfrm>
          <a:off x="1196975" y="1133475"/>
          <a:ext cx="6345238" cy="3378202"/>
        </p:xfrm>
        <a:graphic>
          <a:graphicData uri="http://schemas.openxmlformats.org/drawingml/2006/table">
            <a:tbl>
              <a:tblPr/>
              <a:tblGrid>
                <a:gridCol w="992188"/>
                <a:gridCol w="993775"/>
                <a:gridCol w="1127125"/>
                <a:gridCol w="858837"/>
                <a:gridCol w="1082675"/>
                <a:gridCol w="1290638"/>
              </a:tblGrid>
              <a:tr h="2682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charset="0"/>
                          <a:ea typeface="ＭＳ Ｐゴシック" charset="0"/>
                          <a:cs typeface="Times New Roman" charset="0"/>
                        </a:rPr>
                        <a:t>Año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charset="0"/>
                          <a:ea typeface="ＭＳ Ｐゴシック" charset="0"/>
                          <a:cs typeface="Times New Roman" charset="0"/>
                        </a:rPr>
                        <a:t>Total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charset="0"/>
                          <a:ea typeface="ＭＳ Ｐゴシック" charset="0"/>
                          <a:cs typeface="Times New Roman" charset="0"/>
                        </a:rPr>
                        <a:t>Participación de FNE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charset="0"/>
                          <a:ea typeface="ＭＳ Ｐゴシック" charset="0"/>
                          <a:cs typeface="Times New Roman" charset="0"/>
                        </a:rPr>
                        <a:t>Tipo de Participación de FNE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2682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charset="0"/>
                          <a:ea typeface="ＭＳ Ｐゴシック" charset="0"/>
                          <a:cs typeface="Times New Roman" charset="0"/>
                        </a:rPr>
                        <a:t> 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charset="0"/>
                          <a:ea typeface="ＭＳ Ｐゴシック" charset="0"/>
                          <a:cs typeface="Times New Roman" charset="0"/>
                        </a:rPr>
                        <a:t>Demandas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charset="0"/>
                          <a:ea typeface="ＭＳ Ｐゴシック" charset="0"/>
                          <a:cs typeface="Times New Roman" charset="0"/>
                        </a:rPr>
                        <a:t>Casos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charset="0"/>
                          <a:ea typeface="ＭＳ Ｐゴシック" charset="0"/>
                          <a:cs typeface="Times New Roman" charset="0"/>
                        </a:rPr>
                        <a:t>%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charset="0"/>
                          <a:ea typeface="ＭＳ Ｐゴシック" charset="0"/>
                          <a:cs typeface="Times New Roman" charset="0"/>
                        </a:rPr>
                        <a:t>Inicia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charset="0"/>
                          <a:ea typeface="ＭＳ Ｐゴシック" charset="0"/>
                          <a:cs typeface="Times New Roman" charset="0"/>
                        </a:rPr>
                        <a:t>Parte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682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charset="0"/>
                        <a:ea typeface="ＭＳ Ｐゴシック" charset="0"/>
                        <a:cs typeface="Cambria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charset="0"/>
                        <a:ea typeface="ＭＳ Ｐゴシック" charset="0"/>
                        <a:cs typeface="Cambria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charset="0"/>
                        <a:ea typeface="ＭＳ Ｐゴシック" charset="0"/>
                        <a:cs typeface="Cambria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charset="0"/>
                        <a:ea typeface="ＭＳ Ｐゴシック" charset="0"/>
                        <a:cs typeface="Cambria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charset="0"/>
                        <a:ea typeface="ＭＳ Ｐゴシック" charset="0"/>
                        <a:cs typeface="Cambria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charset="0"/>
                        <a:ea typeface="ＭＳ Ｐゴシック" charset="0"/>
                        <a:cs typeface="Cambria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50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charset="0"/>
                          <a:ea typeface="ＭＳ Ｐゴシック" charset="0"/>
                          <a:cs typeface="Times New Roman" charset="0"/>
                        </a:rPr>
                        <a:t>2004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charset="0"/>
                          <a:ea typeface="ＭＳ Ｐゴシック" charset="0"/>
                          <a:cs typeface="Times New Roman" charset="0"/>
                        </a:rPr>
                        <a:t>47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charset="0"/>
                          <a:ea typeface="ＭＳ Ｐゴシック" charset="0"/>
                          <a:cs typeface="Times New Roman" charset="0"/>
                        </a:rPr>
                        <a:t>13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charset="0"/>
                          <a:ea typeface="ＭＳ Ｐゴシック" charset="0"/>
                          <a:cs typeface="Times New Roman" charset="0"/>
                        </a:rPr>
                        <a:t>28%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charset="0"/>
                          <a:ea typeface="ＭＳ Ｐゴシック" charset="0"/>
                          <a:cs typeface="Times New Roman" charset="0"/>
                        </a:rPr>
                        <a:t>5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charset="0"/>
                          <a:ea typeface="ＭＳ Ｐゴシック" charset="0"/>
                          <a:cs typeface="Times New Roman" charset="0"/>
                        </a:rPr>
                        <a:t>8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50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charset="0"/>
                          <a:ea typeface="ＭＳ Ｐゴシック" charset="0"/>
                          <a:cs typeface="Times New Roman" charset="0"/>
                        </a:rPr>
                        <a:t>2005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charset="0"/>
                          <a:ea typeface="ＭＳ Ｐゴシック" charset="0"/>
                          <a:cs typeface="Times New Roman" charset="0"/>
                        </a:rPr>
                        <a:t>21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charset="0"/>
                          <a:ea typeface="ＭＳ Ｐゴシック" charset="0"/>
                          <a:cs typeface="Times New Roman" charset="0"/>
                        </a:rPr>
                        <a:t>9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charset="0"/>
                          <a:ea typeface="ＭＳ Ｐゴシック" charset="0"/>
                          <a:cs typeface="Times New Roman" charset="0"/>
                        </a:rPr>
                        <a:t>43%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charset="0"/>
                          <a:ea typeface="ＭＳ Ｐゴシック" charset="0"/>
                          <a:cs typeface="Times New Roman" charset="0"/>
                        </a:rPr>
                        <a:t>7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charset="0"/>
                          <a:ea typeface="ＭＳ Ｐゴシック" charset="0"/>
                          <a:cs typeface="Times New Roman" charset="0"/>
                        </a:rPr>
                        <a:t>2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50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charset="0"/>
                          <a:ea typeface="ＭＳ Ｐゴシック" charset="0"/>
                          <a:cs typeface="Times New Roman" charset="0"/>
                        </a:rPr>
                        <a:t>2006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charset="0"/>
                          <a:ea typeface="ＭＳ Ｐゴシック" charset="0"/>
                          <a:cs typeface="Times New Roman" charset="0"/>
                        </a:rPr>
                        <a:t>32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charset="0"/>
                          <a:ea typeface="ＭＳ Ｐゴシック" charset="0"/>
                          <a:cs typeface="Times New Roman" charset="0"/>
                        </a:rPr>
                        <a:t>5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charset="0"/>
                          <a:ea typeface="ＭＳ Ｐゴシック" charset="0"/>
                          <a:cs typeface="Times New Roman" charset="0"/>
                        </a:rPr>
                        <a:t>16%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charset="0"/>
                          <a:ea typeface="ＭＳ Ｐゴシック" charset="0"/>
                          <a:cs typeface="Times New Roman" charset="0"/>
                        </a:rPr>
                        <a:t>4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charset="0"/>
                          <a:ea typeface="ＭＳ Ｐゴシック" charset="0"/>
                          <a:cs typeface="Times New Roman" charset="0"/>
                        </a:rPr>
                        <a:t>1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50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charset="0"/>
                          <a:ea typeface="ＭＳ Ｐゴシック" charset="0"/>
                          <a:cs typeface="Times New Roman" charset="0"/>
                        </a:rPr>
                        <a:t>2007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charset="0"/>
                          <a:ea typeface="ＭＳ Ｐゴシック" charset="0"/>
                          <a:cs typeface="Times New Roman" charset="0"/>
                        </a:rPr>
                        <a:t>18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charset="0"/>
                          <a:ea typeface="ＭＳ Ｐゴシック" charset="0"/>
                          <a:cs typeface="Times New Roman" charset="0"/>
                        </a:rPr>
                        <a:t>7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charset="0"/>
                          <a:ea typeface="ＭＳ Ｐゴシック" charset="0"/>
                          <a:cs typeface="Times New Roman" charset="0"/>
                        </a:rPr>
                        <a:t>39%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charset="0"/>
                          <a:ea typeface="ＭＳ Ｐゴシック" charset="0"/>
                          <a:cs typeface="Times New Roman" charset="0"/>
                        </a:rPr>
                        <a:t>7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charset="0"/>
                          <a:ea typeface="ＭＳ Ｐゴシック" charset="0"/>
                          <a:cs typeface="Times New Roman" charset="0"/>
                        </a:rPr>
                        <a:t>0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50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charset="0"/>
                          <a:ea typeface="ＭＳ Ｐゴシック" charset="0"/>
                          <a:cs typeface="Times New Roman" charset="0"/>
                        </a:rPr>
                        <a:t>2008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charset="0"/>
                          <a:ea typeface="ＭＳ Ｐゴシック" charset="0"/>
                          <a:cs typeface="Times New Roman" charset="0"/>
                        </a:rPr>
                        <a:t>31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charset="0"/>
                          <a:ea typeface="ＭＳ Ｐゴシック" charset="0"/>
                          <a:cs typeface="Times New Roman" charset="0"/>
                        </a:rPr>
                        <a:t>9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charset="0"/>
                          <a:ea typeface="ＭＳ Ｐゴシック" charset="0"/>
                          <a:cs typeface="Times New Roman" charset="0"/>
                        </a:rPr>
                        <a:t>29%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charset="0"/>
                          <a:ea typeface="ＭＳ Ｐゴシック" charset="0"/>
                          <a:cs typeface="Times New Roman" charset="0"/>
                        </a:rPr>
                        <a:t>8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charset="0"/>
                          <a:ea typeface="ＭＳ Ｐゴシック" charset="0"/>
                          <a:cs typeface="Times New Roman" charset="0"/>
                        </a:rPr>
                        <a:t>1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50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charset="0"/>
                          <a:ea typeface="ＭＳ Ｐゴシック" charset="0"/>
                          <a:cs typeface="Times New Roman" charset="0"/>
                        </a:rPr>
                        <a:t>2009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charset="0"/>
                          <a:ea typeface="ＭＳ Ｐゴシック" charset="0"/>
                          <a:cs typeface="Times New Roman" charset="0"/>
                        </a:rPr>
                        <a:t>12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charset="0"/>
                          <a:ea typeface="ＭＳ Ｐゴシック" charset="0"/>
                          <a:cs typeface="Times New Roman" charset="0"/>
                        </a:rPr>
                        <a:t>6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charset="0"/>
                          <a:ea typeface="ＭＳ Ｐゴシック" charset="0"/>
                          <a:cs typeface="Times New Roman" charset="0"/>
                        </a:rPr>
                        <a:t>50%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charset="0"/>
                          <a:ea typeface="ＭＳ Ｐゴシック" charset="0"/>
                          <a:cs typeface="Times New Roman" charset="0"/>
                        </a:rPr>
                        <a:t>6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charset="0"/>
                          <a:ea typeface="ＭＳ Ｐゴシック" charset="0"/>
                          <a:cs typeface="Times New Roman" charset="0"/>
                        </a:rPr>
                        <a:t>0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50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charset="0"/>
                          <a:ea typeface="ＭＳ Ｐゴシック" charset="0"/>
                          <a:cs typeface="Times New Roman" charset="0"/>
                        </a:rPr>
                        <a:t>2010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charset="0"/>
                          <a:ea typeface="ＭＳ Ｐゴシック" charset="0"/>
                          <a:cs typeface="Times New Roman" charset="0"/>
                        </a:rPr>
                        <a:t>15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charset="0"/>
                          <a:ea typeface="ＭＳ Ｐゴシック" charset="0"/>
                          <a:cs typeface="Times New Roman" charset="0"/>
                        </a:rPr>
                        <a:t>2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charset="0"/>
                          <a:ea typeface="ＭＳ Ｐゴシック" charset="0"/>
                          <a:cs typeface="Times New Roman" charset="0"/>
                        </a:rPr>
                        <a:t>13%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charset="0"/>
                          <a:ea typeface="ＭＳ Ｐゴシック" charset="0"/>
                          <a:cs typeface="Times New Roman" charset="0"/>
                        </a:rPr>
                        <a:t>2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charset="0"/>
                          <a:ea typeface="ＭＳ Ｐゴシック" charset="0"/>
                          <a:cs typeface="Times New Roman" charset="0"/>
                        </a:rPr>
                        <a:t>0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50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charset="0"/>
                          <a:ea typeface="ＭＳ Ｐゴシック" charset="0"/>
                          <a:cs typeface="Times New Roman" charset="0"/>
                        </a:rPr>
                        <a:t>2011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charset="0"/>
                          <a:ea typeface="ＭＳ Ｐゴシック" charset="0"/>
                          <a:cs typeface="Times New Roman" charset="0"/>
                        </a:rPr>
                        <a:t>15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charset="0"/>
                          <a:ea typeface="ＭＳ Ｐゴシック" charset="0"/>
                          <a:cs typeface="Times New Roman" charset="0"/>
                        </a:rPr>
                        <a:t>7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charset="0"/>
                          <a:ea typeface="ＭＳ Ｐゴシック" charset="0"/>
                          <a:cs typeface="Times New Roman" charset="0"/>
                        </a:rPr>
                        <a:t>47%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charset="0"/>
                          <a:ea typeface="ＭＳ Ｐゴシック" charset="0"/>
                          <a:cs typeface="Times New Roman" charset="0"/>
                        </a:rPr>
                        <a:t>7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charset="0"/>
                          <a:ea typeface="ＭＳ Ｐゴシック" charset="0"/>
                          <a:cs typeface="Times New Roman" charset="0"/>
                        </a:rPr>
                        <a:t>0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50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charset="0"/>
                          <a:ea typeface="ＭＳ Ｐゴシック" charset="0"/>
                          <a:cs typeface="Times New Roman" charset="0"/>
                        </a:rPr>
                        <a:t>2012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charset="0"/>
                          <a:ea typeface="ＭＳ Ｐゴシック" charset="0"/>
                          <a:cs typeface="Times New Roman" charset="0"/>
                        </a:rPr>
                        <a:t>4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charset="0"/>
                          <a:ea typeface="ＭＳ Ｐゴシック" charset="0"/>
                          <a:cs typeface="Times New Roman" charset="0"/>
                        </a:rPr>
                        <a:t>1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charset="0"/>
                          <a:ea typeface="ＭＳ Ｐゴシック" charset="0"/>
                          <a:cs typeface="Times New Roman" charset="0"/>
                        </a:rPr>
                        <a:t>25%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charset="0"/>
                          <a:ea typeface="ＭＳ Ｐゴシック" charset="0"/>
                          <a:cs typeface="Times New Roman" charset="0"/>
                        </a:rPr>
                        <a:t>1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charset="0"/>
                          <a:ea typeface="ＭＳ Ｐゴシック" charset="0"/>
                          <a:cs typeface="Times New Roman" charset="0"/>
                        </a:rPr>
                        <a:t>0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159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charset="0"/>
                          <a:ea typeface="ＭＳ Ｐゴシック" charset="0"/>
                          <a:cs typeface="Times New Roman" charset="0"/>
                        </a:rPr>
                        <a:t>Total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charset="0"/>
                          <a:ea typeface="ＭＳ Ｐゴシック" charset="0"/>
                          <a:cs typeface="Times New Roman" charset="0"/>
                        </a:rPr>
                        <a:t>195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charset="0"/>
                          <a:ea typeface="ＭＳ Ｐゴシック" charset="0"/>
                          <a:cs typeface="Times New Roman" charset="0"/>
                        </a:rPr>
                        <a:t>59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charset="0"/>
                          <a:ea typeface="ＭＳ Ｐゴシック" charset="0"/>
                          <a:cs typeface="Times New Roman" charset="0"/>
                        </a:rPr>
                        <a:t>30%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charset="0"/>
                          <a:ea typeface="ＭＳ Ｐゴシック" charset="0"/>
                          <a:cs typeface="Times New Roman" charset="0"/>
                        </a:rPr>
                        <a:t>47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charset="0"/>
                          <a:ea typeface="ＭＳ Ｐゴシック" charset="0"/>
                          <a:cs typeface="Times New Roman" charset="0"/>
                        </a:rPr>
                        <a:t>12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299" name="4 Título"/>
          <p:cNvSpPr>
            <a:spLocks noGrp="1"/>
          </p:cNvSpPr>
          <p:nvPr>
            <p:ph type="title"/>
          </p:nvPr>
        </p:nvSpPr>
        <p:spPr>
          <a:xfrm>
            <a:off x="476250" y="609600"/>
            <a:ext cx="7712075" cy="344488"/>
          </a:xfrm>
        </p:spPr>
        <p:txBody>
          <a:bodyPr/>
          <a:lstStyle/>
          <a:p>
            <a:r>
              <a:rPr lang="es-CL" sz="2000" u="sng">
                <a:latin typeface="Arial Narrow" charset="0"/>
              </a:rPr>
              <a:t>Demandas presentadas ante el TDLC y participación de la FNE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971550" y="4778375"/>
            <a:ext cx="6796088" cy="1016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buFont typeface="Wingdings" pitchFamily="2" charset="2"/>
              <a:buChar char="q"/>
              <a:defRPr/>
            </a:pPr>
            <a:r>
              <a:rPr lang="es-CL" sz="2000" dirty="0">
                <a:solidFill>
                  <a:schemeClr val="tx1">
                    <a:lumMod val="50000"/>
                  </a:schemeClr>
                </a:solidFill>
                <a:latin typeface="Arial Narrow" pitchFamily="34" charset="0"/>
                <a:ea typeface="+mn-ea"/>
              </a:rPr>
              <a:t>FNE participa en 30% de los casos. En EEUU: * </a:t>
            </a:r>
          </a:p>
          <a:p>
            <a:pPr>
              <a:buFont typeface="Wingdings" pitchFamily="2" charset="2"/>
              <a:buChar char="q"/>
              <a:defRPr/>
            </a:pPr>
            <a:endParaRPr lang="es-CL" sz="2000" dirty="0">
              <a:solidFill>
                <a:schemeClr val="tx1">
                  <a:lumMod val="50000"/>
                </a:schemeClr>
              </a:solidFill>
              <a:latin typeface="Arial Narrow" pitchFamily="34" charset="0"/>
              <a:ea typeface="+mn-ea"/>
            </a:endParaRPr>
          </a:p>
          <a:p>
            <a:pPr>
              <a:buFont typeface="Wingdings" pitchFamily="2" charset="2"/>
              <a:buChar char="q"/>
              <a:defRPr/>
            </a:pPr>
            <a:r>
              <a:rPr lang="es-CL" sz="2000" dirty="0">
                <a:solidFill>
                  <a:schemeClr val="tx1">
                    <a:lumMod val="50000"/>
                  </a:schemeClr>
                </a:solidFill>
                <a:latin typeface="Arial Narrow" pitchFamily="34" charset="0"/>
                <a:ea typeface="+mn-ea"/>
              </a:rPr>
              <a:t>FNE inicia el 24% de los juicios ante el TDLC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1331913" y="1268413"/>
          <a:ext cx="5761037" cy="2339975"/>
        </p:xfrm>
        <a:graphic>
          <a:graphicData uri="http://schemas.openxmlformats.org/drawingml/2006/table">
            <a:tbl>
              <a:tblPr/>
              <a:tblGrid>
                <a:gridCol w="1990725"/>
                <a:gridCol w="185737"/>
                <a:gridCol w="887413"/>
                <a:gridCol w="854075"/>
                <a:gridCol w="1049337"/>
                <a:gridCol w="793750"/>
              </a:tblGrid>
              <a:tr h="51435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Tipo de Acusación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Total Demandas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Participación  Fiscalía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450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 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 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Casos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%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Casos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%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450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Colusión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 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26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13%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23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85%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45085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Abuso Posición Dominante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169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87%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36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21%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4730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Total</a:t>
                      </a:r>
                      <a:endParaRPr kumimoji="0" lang="es-CL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 </a:t>
                      </a:r>
                      <a:endParaRPr kumimoji="0" lang="es-CL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195</a:t>
                      </a:r>
                      <a:endParaRPr kumimoji="0" lang="es-CL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100%</a:t>
                      </a:r>
                      <a:endParaRPr kumimoji="0" lang="es-CL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59</a:t>
                      </a:r>
                      <a:endParaRPr kumimoji="0" lang="es-CL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30%</a:t>
                      </a:r>
                      <a:endParaRPr kumimoji="0" lang="es-CL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273" name="5 CuadroTexto"/>
          <p:cNvSpPr txBox="1">
            <a:spLocks noChangeArrowheads="1"/>
          </p:cNvSpPr>
          <p:nvPr/>
        </p:nvSpPr>
        <p:spPr bwMode="auto">
          <a:xfrm>
            <a:off x="1331913" y="638175"/>
            <a:ext cx="58054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2"/>
                </a:solidFill>
                <a:latin typeface="Arial Narrow" charset="0"/>
                <a:ea typeface="ＭＳ Ｐゴシック" charset="0"/>
              </a:defRPr>
            </a:lvl1pPr>
            <a:lvl2pPr marL="742950" indent="-285750">
              <a:defRPr sz="3200">
                <a:solidFill>
                  <a:schemeClr val="tx2"/>
                </a:solidFill>
                <a:latin typeface="Arial Narrow" charset="0"/>
                <a:ea typeface="ＭＳ Ｐゴシック" charset="0"/>
              </a:defRPr>
            </a:lvl2pPr>
            <a:lvl3pPr marL="1143000" indent="-228600">
              <a:defRPr sz="3200">
                <a:solidFill>
                  <a:schemeClr val="tx2"/>
                </a:solidFill>
                <a:latin typeface="Arial Narrow" charset="0"/>
                <a:ea typeface="ＭＳ Ｐゴシック" charset="0"/>
              </a:defRPr>
            </a:lvl3pPr>
            <a:lvl4pPr marL="1600200" indent="-228600">
              <a:defRPr sz="3200">
                <a:solidFill>
                  <a:schemeClr val="tx2"/>
                </a:solidFill>
                <a:latin typeface="Arial Narrow" charset="0"/>
                <a:ea typeface="ＭＳ Ｐゴシック" charset="0"/>
              </a:defRPr>
            </a:lvl4pPr>
            <a:lvl5pPr marL="2057400" indent="-228600">
              <a:defRPr sz="3200">
                <a:solidFill>
                  <a:schemeClr val="tx2"/>
                </a:solidFill>
                <a:latin typeface="Arial Narrow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 Narrow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 Narrow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 Narrow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 Narrow" charset="0"/>
                <a:ea typeface="ＭＳ Ｐゴシック" charset="0"/>
              </a:defRPr>
            </a:lvl9pPr>
          </a:lstStyle>
          <a:p>
            <a:pPr algn="ctr"/>
            <a:r>
              <a:rPr lang="es-CL" sz="2000" u="sng"/>
              <a:t>Demanda según tipo de acusación.</a:t>
            </a:r>
          </a:p>
        </p:txBody>
      </p:sp>
      <p:sp>
        <p:nvSpPr>
          <p:cNvPr id="7" name="6 CuadroTexto"/>
          <p:cNvSpPr txBox="1"/>
          <p:nvPr/>
        </p:nvSpPr>
        <p:spPr>
          <a:xfrm>
            <a:off x="1016000" y="4238625"/>
            <a:ext cx="6796088" cy="1016000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 sz="3200">
                <a:solidFill>
                  <a:schemeClr val="tx2"/>
                </a:solidFill>
                <a:latin typeface="Arial Narrow" charset="0"/>
                <a:ea typeface="ＭＳ Ｐゴシック" charset="0"/>
              </a:defRPr>
            </a:lvl1pPr>
            <a:lvl2pPr marL="742950" indent="-285750">
              <a:defRPr sz="3200">
                <a:solidFill>
                  <a:schemeClr val="tx2"/>
                </a:solidFill>
                <a:latin typeface="Arial Narrow" charset="0"/>
                <a:ea typeface="ＭＳ Ｐゴシック" charset="0"/>
              </a:defRPr>
            </a:lvl2pPr>
            <a:lvl3pPr marL="1143000" indent="-228600">
              <a:defRPr sz="3200">
                <a:solidFill>
                  <a:schemeClr val="tx2"/>
                </a:solidFill>
                <a:latin typeface="Arial Narrow" charset="0"/>
                <a:ea typeface="ＭＳ Ｐゴシック" charset="0"/>
              </a:defRPr>
            </a:lvl3pPr>
            <a:lvl4pPr marL="1600200" indent="-228600">
              <a:defRPr sz="3200">
                <a:solidFill>
                  <a:schemeClr val="tx2"/>
                </a:solidFill>
                <a:latin typeface="Arial Narrow" charset="0"/>
                <a:ea typeface="ＭＳ Ｐゴシック" charset="0"/>
              </a:defRPr>
            </a:lvl4pPr>
            <a:lvl5pPr marL="2057400" indent="-228600">
              <a:defRPr sz="3200">
                <a:solidFill>
                  <a:schemeClr val="tx2"/>
                </a:solidFill>
                <a:latin typeface="Arial Narrow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 Narrow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 Narrow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 Narrow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 Narrow" charset="0"/>
                <a:ea typeface="ＭＳ Ｐゴシック" charset="0"/>
              </a:defRPr>
            </a:lvl9pPr>
          </a:lstStyle>
          <a:p>
            <a:r>
              <a:rPr lang="es-CL" sz="2000">
                <a:solidFill>
                  <a:srgbClr val="262626"/>
                </a:solidFill>
              </a:rPr>
              <a:t>FNE participa en el </a:t>
            </a:r>
            <a:r>
              <a:rPr lang="es-CL" sz="2000"/>
              <a:t>85%</a:t>
            </a:r>
            <a:r>
              <a:rPr lang="es-CL" sz="2000">
                <a:solidFill>
                  <a:srgbClr val="262626"/>
                </a:solidFill>
              </a:rPr>
              <a:t> de los casos de colusión pero solo en el </a:t>
            </a:r>
            <a:r>
              <a:rPr lang="es-CL" sz="2000"/>
              <a:t>13% </a:t>
            </a:r>
            <a:r>
              <a:rPr lang="es-CL" sz="2000">
                <a:solidFill>
                  <a:srgbClr val="262626"/>
                </a:solidFill>
              </a:rPr>
              <a:t>de las acusaciones por Abuso de Posición Dominante</a:t>
            </a:r>
          </a:p>
          <a:p>
            <a:endParaRPr lang="es-CL" sz="2000">
              <a:solidFill>
                <a:srgbClr val="262626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Tabla"/>
          <p:cNvGraphicFramePr>
            <a:graphicFrameLocks noGrp="1"/>
          </p:cNvGraphicFramePr>
          <p:nvPr/>
        </p:nvGraphicFramePr>
        <p:xfrm>
          <a:off x="1150938" y="1042988"/>
          <a:ext cx="6842125" cy="2293941"/>
        </p:xfrm>
        <a:graphic>
          <a:graphicData uri="http://schemas.openxmlformats.org/drawingml/2006/table">
            <a:tbl>
              <a:tblPr/>
              <a:tblGrid>
                <a:gridCol w="2238375"/>
                <a:gridCol w="347662"/>
                <a:gridCol w="346075"/>
                <a:gridCol w="1163638"/>
                <a:gridCol w="790575"/>
                <a:gridCol w="1276350"/>
                <a:gridCol w="679450"/>
              </a:tblGrid>
              <a:tr h="325438"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Tipos de Firmas Involucradas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Total Casos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Participación  Fiscalía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3254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 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 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 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Número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%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Número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%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25438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Ninguna en Bolsa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 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117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60%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36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31%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25438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Solo Demandado en Bolsa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 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60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31%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22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37%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25438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Solo Demandante en Bolsa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 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8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4%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1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13%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25438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Ambas en Bolsa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 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10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5%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0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0%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413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Total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 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 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195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100%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59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30%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5 Rectángulo"/>
          <p:cNvSpPr/>
          <p:nvPr/>
        </p:nvSpPr>
        <p:spPr>
          <a:xfrm>
            <a:off x="1331913" y="549275"/>
            <a:ext cx="7019925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_tradnl" sz="2000" u="sng">
                <a:cs typeface="Times New Roman" charset="0"/>
              </a:rPr>
              <a:t>Participación de la Fiscalía según tamaño de empresa involucrada</a:t>
            </a:r>
            <a:endParaRPr lang="es-ES_tradnl" sz="2000"/>
          </a:p>
        </p:txBody>
      </p:sp>
      <p:sp>
        <p:nvSpPr>
          <p:cNvPr id="7" name="6 CuadroTexto"/>
          <p:cNvSpPr txBox="1"/>
          <p:nvPr/>
        </p:nvSpPr>
        <p:spPr>
          <a:xfrm>
            <a:off x="1016000" y="3924300"/>
            <a:ext cx="7200900" cy="1016000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 sz="3200">
                <a:solidFill>
                  <a:schemeClr val="tx2"/>
                </a:solidFill>
                <a:latin typeface="Arial Narrow" charset="0"/>
                <a:ea typeface="ＭＳ Ｐゴシック" charset="0"/>
              </a:defRPr>
            </a:lvl1pPr>
            <a:lvl2pPr marL="742950" indent="-285750">
              <a:defRPr sz="3200">
                <a:solidFill>
                  <a:schemeClr val="tx2"/>
                </a:solidFill>
                <a:latin typeface="Arial Narrow" charset="0"/>
                <a:ea typeface="ＭＳ Ｐゴシック" charset="0"/>
              </a:defRPr>
            </a:lvl2pPr>
            <a:lvl3pPr marL="1143000" indent="-228600">
              <a:defRPr sz="3200">
                <a:solidFill>
                  <a:schemeClr val="tx2"/>
                </a:solidFill>
                <a:latin typeface="Arial Narrow" charset="0"/>
                <a:ea typeface="ＭＳ Ｐゴシック" charset="0"/>
              </a:defRPr>
            </a:lvl3pPr>
            <a:lvl4pPr marL="1600200" indent="-228600">
              <a:defRPr sz="3200">
                <a:solidFill>
                  <a:schemeClr val="tx2"/>
                </a:solidFill>
                <a:latin typeface="Arial Narrow" charset="0"/>
                <a:ea typeface="ＭＳ Ｐゴシック" charset="0"/>
              </a:defRPr>
            </a:lvl4pPr>
            <a:lvl5pPr marL="2057400" indent="-228600">
              <a:defRPr sz="3200">
                <a:solidFill>
                  <a:schemeClr val="tx2"/>
                </a:solidFill>
                <a:latin typeface="Arial Narrow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 Narrow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 Narrow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 Narrow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 Narrow" charset="0"/>
                <a:ea typeface="ＭＳ Ｐゴシック" charset="0"/>
              </a:defRPr>
            </a:lvl9pPr>
          </a:lstStyle>
          <a:p>
            <a:r>
              <a:rPr lang="es-CL" sz="2000">
                <a:solidFill>
                  <a:srgbClr val="262626"/>
                </a:solidFill>
              </a:rPr>
              <a:t>Presencia en bolsa como variable proxy del tamaño de la empresa</a:t>
            </a:r>
          </a:p>
          <a:p>
            <a:endParaRPr lang="es-CL" sz="2000">
              <a:solidFill>
                <a:srgbClr val="262626"/>
              </a:solidFill>
            </a:endParaRPr>
          </a:p>
          <a:p>
            <a:r>
              <a:rPr lang="es-CL" sz="2000">
                <a:solidFill>
                  <a:srgbClr val="262626"/>
                </a:solidFill>
              </a:rPr>
              <a:t>Leve sesgo a participar más en casos de empresas que no están en bolsa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Tabla"/>
          <p:cNvGraphicFramePr>
            <a:graphicFrameLocks noGrp="1"/>
          </p:cNvGraphicFramePr>
          <p:nvPr/>
        </p:nvGraphicFramePr>
        <p:xfrm>
          <a:off x="1646238" y="1673225"/>
          <a:ext cx="5757862" cy="2155826"/>
        </p:xfrm>
        <a:graphic>
          <a:graphicData uri="http://schemas.openxmlformats.org/drawingml/2006/table">
            <a:tbl>
              <a:tblPr/>
              <a:tblGrid>
                <a:gridCol w="1017587"/>
                <a:gridCol w="673100"/>
                <a:gridCol w="1208088"/>
                <a:gridCol w="825500"/>
                <a:gridCol w="1322387"/>
                <a:gridCol w="711200"/>
              </a:tblGrid>
              <a:tr h="3921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Demandado 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 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Total Casos 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Participación Fiscalía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3921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Institución Pública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Número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%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Número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%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4762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No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 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158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81%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53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34%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4762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Si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 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37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19%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6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16%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419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Total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 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195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100%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59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30%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5 Rectángulo"/>
          <p:cNvSpPr/>
          <p:nvPr/>
        </p:nvSpPr>
        <p:spPr>
          <a:xfrm>
            <a:off x="1376363" y="1179513"/>
            <a:ext cx="7335837" cy="40481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_tradnl" sz="2000" u="sng">
                <a:cs typeface="Times New Roman" charset="0"/>
              </a:rPr>
              <a:t>Tabla 5: Participación de la Fiscalía y carácter público del demandado</a:t>
            </a:r>
            <a:endParaRPr lang="es-CL" sz="2000" u="sng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Tabla"/>
          <p:cNvGraphicFramePr>
            <a:graphicFrameLocks noGrp="1"/>
          </p:cNvGraphicFramePr>
          <p:nvPr/>
        </p:nvGraphicFramePr>
        <p:xfrm>
          <a:off x="476250" y="863600"/>
          <a:ext cx="7426325" cy="5621338"/>
        </p:xfrm>
        <a:graphic>
          <a:graphicData uri="http://schemas.openxmlformats.org/drawingml/2006/table">
            <a:tbl>
              <a:tblPr/>
              <a:tblGrid>
                <a:gridCol w="1643063"/>
                <a:gridCol w="855662"/>
                <a:gridCol w="960438"/>
                <a:gridCol w="769937"/>
                <a:gridCol w="942975"/>
                <a:gridCol w="873125"/>
                <a:gridCol w="1381125"/>
              </a:tblGrid>
              <a:tr h="3683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 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Sector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Casos 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Participación Fiscalía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Abuso Posición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063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Mercado Afectado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Sensible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 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 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 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 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Dominante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063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 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 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Número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%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Número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%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% 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165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Alimentos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Si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10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5,1%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3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30%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80%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165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Artículos Deportivos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No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1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0,5%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0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0%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100%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165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Bebidas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No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3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1,5%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1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33%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100%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165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Combustibles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No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15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7,7%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1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7%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87%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165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Computación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No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1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0,5%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0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0%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100%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165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Concesiones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No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11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5,6%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2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18%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100%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165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Editorial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No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4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2,1%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0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0%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100%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165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Educación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Si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3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1,5%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1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33%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100%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165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Electrónica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No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4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2,1%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0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0%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100%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165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Eléctrico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No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9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4,6%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2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22%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100%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165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Entretenimiento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No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2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1,0%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2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100%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100%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165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Farmacéutico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Si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15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7,7%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3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20%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93%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165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Financiero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Si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6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3,1%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4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67%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83%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165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Juegos de Azar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No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1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0,5%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0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0%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100%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165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Juguetes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No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1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0,5%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0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0%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100%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165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Material Construcción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No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4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2,1%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1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25%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75%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165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Obras Sanitarias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No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2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1,0%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1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50%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100%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165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Otros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No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17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8,7%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4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24%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82%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165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Portuario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No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6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3,1%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2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33%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83%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165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Previsión Social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Si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2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1,0%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1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50%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50%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165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Residuos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No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10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5,1%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4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40%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100%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165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Retail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Si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12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6,2%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4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33%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92%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165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Ropa y calzado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No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2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1,0%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0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0%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100%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165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Salud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Si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4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2,1%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3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75%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50%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165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Tabaco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No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2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1,0%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1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50%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100%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165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Telecomunicaciones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Si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27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13,8%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8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30%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96%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165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Transporte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Si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17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8,7%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10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59%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50%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165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Vehículos Motor.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No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4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2,1%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1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25%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50%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174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Total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 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195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100%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59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30%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13%</a:t>
                      </a:r>
                      <a:endParaRPr kumimoji="0" lang="es-CL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5851" marR="35851" marT="0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3541" name="4 CuadroTexto"/>
          <p:cNvSpPr txBox="1">
            <a:spLocks noChangeArrowheads="1"/>
          </p:cNvSpPr>
          <p:nvPr/>
        </p:nvSpPr>
        <p:spPr bwMode="auto">
          <a:xfrm>
            <a:off x="385763" y="368300"/>
            <a:ext cx="56721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2"/>
                </a:solidFill>
                <a:latin typeface="Arial Narrow" charset="0"/>
                <a:ea typeface="ＭＳ Ｐゴシック" charset="0"/>
              </a:defRPr>
            </a:lvl1pPr>
            <a:lvl2pPr marL="742950" indent="-285750">
              <a:defRPr sz="3200">
                <a:solidFill>
                  <a:schemeClr val="tx2"/>
                </a:solidFill>
                <a:latin typeface="Arial Narrow" charset="0"/>
                <a:ea typeface="ＭＳ Ｐゴシック" charset="0"/>
              </a:defRPr>
            </a:lvl2pPr>
            <a:lvl3pPr marL="1143000" indent="-228600">
              <a:defRPr sz="3200">
                <a:solidFill>
                  <a:schemeClr val="tx2"/>
                </a:solidFill>
                <a:latin typeface="Arial Narrow" charset="0"/>
                <a:ea typeface="ＭＳ Ｐゴシック" charset="0"/>
              </a:defRPr>
            </a:lvl3pPr>
            <a:lvl4pPr marL="1600200" indent="-228600">
              <a:defRPr sz="3200">
                <a:solidFill>
                  <a:schemeClr val="tx2"/>
                </a:solidFill>
                <a:latin typeface="Arial Narrow" charset="0"/>
                <a:ea typeface="ＭＳ Ｐゴシック" charset="0"/>
              </a:defRPr>
            </a:lvl4pPr>
            <a:lvl5pPr marL="2057400" indent="-228600">
              <a:defRPr sz="3200">
                <a:solidFill>
                  <a:schemeClr val="tx2"/>
                </a:solidFill>
                <a:latin typeface="Arial Narrow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 Narrow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 Narrow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 Narrow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 Narrow" charset="0"/>
                <a:ea typeface="ＭＳ Ｐゴシック" charset="0"/>
              </a:defRPr>
            </a:lvl9pPr>
          </a:lstStyle>
          <a:p>
            <a:r>
              <a:rPr lang="es-CL" sz="2000" u="sng"/>
              <a:t>Demanda según tipo de mercado afectado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1 Título"/>
          <p:cNvSpPr>
            <a:spLocks noGrp="1"/>
          </p:cNvSpPr>
          <p:nvPr>
            <p:ph type="title"/>
          </p:nvPr>
        </p:nvSpPr>
        <p:spPr>
          <a:xfrm>
            <a:off x="762000" y="323850"/>
            <a:ext cx="7696200" cy="685800"/>
          </a:xfrm>
        </p:spPr>
        <p:txBody>
          <a:bodyPr/>
          <a:lstStyle/>
          <a:p>
            <a:r>
              <a:rPr lang="es-CL" sz="2400">
                <a:latin typeface="Arial Narrow" charset="0"/>
              </a:rPr>
              <a:t>Mercados Sensibles</a:t>
            </a:r>
          </a:p>
        </p:txBody>
      </p:sp>
      <p:sp>
        <p:nvSpPr>
          <p:cNvPr id="14339" name="2 Marcador de contenido"/>
          <p:cNvSpPr>
            <a:spLocks noGrp="1"/>
          </p:cNvSpPr>
          <p:nvPr>
            <p:ph idx="1"/>
          </p:nvPr>
        </p:nvSpPr>
        <p:spPr>
          <a:xfrm>
            <a:off x="685800" y="1314450"/>
            <a:ext cx="7772400" cy="4495800"/>
          </a:xfrm>
        </p:spPr>
        <p:txBody>
          <a:bodyPr/>
          <a:lstStyle/>
          <a:p>
            <a:pPr>
              <a:buFont typeface="Wingdings" charset="0"/>
              <a:buChar char="§"/>
            </a:pPr>
            <a:r>
              <a:rPr lang="es-CL">
                <a:solidFill>
                  <a:schemeClr val="tx2"/>
                </a:solidFill>
                <a:latin typeface="Arial Narrow" charset="0"/>
              </a:rPr>
              <a:t>Clasificación de sensible en base a tres criterios:</a:t>
            </a:r>
          </a:p>
          <a:p>
            <a:pPr lvl="1"/>
            <a:r>
              <a:rPr lang="es-CL">
                <a:latin typeface="Arial Narrow" charset="0"/>
              </a:rPr>
              <a:t>Artículos de primera necesidad (antigua ley de competencia)</a:t>
            </a:r>
          </a:p>
          <a:p>
            <a:pPr lvl="1"/>
            <a:endParaRPr lang="es-CL">
              <a:latin typeface="Arial Narrow" charset="0"/>
            </a:endParaRPr>
          </a:p>
          <a:p>
            <a:pPr lvl="1"/>
            <a:r>
              <a:rPr lang="es-CL">
                <a:latin typeface="Arial Narrow" charset="0"/>
              </a:rPr>
              <a:t>Producto de consumo masivo o de “alto impacto”. </a:t>
            </a:r>
          </a:p>
          <a:p>
            <a:pPr lvl="1"/>
            <a:endParaRPr lang="es-CL">
              <a:latin typeface="Arial Narrow" charset="0"/>
            </a:endParaRPr>
          </a:p>
          <a:p>
            <a:pPr lvl="1"/>
            <a:r>
              <a:rPr lang="es-CL">
                <a:latin typeface="Arial Narrow" charset="0"/>
              </a:rPr>
              <a:t>Estadísticas de reclamos ante el Sernac.</a:t>
            </a:r>
          </a:p>
          <a:p>
            <a:pPr>
              <a:buFont typeface="Wingdings" charset="0"/>
              <a:buChar char="§"/>
            </a:pPr>
            <a:endParaRPr lang="es-CL">
              <a:latin typeface="Arial Narrow" charset="0"/>
            </a:endParaRPr>
          </a:p>
          <a:p>
            <a:pPr>
              <a:buFont typeface="Wingdings" charset="0"/>
              <a:buChar char="§"/>
            </a:pPr>
            <a:r>
              <a:rPr lang="es-CL">
                <a:solidFill>
                  <a:schemeClr val="tx2"/>
                </a:solidFill>
                <a:latin typeface="Arial Narrow" charset="0"/>
              </a:rPr>
              <a:t>Fiscalía tendría sesgo hacia mercados sensibles</a:t>
            </a:r>
          </a:p>
          <a:p>
            <a:pPr lvl="1"/>
            <a:r>
              <a:rPr lang="es-CL">
                <a:latin typeface="Arial Narrow" charset="0"/>
              </a:rPr>
              <a:t>Participación del 39% de casos que involucran mercados sensible versus 22% en resto de los mercados. </a:t>
            </a:r>
          </a:p>
          <a:p>
            <a:pPr lvl="1"/>
            <a:endParaRPr lang="es-CL">
              <a:latin typeface="Arial Narrow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Tabla"/>
          <p:cNvGraphicFramePr>
            <a:graphicFrameLocks noGrp="1"/>
          </p:cNvGraphicFramePr>
          <p:nvPr/>
        </p:nvGraphicFramePr>
        <p:xfrm>
          <a:off x="746125" y="1133475"/>
          <a:ext cx="6751638" cy="3870333"/>
        </p:xfrm>
        <a:graphic>
          <a:graphicData uri="http://schemas.openxmlformats.org/drawingml/2006/table">
            <a:tbl>
              <a:tblPr/>
              <a:tblGrid>
                <a:gridCol w="2881313"/>
                <a:gridCol w="931862"/>
                <a:gridCol w="933450"/>
                <a:gridCol w="1001713"/>
                <a:gridCol w="1003300"/>
              </a:tblGrid>
              <a:tr h="227013"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Times New Roman" charset="0"/>
                          <a:cs typeface="Calibri" charset="0"/>
                        </a:rPr>
                        <a:t>Variable Dependiente: Fiscalía se hace parte del juicio</a:t>
                      </a:r>
                      <a:endParaRPr kumimoji="0" lang="es-CL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Times New Roman" charset="0"/>
                        <a:cs typeface="Calibri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Times New Roman" charset="0"/>
                          <a:cs typeface="Calibri" charset="0"/>
                        </a:rPr>
                        <a:t> 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Times New Roman" charset="0"/>
                        <a:cs typeface="Calibri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Times New Roman" charset="0"/>
                          <a:cs typeface="Calibri" charset="0"/>
                        </a:rPr>
                        <a:t> </a:t>
                      </a:r>
                      <a:endParaRPr kumimoji="0" lang="es-CL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Times New Roman" charset="0"/>
                        <a:cs typeface="Calibri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270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Times New Roman" charset="0"/>
                          <a:cs typeface="Calibri" charset="0"/>
                        </a:rPr>
                        <a:t> 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Times New Roman" charset="0"/>
                        <a:cs typeface="Calibri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Times New Roman" charset="0"/>
                          <a:cs typeface="Calibri" charset="0"/>
                        </a:rPr>
                        <a:t>1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Times New Roman" charset="0"/>
                        <a:cs typeface="Calibri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Times New Roman" charset="0"/>
                          <a:cs typeface="Calibri" charset="0"/>
                        </a:rPr>
                        <a:t>2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Times New Roman" charset="0"/>
                        <a:cs typeface="Calibri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Times New Roman" charset="0"/>
                          <a:cs typeface="Calibri" charset="0"/>
                        </a:rPr>
                        <a:t>3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Times New Roman" charset="0"/>
                        <a:cs typeface="Calibri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Times New Roman" charset="0"/>
                          <a:cs typeface="Calibri" charset="0"/>
                        </a:rPr>
                        <a:t>4</a:t>
                      </a:r>
                      <a:endParaRPr kumimoji="0" lang="es-CL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Times New Roman" charset="0"/>
                        <a:cs typeface="Calibri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270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Times New Roman" charset="0"/>
                          <a:cs typeface="Calibri" charset="0"/>
                        </a:rPr>
                        <a:t> 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Times New Roman" charset="0"/>
                        <a:cs typeface="Calibri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Times New Roman" charset="0"/>
                          <a:cs typeface="Calibri" charset="0"/>
                        </a:rPr>
                        <a:t> 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Times New Roman" charset="0"/>
                        <a:cs typeface="Calibri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Times New Roman" charset="0"/>
                          <a:cs typeface="Calibri" charset="0"/>
                        </a:rPr>
                        <a:t> 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Times New Roman" charset="0"/>
                        <a:cs typeface="Calibri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Times New Roman" charset="0"/>
                          <a:cs typeface="Calibri" charset="0"/>
                        </a:rPr>
                        <a:t> 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Times New Roman" charset="0"/>
                        <a:cs typeface="Calibri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Times New Roman" charset="0"/>
                          <a:cs typeface="Calibri" charset="0"/>
                        </a:rPr>
                        <a:t> </a:t>
                      </a:r>
                      <a:endParaRPr kumimoji="0" lang="es-CL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Times New Roman" charset="0"/>
                        <a:cs typeface="Calibri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270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Times New Roman" charset="0"/>
                          <a:cs typeface="Calibri" charset="0"/>
                        </a:rPr>
                        <a:t>Mercado Sensible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Times New Roman" charset="0"/>
                        <a:cs typeface="Calibri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Times New Roman" charset="0"/>
                          <a:cs typeface="Calibri" charset="0"/>
                        </a:rPr>
                        <a:t>0,363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Times New Roman" charset="0"/>
                        <a:cs typeface="Calibri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Times New Roman" charset="0"/>
                          <a:cs typeface="Calibri" charset="0"/>
                        </a:rPr>
                        <a:t>0,515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Times New Roman" charset="0"/>
                        <a:cs typeface="Calibri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Times New Roman" charset="0"/>
                          <a:cs typeface="Calibri" charset="0"/>
                        </a:rPr>
                        <a:t>0,449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Times New Roman" charset="0"/>
                        <a:cs typeface="Calibri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Times New Roman" charset="0"/>
                          <a:cs typeface="Calibri" charset="0"/>
                        </a:rPr>
                        <a:t>0,434</a:t>
                      </a:r>
                      <a:endParaRPr kumimoji="0" lang="es-CL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Times New Roman" charset="0"/>
                        <a:cs typeface="Calibri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270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Times New Roman" charset="0"/>
                          <a:cs typeface="Calibri" charset="0"/>
                        </a:rPr>
                        <a:t> 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Times New Roman" charset="0"/>
                        <a:cs typeface="Calibri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Times New Roman" charset="0"/>
                          <a:cs typeface="Calibri" charset="0"/>
                        </a:rPr>
                        <a:t>[0.211]*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Times New Roman" charset="0"/>
                        <a:cs typeface="Calibri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Times New Roman" charset="0"/>
                          <a:cs typeface="Calibri" charset="0"/>
                        </a:rPr>
                        <a:t>[0.198]***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Times New Roman" charset="0"/>
                        <a:cs typeface="Calibri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Times New Roman" charset="0"/>
                          <a:cs typeface="Calibri" charset="0"/>
                        </a:rPr>
                        <a:t>[0.216]**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Times New Roman" charset="0"/>
                        <a:cs typeface="Calibri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Times New Roman" charset="0"/>
                          <a:cs typeface="Calibri" charset="0"/>
                        </a:rPr>
                        <a:t>[0.218]**</a:t>
                      </a:r>
                      <a:endParaRPr kumimoji="0" lang="es-CL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Times New Roman" charset="0"/>
                        <a:cs typeface="Calibri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270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Times New Roman" charset="0"/>
                          <a:cs typeface="Calibri" charset="0"/>
                        </a:rPr>
                        <a:t>Acusado es Organismo Público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Times New Roman" charset="0"/>
                        <a:cs typeface="Calibri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Times New Roman" charset="0"/>
                          <a:cs typeface="Calibri" charset="0"/>
                        </a:rPr>
                        <a:t>-0,129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Times New Roman" charset="0"/>
                        <a:cs typeface="Calibri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Times New Roman" charset="0"/>
                          <a:cs typeface="Calibri" charset="0"/>
                        </a:rPr>
                        <a:t>-0,511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Times New Roman" charset="0"/>
                        <a:cs typeface="Calibri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Times New Roman" charset="0"/>
                          <a:cs typeface="Calibri" charset="0"/>
                        </a:rPr>
                        <a:t>-0,18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Times New Roman" charset="0"/>
                        <a:cs typeface="Calibri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Times New Roman" charset="0"/>
                          <a:cs typeface="Calibri" charset="0"/>
                        </a:rPr>
                        <a:t>-0,089</a:t>
                      </a:r>
                      <a:endParaRPr kumimoji="0" lang="es-CL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Times New Roman" charset="0"/>
                        <a:cs typeface="Calibri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270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Times New Roman" charset="0"/>
                          <a:cs typeface="Calibri" charset="0"/>
                        </a:rPr>
                        <a:t> 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Times New Roman" charset="0"/>
                        <a:cs typeface="Calibri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Times New Roman" charset="0"/>
                          <a:cs typeface="Calibri" charset="0"/>
                        </a:rPr>
                        <a:t>[0.297]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Times New Roman" charset="0"/>
                        <a:cs typeface="Calibri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Times New Roman" charset="0"/>
                          <a:cs typeface="Calibri" charset="0"/>
                        </a:rPr>
                        <a:t>[0.288]*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Times New Roman" charset="0"/>
                        <a:cs typeface="Calibri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Times New Roman" charset="0"/>
                          <a:cs typeface="Calibri" charset="0"/>
                        </a:rPr>
                        <a:t>[0.284]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Times New Roman" charset="0"/>
                        <a:cs typeface="Calibri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Times New Roman" charset="0"/>
                          <a:cs typeface="Calibri" charset="0"/>
                        </a:rPr>
                        <a:t>[0.300]</a:t>
                      </a:r>
                      <a:endParaRPr kumimoji="0" lang="es-CL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Times New Roman" charset="0"/>
                        <a:cs typeface="Calibri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270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Times New Roman" charset="0"/>
                          <a:cs typeface="Calibri" charset="0"/>
                        </a:rPr>
                        <a:t>Demandante es Empresa en Bolsa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Times New Roman" charset="0"/>
                        <a:cs typeface="Calibri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Cambria" charset="0"/>
                        <a:cs typeface="Calibri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Times New Roman" charset="0"/>
                          <a:cs typeface="Calibri" charset="0"/>
                        </a:rPr>
                        <a:t>-1,283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Times New Roman" charset="0"/>
                        <a:cs typeface="Calibri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Times New Roman" charset="0"/>
                          <a:cs typeface="Calibri" charset="0"/>
                        </a:rPr>
                        <a:t>-1,458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Times New Roman" charset="0"/>
                        <a:cs typeface="Calibri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Times New Roman" charset="0"/>
                          <a:cs typeface="Calibri" charset="0"/>
                        </a:rPr>
                        <a:t>-1,482</a:t>
                      </a:r>
                      <a:endParaRPr kumimoji="0" lang="es-CL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Times New Roman" charset="0"/>
                        <a:cs typeface="Calibri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270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Times New Roman" charset="0"/>
                          <a:cs typeface="Calibri" charset="0"/>
                        </a:rPr>
                        <a:t> 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Times New Roman" charset="0"/>
                        <a:cs typeface="Calibri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Cambria" charset="0"/>
                        <a:cs typeface="Calibri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Times New Roman" charset="0"/>
                          <a:cs typeface="Calibri" charset="0"/>
                        </a:rPr>
                        <a:t>[0.497]***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Times New Roman" charset="0"/>
                        <a:cs typeface="Calibri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Times New Roman" charset="0"/>
                          <a:cs typeface="Calibri" charset="0"/>
                        </a:rPr>
                        <a:t>[0.374]***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Times New Roman" charset="0"/>
                        <a:cs typeface="Calibri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Times New Roman" charset="0"/>
                          <a:cs typeface="Calibri" charset="0"/>
                        </a:rPr>
                        <a:t>[0.384]***</a:t>
                      </a:r>
                      <a:endParaRPr kumimoji="0" lang="es-CL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Times New Roman" charset="0"/>
                        <a:cs typeface="Calibri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270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Times New Roman" charset="0"/>
                          <a:cs typeface="Calibri" charset="0"/>
                        </a:rPr>
                        <a:t>Acusado es Empresa en Bolsa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Times New Roman" charset="0"/>
                        <a:cs typeface="Calibri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Times New Roman" charset="0"/>
                          <a:cs typeface="Calibri" charset="0"/>
                        </a:rPr>
                        <a:t>0,167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Times New Roman" charset="0"/>
                        <a:cs typeface="Calibri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Times New Roman" charset="0"/>
                          <a:cs typeface="Calibri" charset="0"/>
                        </a:rPr>
                        <a:t>-0,047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Times New Roman" charset="0"/>
                        <a:cs typeface="Calibri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Times New Roman" charset="0"/>
                          <a:cs typeface="Calibri" charset="0"/>
                        </a:rPr>
                        <a:t> 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Times New Roman" charset="0"/>
                        <a:cs typeface="Calibri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Times New Roman" charset="0"/>
                          <a:cs typeface="Calibri" charset="0"/>
                        </a:rPr>
                        <a:t>0,235</a:t>
                      </a:r>
                      <a:endParaRPr kumimoji="0" lang="es-CL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Times New Roman" charset="0"/>
                        <a:cs typeface="Calibri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270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Times New Roman" charset="0"/>
                          <a:cs typeface="Calibri" charset="0"/>
                        </a:rPr>
                        <a:t> 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Times New Roman" charset="0"/>
                        <a:cs typeface="Calibri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Times New Roman" charset="0"/>
                          <a:cs typeface="Calibri" charset="0"/>
                        </a:rPr>
                        <a:t>[0.233]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Times New Roman" charset="0"/>
                        <a:cs typeface="Calibri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Times New Roman" charset="0"/>
                          <a:cs typeface="Calibri" charset="0"/>
                        </a:rPr>
                        <a:t>[0.215]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Times New Roman" charset="0"/>
                        <a:cs typeface="Calibri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Times New Roman" charset="0"/>
                          <a:cs typeface="Calibri" charset="0"/>
                        </a:rPr>
                        <a:t> 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Times New Roman" charset="0"/>
                        <a:cs typeface="Calibri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Times New Roman" charset="0"/>
                          <a:cs typeface="Calibri" charset="0"/>
                        </a:rPr>
                        <a:t>[0.240]</a:t>
                      </a:r>
                      <a:endParaRPr kumimoji="0" lang="es-CL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Times New Roman" charset="0"/>
                        <a:cs typeface="Calibri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270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Times New Roman" charset="0"/>
                          <a:cs typeface="Calibri" charset="0"/>
                        </a:rPr>
                        <a:t>Demanda es  por Colusión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Times New Roman" charset="0"/>
                        <a:cs typeface="Calibri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Cambria" charset="0"/>
                        <a:cs typeface="Calibri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Times New Roman" charset="0"/>
                          <a:cs typeface="Calibri" charset="0"/>
                        </a:rPr>
                        <a:t> 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Times New Roman" charset="0"/>
                        <a:cs typeface="Calibri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Times New Roman" charset="0"/>
                          <a:cs typeface="Calibri" charset="0"/>
                        </a:rPr>
                        <a:t>1,923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Times New Roman" charset="0"/>
                        <a:cs typeface="Calibri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Times New Roman" charset="0"/>
                          <a:cs typeface="Calibri" charset="0"/>
                        </a:rPr>
                        <a:t>1,984</a:t>
                      </a:r>
                      <a:endParaRPr kumimoji="0" lang="es-CL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Times New Roman" charset="0"/>
                        <a:cs typeface="Calibri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270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Times New Roman" charset="0"/>
                          <a:cs typeface="Calibri" charset="0"/>
                        </a:rPr>
                        <a:t> 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Times New Roman" charset="0"/>
                        <a:cs typeface="Calibri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Cambria" charset="0"/>
                        <a:cs typeface="Calibri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Times New Roman" charset="0"/>
                          <a:cs typeface="Calibri" charset="0"/>
                        </a:rPr>
                        <a:t> 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Times New Roman" charset="0"/>
                        <a:cs typeface="Calibri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Times New Roman" charset="0"/>
                          <a:cs typeface="Calibri" charset="0"/>
                        </a:rPr>
                        <a:t>[0.364]***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Times New Roman" charset="0"/>
                        <a:cs typeface="Calibri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Times New Roman" charset="0"/>
                          <a:cs typeface="Calibri" charset="0"/>
                        </a:rPr>
                        <a:t>[0.378]***</a:t>
                      </a:r>
                      <a:endParaRPr kumimoji="0" lang="es-CL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Times New Roman" charset="0"/>
                        <a:cs typeface="Calibri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270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Times New Roman" charset="0"/>
                          <a:cs typeface="Calibri" charset="0"/>
                        </a:rPr>
                        <a:t>Constante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Times New Roman" charset="0"/>
                        <a:cs typeface="Calibri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Times New Roman" charset="0"/>
                          <a:cs typeface="Calibri" charset="0"/>
                        </a:rPr>
                        <a:t>0,951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Times New Roman" charset="0"/>
                        <a:cs typeface="Calibri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Times New Roman" charset="0"/>
                          <a:cs typeface="Calibri" charset="0"/>
                        </a:rPr>
                        <a:t>-0,607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Times New Roman" charset="0"/>
                        <a:cs typeface="Calibri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Times New Roman" charset="0"/>
                          <a:cs typeface="Calibri" charset="0"/>
                        </a:rPr>
                        <a:t>1,014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Times New Roman" charset="0"/>
                        <a:cs typeface="Calibri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Times New Roman" charset="0"/>
                          <a:cs typeface="Calibri" charset="0"/>
                        </a:rPr>
                        <a:t>0,973</a:t>
                      </a:r>
                      <a:endParaRPr kumimoji="0" lang="es-CL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Times New Roman" charset="0"/>
                        <a:cs typeface="Calibri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270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Times New Roman" charset="0"/>
                          <a:cs typeface="Calibri" charset="0"/>
                        </a:rPr>
                        <a:t> 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Times New Roman" charset="0"/>
                        <a:cs typeface="Calibri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Times New Roman" charset="0"/>
                          <a:cs typeface="Calibri" charset="0"/>
                        </a:rPr>
                        <a:t>[0.353]***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Times New Roman" charset="0"/>
                        <a:cs typeface="Calibri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Times New Roman" charset="0"/>
                          <a:cs typeface="Calibri" charset="0"/>
                        </a:rPr>
                        <a:t>[0.172]***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Times New Roman" charset="0"/>
                        <a:cs typeface="Calibri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Times New Roman" charset="0"/>
                          <a:cs typeface="Calibri" charset="0"/>
                        </a:rPr>
                        <a:t>[0.368]***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Times New Roman" charset="0"/>
                        <a:cs typeface="Calibri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Times New Roman" charset="0"/>
                          <a:cs typeface="Calibri" charset="0"/>
                        </a:rPr>
                        <a:t>[0.373]***</a:t>
                      </a:r>
                      <a:endParaRPr kumimoji="0" lang="es-CL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Times New Roman" charset="0"/>
                        <a:cs typeface="Calibri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270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Times New Roman" charset="0"/>
                          <a:cs typeface="Calibri" charset="0"/>
                        </a:rPr>
                        <a:t> 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Times New Roman" charset="0"/>
                        <a:cs typeface="Calibri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Cambria" charset="0"/>
                        <a:cs typeface="Calibri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Times New Roman" charset="0"/>
                          <a:cs typeface="Calibri" charset="0"/>
                        </a:rPr>
                        <a:t> 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Times New Roman" charset="0"/>
                        <a:cs typeface="Calibri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Times New Roman" charset="0"/>
                          <a:cs typeface="Calibri" charset="0"/>
                        </a:rPr>
                        <a:t> 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Times New Roman" charset="0"/>
                        <a:cs typeface="Calibri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Times New Roman" charset="0"/>
                          <a:cs typeface="Calibri" charset="0"/>
                        </a:rPr>
                        <a:t> </a:t>
                      </a:r>
                      <a:endParaRPr kumimoji="0" lang="es-CL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Times New Roman" charset="0"/>
                        <a:cs typeface="Calibri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Times New Roman" charset="0"/>
                          <a:cs typeface="Calibri" charset="0"/>
                        </a:rPr>
                        <a:t>Observaciones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Times New Roman" charset="0"/>
                        <a:cs typeface="Calibri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Times New Roman" charset="0"/>
                          <a:cs typeface="Calibri" charset="0"/>
                        </a:rPr>
                        <a:t>195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Times New Roman" charset="0"/>
                        <a:cs typeface="Calibri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Times New Roman" charset="0"/>
                          <a:cs typeface="Calibri" charset="0"/>
                        </a:rPr>
                        <a:t>195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Times New Roman" charset="0"/>
                        <a:cs typeface="Calibri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Times New Roman" charset="0"/>
                          <a:cs typeface="Calibri" charset="0"/>
                        </a:rPr>
                        <a:t>195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Times New Roman" charset="0"/>
                        <a:cs typeface="Calibri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Times New Roman" charset="0"/>
                          <a:cs typeface="Calibri" charset="0"/>
                        </a:rPr>
                        <a:t>195</a:t>
                      </a:r>
                      <a:endParaRPr kumimoji="0" lang="es-CL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Times New Roman" charset="0"/>
                        <a:cs typeface="Calibri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5450" name="5 CuadroTexto"/>
          <p:cNvSpPr txBox="1">
            <a:spLocks noChangeArrowheads="1"/>
          </p:cNvSpPr>
          <p:nvPr/>
        </p:nvSpPr>
        <p:spPr bwMode="auto">
          <a:xfrm>
            <a:off x="701675" y="5132388"/>
            <a:ext cx="49958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2"/>
                </a:solidFill>
                <a:latin typeface="Arial Narrow" charset="0"/>
                <a:ea typeface="ＭＳ Ｐゴシック" charset="0"/>
              </a:defRPr>
            </a:lvl1pPr>
            <a:lvl2pPr marL="742950" indent="-285750">
              <a:defRPr sz="3200">
                <a:solidFill>
                  <a:schemeClr val="tx2"/>
                </a:solidFill>
                <a:latin typeface="Arial Narrow" charset="0"/>
                <a:ea typeface="ＭＳ Ｐゴシック" charset="0"/>
              </a:defRPr>
            </a:lvl2pPr>
            <a:lvl3pPr marL="1143000" indent="-228600">
              <a:defRPr sz="3200">
                <a:solidFill>
                  <a:schemeClr val="tx2"/>
                </a:solidFill>
                <a:latin typeface="Arial Narrow" charset="0"/>
                <a:ea typeface="ＭＳ Ｐゴシック" charset="0"/>
              </a:defRPr>
            </a:lvl3pPr>
            <a:lvl4pPr marL="1600200" indent="-228600">
              <a:defRPr sz="3200">
                <a:solidFill>
                  <a:schemeClr val="tx2"/>
                </a:solidFill>
                <a:latin typeface="Arial Narrow" charset="0"/>
                <a:ea typeface="ＭＳ Ｐゴシック" charset="0"/>
              </a:defRPr>
            </a:lvl4pPr>
            <a:lvl5pPr marL="2057400" indent="-228600">
              <a:defRPr sz="3200">
                <a:solidFill>
                  <a:schemeClr val="tx2"/>
                </a:solidFill>
                <a:latin typeface="Arial Narrow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 Narrow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 Narrow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 Narrow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 Narrow" charset="0"/>
                <a:ea typeface="ＭＳ Ｐゴシック" charset="0"/>
              </a:defRPr>
            </a:lvl9pPr>
          </a:lstStyle>
          <a:p>
            <a:r>
              <a:rPr lang="es-CL" sz="1200">
                <a:solidFill>
                  <a:srgbClr val="000000"/>
                </a:solidFill>
                <a:latin typeface="Calibri" charset="0"/>
                <a:ea typeface="Times New Roman" charset="0"/>
                <a:cs typeface="Calibri" charset="0"/>
              </a:rPr>
              <a:t>Nota: * significancia al 10%; ** significancia al 5%*** significancia al 1%</a:t>
            </a:r>
            <a:endParaRPr lang="es-CL" sz="1200">
              <a:ea typeface="Times New Roman" charset="0"/>
              <a:cs typeface="Calibri" charset="0"/>
            </a:endParaRPr>
          </a:p>
        </p:txBody>
      </p:sp>
      <p:sp>
        <p:nvSpPr>
          <p:cNvPr id="15451" name="6 CuadroTexto"/>
          <p:cNvSpPr txBox="1">
            <a:spLocks noChangeArrowheads="1"/>
          </p:cNvSpPr>
          <p:nvPr/>
        </p:nvSpPr>
        <p:spPr bwMode="auto">
          <a:xfrm>
            <a:off x="792163" y="593725"/>
            <a:ext cx="72009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2"/>
                </a:solidFill>
                <a:latin typeface="Arial Narrow" charset="0"/>
                <a:ea typeface="ＭＳ Ｐゴシック" charset="0"/>
              </a:defRPr>
            </a:lvl1pPr>
            <a:lvl2pPr marL="742950" indent="-285750">
              <a:defRPr sz="3200">
                <a:solidFill>
                  <a:schemeClr val="tx2"/>
                </a:solidFill>
                <a:latin typeface="Arial Narrow" charset="0"/>
                <a:ea typeface="ＭＳ Ｐゴシック" charset="0"/>
              </a:defRPr>
            </a:lvl2pPr>
            <a:lvl3pPr marL="1143000" indent="-228600">
              <a:defRPr sz="3200">
                <a:solidFill>
                  <a:schemeClr val="tx2"/>
                </a:solidFill>
                <a:latin typeface="Arial Narrow" charset="0"/>
                <a:ea typeface="ＭＳ Ｐゴシック" charset="0"/>
              </a:defRPr>
            </a:lvl3pPr>
            <a:lvl4pPr marL="1600200" indent="-228600">
              <a:defRPr sz="3200">
                <a:solidFill>
                  <a:schemeClr val="tx2"/>
                </a:solidFill>
                <a:latin typeface="Arial Narrow" charset="0"/>
                <a:ea typeface="ＭＳ Ｐゴシック" charset="0"/>
              </a:defRPr>
            </a:lvl4pPr>
            <a:lvl5pPr marL="2057400" indent="-228600">
              <a:defRPr sz="3200">
                <a:solidFill>
                  <a:schemeClr val="tx2"/>
                </a:solidFill>
                <a:latin typeface="Arial Narrow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 Narrow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 Narrow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 Narrow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 Narrow" charset="0"/>
                <a:ea typeface="ＭＳ Ｐゴシック" charset="0"/>
              </a:defRPr>
            </a:lvl9pPr>
          </a:lstStyle>
          <a:p>
            <a:r>
              <a:rPr lang="es-CL" sz="2000" u="sng"/>
              <a:t>Análisis multi-variado de factores que inciden en participación de FNE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s-CL" sz="2800" dirty="0">
                <a:latin typeface="Arial Narrow" charset="0"/>
              </a:rPr>
              <a:t>IV. 	Efectividad de la FNE en los juicios</a:t>
            </a:r>
          </a:p>
        </p:txBody>
      </p:sp>
      <p:sp>
        <p:nvSpPr>
          <p:cNvPr id="16387" name="2 Marcador de contenido"/>
          <p:cNvSpPr>
            <a:spLocks noGrp="1"/>
          </p:cNvSpPr>
          <p:nvPr>
            <p:ph idx="1"/>
          </p:nvPr>
        </p:nvSpPr>
        <p:spPr>
          <a:xfrm>
            <a:off x="657225" y="1493838"/>
            <a:ext cx="7740650" cy="4365625"/>
          </a:xfrm>
        </p:spPr>
        <p:txBody>
          <a:bodyPr/>
          <a:lstStyle/>
          <a:p>
            <a:pPr>
              <a:buFont typeface="Wingdings" charset="0"/>
              <a:buChar char="§"/>
            </a:pPr>
            <a:r>
              <a:rPr lang="es-CL" sz="2000" dirty="0">
                <a:latin typeface="Arial Narrow" charset="0"/>
              </a:rPr>
              <a:t>Medir la probabilidad de éxito de la FNE en el Tribunal en comparación a los juicios en donde los demandantes son solo privados</a:t>
            </a:r>
          </a:p>
          <a:p>
            <a:pPr>
              <a:buFont typeface="Wingdings" charset="0"/>
              <a:buNone/>
            </a:pPr>
            <a:endParaRPr lang="es-CL" sz="2000" dirty="0">
              <a:latin typeface="Arial Narrow" charset="0"/>
            </a:endParaRPr>
          </a:p>
          <a:p>
            <a:pPr>
              <a:buFont typeface="Wingdings" charset="0"/>
              <a:buChar char="§"/>
            </a:pPr>
            <a:r>
              <a:rPr lang="es-CL" sz="2000" dirty="0">
                <a:solidFill>
                  <a:schemeClr val="tx2"/>
                </a:solidFill>
                <a:latin typeface="Arial Narrow" charset="0"/>
              </a:rPr>
              <a:t>Posibles términos de juicios (Clasificación del TDLC)</a:t>
            </a:r>
          </a:p>
          <a:p>
            <a:pPr lvl="1"/>
            <a:r>
              <a:rPr lang="es-CL" sz="1800" dirty="0">
                <a:latin typeface="Arial Narrow" charset="0"/>
              </a:rPr>
              <a:t>Archivo</a:t>
            </a:r>
          </a:p>
          <a:p>
            <a:pPr lvl="1"/>
            <a:r>
              <a:rPr lang="es-CL" sz="1800" dirty="0">
                <a:latin typeface="Arial Narrow" charset="0"/>
              </a:rPr>
              <a:t>Desistimiento</a:t>
            </a:r>
          </a:p>
          <a:p>
            <a:pPr lvl="1"/>
            <a:r>
              <a:rPr lang="es-CL" sz="1800" dirty="0">
                <a:latin typeface="Arial Narrow" charset="0"/>
              </a:rPr>
              <a:t>Conciliación</a:t>
            </a:r>
          </a:p>
          <a:p>
            <a:pPr lvl="1"/>
            <a:r>
              <a:rPr lang="es-CL" sz="1800" dirty="0">
                <a:latin typeface="Arial Narrow" charset="0"/>
              </a:rPr>
              <a:t>Fallo  </a:t>
            </a:r>
            <a:r>
              <a:rPr lang="es-CL" sz="1800" dirty="0">
                <a:solidFill>
                  <a:schemeClr val="tx2"/>
                </a:solidFill>
                <a:latin typeface="Arial Narrow" charset="0"/>
              </a:rPr>
              <a:t>(</a:t>
            </a:r>
            <a:r>
              <a:rPr lang="es-CL" sz="1800" b="1" dirty="0">
                <a:solidFill>
                  <a:schemeClr val="tx2"/>
                </a:solidFill>
                <a:latin typeface="Arial Narrow" charset="0"/>
              </a:rPr>
              <a:t>Condena</a:t>
            </a:r>
            <a:r>
              <a:rPr lang="es-CL" sz="1800" dirty="0">
                <a:solidFill>
                  <a:schemeClr val="tx2"/>
                </a:solidFill>
                <a:latin typeface="Arial Narrow" charset="0"/>
              </a:rPr>
              <a:t> </a:t>
            </a:r>
            <a:r>
              <a:rPr lang="es-CL" sz="1800" dirty="0">
                <a:latin typeface="Arial Narrow" charset="0"/>
              </a:rPr>
              <a:t>/Absolución)</a:t>
            </a:r>
          </a:p>
          <a:p>
            <a:pPr>
              <a:buFont typeface="Wingdings" charset="0"/>
              <a:buChar char="§"/>
            </a:pPr>
            <a:endParaRPr lang="es-CL" sz="2000" dirty="0">
              <a:latin typeface="Arial Narrow" charset="0"/>
            </a:endParaRPr>
          </a:p>
          <a:p>
            <a:pPr>
              <a:buFont typeface="Wingdings" charset="0"/>
              <a:buChar char="§"/>
            </a:pPr>
            <a:r>
              <a:rPr lang="es-CL" sz="2000" dirty="0">
                <a:latin typeface="Arial Narrow" charset="0"/>
              </a:rPr>
              <a:t>Exito equivale a tener un fallo condenatorio por el TDLC</a:t>
            </a:r>
            <a:r>
              <a:rPr lang="es-CL" sz="2000" dirty="0" smtClean="0">
                <a:latin typeface="Arial Narrow" charset="0"/>
              </a:rPr>
              <a:t>.</a:t>
            </a:r>
          </a:p>
          <a:p>
            <a:pPr>
              <a:buFont typeface="Wingdings" charset="0"/>
              <a:buChar char="§"/>
            </a:pPr>
            <a:r>
              <a:rPr lang="es-CL" sz="2000" dirty="0" smtClean="0">
                <a:latin typeface="Arial Narrow" charset="0"/>
              </a:rPr>
              <a:t>No se incluyen apleaciones a la Corte Suprema</a:t>
            </a:r>
            <a:endParaRPr lang="es-CL" sz="2000" dirty="0">
              <a:latin typeface="Arial Narrow" charset="0"/>
            </a:endParaRPr>
          </a:p>
          <a:p>
            <a:pPr>
              <a:buFont typeface="Wingdings" charset="0"/>
              <a:buChar char="§"/>
            </a:pPr>
            <a:r>
              <a:rPr lang="es-CL" sz="2000" dirty="0">
                <a:latin typeface="Arial Narrow" charset="0"/>
              </a:rPr>
              <a:t>Conciliación no se considera favorable. No hay información.</a:t>
            </a:r>
          </a:p>
          <a:p>
            <a:pPr>
              <a:buFont typeface="Wingdings" charset="0"/>
              <a:buChar char="§"/>
            </a:pPr>
            <a:endParaRPr lang="es-CL" sz="2000" dirty="0">
              <a:latin typeface="Arial Narrow" charset="0"/>
            </a:endParaRPr>
          </a:p>
          <a:p>
            <a:pPr>
              <a:buFont typeface="Wingdings" charset="0"/>
              <a:buChar char="§"/>
            </a:pPr>
            <a:endParaRPr lang="es-CL" sz="2000" dirty="0">
              <a:latin typeface="Arial Narrow" charset="0"/>
            </a:endParaRPr>
          </a:p>
          <a:p>
            <a:pPr>
              <a:buFont typeface="Wingdings" charset="0"/>
              <a:buChar char="§"/>
            </a:pPr>
            <a:endParaRPr lang="es-CL" sz="2000" dirty="0">
              <a:latin typeface="Arial Narrow" charset="0"/>
            </a:endParaRPr>
          </a:p>
          <a:p>
            <a:pPr>
              <a:buFont typeface="Wingdings" charset="0"/>
              <a:buChar char="§"/>
            </a:pPr>
            <a:endParaRPr lang="es-CL" sz="2000" dirty="0">
              <a:latin typeface="Arial Narrow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1 Título"/>
          <p:cNvSpPr>
            <a:spLocks noGrp="1"/>
          </p:cNvSpPr>
          <p:nvPr>
            <p:ph type="title"/>
          </p:nvPr>
        </p:nvSpPr>
        <p:spPr>
          <a:xfrm>
            <a:off x="836613" y="609600"/>
            <a:ext cx="7621587" cy="388938"/>
          </a:xfrm>
        </p:spPr>
        <p:txBody>
          <a:bodyPr/>
          <a:lstStyle/>
          <a:p>
            <a:r>
              <a:rPr lang="es-CL" sz="2000" u="sng" dirty="0">
                <a:latin typeface="Arial Narrow" charset="0"/>
              </a:rPr>
              <a:t>Término de juicios y participación de la FNE</a:t>
            </a:r>
          </a:p>
        </p:txBody>
      </p:sp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008456706"/>
              </p:ext>
            </p:extLst>
          </p:nvPr>
        </p:nvGraphicFramePr>
        <p:xfrm>
          <a:off x="1646676" y="1179513"/>
          <a:ext cx="5311338" cy="2294491"/>
        </p:xfrm>
        <a:graphic>
          <a:graphicData uri="http://schemas.openxmlformats.org/drawingml/2006/table">
            <a:tbl>
              <a:tblPr/>
              <a:tblGrid>
                <a:gridCol w="1491754"/>
                <a:gridCol w="147440"/>
                <a:gridCol w="992190"/>
                <a:gridCol w="957498"/>
                <a:gridCol w="875972"/>
                <a:gridCol w="846484"/>
              </a:tblGrid>
              <a:tr h="299682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Término del caso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Total Demandas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Participación Fiscalía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2831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 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 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Casos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%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Casos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%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831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Conciliación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 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21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12%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5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10%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831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Retiro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 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9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5%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0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0%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831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Archivo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 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31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17%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2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4%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831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Fallo Condenatorio</a:t>
                      </a:r>
                      <a:endParaRPr kumimoji="0" lang="es-CL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 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49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27%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29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56%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831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           Absolutorio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Cambria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71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39%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16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31%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9600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Total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 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181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100%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52</a:t>
                      </a:r>
                      <a:endParaRPr kumimoji="0" lang="es-C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Times New Roman" charset="0"/>
                        </a:rPr>
                        <a:t>100%</a:t>
                      </a:r>
                      <a:endParaRPr kumimoji="0" lang="es-CL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7461" name="4 CuadroTexto"/>
          <p:cNvSpPr txBox="1">
            <a:spLocks noChangeArrowheads="1"/>
          </p:cNvSpPr>
          <p:nvPr/>
        </p:nvSpPr>
        <p:spPr bwMode="auto">
          <a:xfrm>
            <a:off x="927100" y="3789363"/>
            <a:ext cx="6345238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2"/>
                </a:solidFill>
                <a:latin typeface="Arial Narrow" charset="0"/>
                <a:ea typeface="ＭＳ Ｐゴシック" charset="0"/>
              </a:defRPr>
            </a:lvl1pPr>
            <a:lvl2pPr marL="742950" indent="-285750">
              <a:defRPr sz="3200">
                <a:solidFill>
                  <a:schemeClr val="tx2"/>
                </a:solidFill>
                <a:latin typeface="Arial Narrow" charset="0"/>
                <a:ea typeface="ＭＳ Ｐゴシック" charset="0"/>
              </a:defRPr>
            </a:lvl2pPr>
            <a:lvl3pPr marL="1143000" indent="-228600">
              <a:defRPr sz="3200">
                <a:solidFill>
                  <a:schemeClr val="tx2"/>
                </a:solidFill>
                <a:latin typeface="Arial Narrow" charset="0"/>
                <a:ea typeface="ＭＳ Ｐゴシック" charset="0"/>
              </a:defRPr>
            </a:lvl3pPr>
            <a:lvl4pPr marL="1600200" indent="-228600">
              <a:defRPr sz="3200">
                <a:solidFill>
                  <a:schemeClr val="tx2"/>
                </a:solidFill>
                <a:latin typeface="Arial Narrow" charset="0"/>
                <a:ea typeface="ＭＳ Ｐゴシック" charset="0"/>
              </a:defRPr>
            </a:lvl4pPr>
            <a:lvl5pPr marL="2057400" indent="-228600">
              <a:defRPr sz="3200">
                <a:solidFill>
                  <a:schemeClr val="tx2"/>
                </a:solidFill>
                <a:latin typeface="Arial Narrow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 Narrow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 Narrow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 Narrow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 Narrow" charset="0"/>
                <a:ea typeface="ＭＳ Ｐゴシック" charset="0"/>
              </a:defRPr>
            </a:lvl9pPr>
          </a:lstStyle>
          <a:p>
            <a:pPr marL="342900" indent="-342900">
              <a:buFont typeface="Wingdings" charset="2"/>
              <a:buChar char="§"/>
            </a:pPr>
            <a:r>
              <a:rPr lang="es-CL" sz="2000" dirty="0"/>
              <a:t>Archivo o Retiro: 4% de casos de la FNE vs 22 % del total</a:t>
            </a:r>
          </a:p>
          <a:p>
            <a:pPr marL="342900" indent="-342900">
              <a:buFont typeface="Wingdings" charset="2"/>
              <a:buChar char="§"/>
            </a:pPr>
            <a:endParaRPr lang="es-CL" sz="2000" dirty="0"/>
          </a:p>
          <a:p>
            <a:pPr marL="342900" indent="-342900">
              <a:buFont typeface="Wingdings" charset="2"/>
              <a:buChar char="§"/>
            </a:pPr>
            <a:r>
              <a:rPr lang="es-CL" sz="2000" dirty="0"/>
              <a:t>Fallos condenatorios: 56% casos con la FNE vs. 27% del total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01570" y="609600"/>
            <a:ext cx="7756630" cy="434135"/>
          </a:xfrm>
        </p:spPr>
        <p:txBody>
          <a:bodyPr/>
          <a:lstStyle/>
          <a:p>
            <a:r>
              <a:rPr lang="es-ES" sz="2800" dirty="0" smtClean="0"/>
              <a:t>Modelo </a:t>
            </a:r>
            <a:r>
              <a:rPr lang="es-ES" sz="2800" dirty="0" err="1" smtClean="0"/>
              <a:t>Probit</a:t>
            </a:r>
            <a:endParaRPr lang="es-ES" sz="2800" dirty="0"/>
          </a:p>
        </p:txBody>
      </p:sp>
      <p:pic>
        <p:nvPicPr>
          <p:cNvPr id="4" name="Imagen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1560" y="1178749"/>
            <a:ext cx="7875875" cy="337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636498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Resultados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86535" y="1583795"/>
            <a:ext cx="8071665" cy="4512205"/>
          </a:xfrm>
        </p:spPr>
        <p:txBody>
          <a:bodyPr/>
          <a:lstStyle/>
          <a:p>
            <a:r>
              <a:rPr lang="es-ES" dirty="0" smtClean="0"/>
              <a:t>Sin controlar por autoselección, participación de FNE incrementa la probabilidad de Fallo condenatorio.</a:t>
            </a:r>
          </a:p>
          <a:p>
            <a:endParaRPr lang="es-ES" dirty="0"/>
          </a:p>
          <a:p>
            <a:r>
              <a:rPr lang="es-ES" dirty="0" smtClean="0"/>
              <a:t>Controlando por: Sensibilidad de Mercado, Tamaño de empresa o Calidad estatal del demandado, la probabilidad de éxito de la FNE se hace aún mayor.</a:t>
            </a:r>
          </a:p>
          <a:p>
            <a:endParaRPr lang="es-ES" dirty="0"/>
          </a:p>
          <a:p>
            <a:r>
              <a:rPr lang="es-ES" dirty="0" smtClean="0"/>
              <a:t>Resultados se mantienen si se incluyen casos de Conciliación y Desistimiento en las regresiones.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xmlns="" val="40557726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62000" y="458670"/>
            <a:ext cx="7696200" cy="685800"/>
          </a:xfrm>
        </p:spPr>
        <p:txBody>
          <a:bodyPr/>
          <a:lstStyle/>
          <a:p>
            <a:r>
              <a:rPr lang="es-ES" dirty="0" smtClean="0"/>
              <a:t>IV	Conclusiones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85800" y="1403775"/>
            <a:ext cx="8026660" cy="4455495"/>
          </a:xfrm>
        </p:spPr>
        <p:txBody>
          <a:bodyPr/>
          <a:lstStyle/>
          <a:p>
            <a:r>
              <a:rPr lang="es-ES" dirty="0" smtClean="0"/>
              <a:t>Superioridad del </a:t>
            </a:r>
            <a:r>
              <a:rPr lang="es-ES" i="1" dirty="0" err="1"/>
              <a:t>e</a:t>
            </a:r>
            <a:r>
              <a:rPr lang="es-ES" i="1" dirty="0" err="1" smtClean="0"/>
              <a:t>nforcement</a:t>
            </a:r>
            <a:r>
              <a:rPr lang="es-ES" dirty="0" smtClean="0"/>
              <a:t> público respecto al privado en cuanto a resultados de los juicios de libre competencia.</a:t>
            </a:r>
          </a:p>
          <a:p>
            <a:endParaRPr lang="es-ES" dirty="0"/>
          </a:p>
          <a:p>
            <a:r>
              <a:rPr lang="es-ES" dirty="0" smtClean="0"/>
              <a:t>Participación de la FNE incrementa significativamente la probabilidad de un fallo condenatorio en una demanda.</a:t>
            </a:r>
          </a:p>
          <a:p>
            <a:endParaRPr lang="es-ES" dirty="0"/>
          </a:p>
          <a:p>
            <a:r>
              <a:rPr lang="es-ES" dirty="0" smtClean="0"/>
              <a:t>Resultados se mantienen válidos ante controles por autoselección</a:t>
            </a:r>
          </a:p>
          <a:p>
            <a:endParaRPr lang="es-ES" dirty="0"/>
          </a:p>
          <a:p>
            <a:r>
              <a:rPr lang="es-ES" dirty="0" smtClean="0"/>
              <a:t>Implicancia de política: </a:t>
            </a:r>
            <a:r>
              <a:rPr lang="es-ES" dirty="0" smtClean="0">
                <a:solidFill>
                  <a:schemeClr val="tx2"/>
                </a:solidFill>
              </a:rPr>
              <a:t>Fortalecer FNE es vez de inducir litigación privada por la vía de incrementar daños.</a:t>
            </a:r>
            <a:endParaRPr lang="es-ES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42741862"/>
      </p:ext>
    </p:extLst>
  </p:cSld>
  <p:clrMapOvr>
    <a:masterClrMapping/>
  </p:clrMapOvr>
</p:sld>
</file>

<file path=ppt/theme/theme1.xml><?xml version="1.0" encoding="utf-8"?>
<a:theme xmlns:a="http://schemas.openxmlformats.org/drawingml/2006/main" name="Departamento de Economia">
  <a:themeElements>
    <a:clrScheme name="Departamento de Economia 10">
      <a:dk1>
        <a:srgbClr val="4D4D4D"/>
      </a:dk1>
      <a:lt1>
        <a:srgbClr val="FFFFFF"/>
      </a:lt1>
      <a:dk2>
        <a:srgbClr val="382E7E"/>
      </a:dk2>
      <a:lt2>
        <a:srgbClr val="7E8998"/>
      </a:lt2>
      <a:accent1>
        <a:srgbClr val="99CC00"/>
      </a:accent1>
      <a:accent2>
        <a:srgbClr val="CCCC00"/>
      </a:accent2>
      <a:accent3>
        <a:srgbClr val="FFFFFF"/>
      </a:accent3>
      <a:accent4>
        <a:srgbClr val="404040"/>
      </a:accent4>
      <a:accent5>
        <a:srgbClr val="CAE2AA"/>
      </a:accent5>
      <a:accent6>
        <a:srgbClr val="B9B900"/>
      </a:accent6>
      <a:hlink>
        <a:srgbClr val="6062A0"/>
      </a:hlink>
      <a:folHlink>
        <a:srgbClr val="B2B2B2"/>
      </a:folHlink>
    </a:clrScheme>
    <a:fontScheme name="Departamento de Economia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 Narrow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 Narrow" pitchFamily="34" charset="0"/>
          </a:defRPr>
        </a:defPPr>
      </a:lstStyle>
    </a:lnDef>
  </a:objectDefaults>
  <a:extraClrSchemeLst>
    <a:extraClrScheme>
      <a:clrScheme name="Departamento de Economi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partamento de Economia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partamento de Economia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partamento de Economia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partamento de Economi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partamento de Economi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partamento de Economi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partamento de Economia 8">
        <a:dk1>
          <a:srgbClr val="5F5F5F"/>
        </a:dk1>
        <a:lt1>
          <a:srgbClr val="FFFFFF"/>
        </a:lt1>
        <a:dk2>
          <a:srgbClr val="284D84"/>
        </a:dk2>
        <a:lt2>
          <a:srgbClr val="CEE1EE"/>
        </a:lt2>
        <a:accent1>
          <a:srgbClr val="99CC00"/>
        </a:accent1>
        <a:accent2>
          <a:srgbClr val="CCCC00"/>
        </a:accent2>
        <a:accent3>
          <a:srgbClr val="FFFFFF"/>
        </a:accent3>
        <a:accent4>
          <a:srgbClr val="505050"/>
        </a:accent4>
        <a:accent5>
          <a:srgbClr val="CAE2AA"/>
        </a:accent5>
        <a:accent6>
          <a:srgbClr val="B9B900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partamento de Economia 9">
        <a:dk1>
          <a:srgbClr val="4D4D4D"/>
        </a:dk1>
        <a:lt1>
          <a:srgbClr val="FFFFFF"/>
        </a:lt1>
        <a:dk2>
          <a:srgbClr val="382E7E"/>
        </a:dk2>
        <a:lt2>
          <a:srgbClr val="CEE1EE"/>
        </a:lt2>
        <a:accent1>
          <a:srgbClr val="99CC00"/>
        </a:accent1>
        <a:accent2>
          <a:srgbClr val="CCCC00"/>
        </a:accent2>
        <a:accent3>
          <a:srgbClr val="FFFFFF"/>
        </a:accent3>
        <a:accent4>
          <a:srgbClr val="404040"/>
        </a:accent4>
        <a:accent5>
          <a:srgbClr val="CAE2AA"/>
        </a:accent5>
        <a:accent6>
          <a:srgbClr val="B9B900"/>
        </a:accent6>
        <a:hlink>
          <a:srgbClr val="6062A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partamento de Economia 10">
        <a:dk1>
          <a:srgbClr val="4D4D4D"/>
        </a:dk1>
        <a:lt1>
          <a:srgbClr val="FFFFFF"/>
        </a:lt1>
        <a:dk2>
          <a:srgbClr val="382E7E"/>
        </a:dk2>
        <a:lt2>
          <a:srgbClr val="7E8998"/>
        </a:lt2>
        <a:accent1>
          <a:srgbClr val="99CC00"/>
        </a:accent1>
        <a:accent2>
          <a:srgbClr val="CCCC00"/>
        </a:accent2>
        <a:accent3>
          <a:srgbClr val="FFFFFF"/>
        </a:accent3>
        <a:accent4>
          <a:srgbClr val="404040"/>
        </a:accent4>
        <a:accent5>
          <a:srgbClr val="CAE2AA"/>
        </a:accent5>
        <a:accent6>
          <a:srgbClr val="B9B900"/>
        </a:accent6>
        <a:hlink>
          <a:srgbClr val="6062A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C:\Documents and Settings\Aldo Gonzalez\Datos de programa\Microsoft\Templates\Aldo.pot</Template>
  <TotalTime>4226</TotalTime>
  <Words>1453</Words>
  <Application>Microsoft Macintosh PowerPoint</Application>
  <PresentationFormat>Presentación en pantalla (4:3)</PresentationFormat>
  <Paragraphs>629</Paragraphs>
  <Slides>19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20" baseType="lpstr">
      <vt:lpstr>Departamento de Economia</vt:lpstr>
      <vt:lpstr>Diapositiva 1</vt:lpstr>
      <vt:lpstr>Diapositiva 2</vt:lpstr>
      <vt:lpstr>I. Motivación</vt:lpstr>
      <vt:lpstr>Características del sistema chileno </vt:lpstr>
      <vt:lpstr>II. Literatura sobre enforcement público vs. privado</vt:lpstr>
      <vt:lpstr>Acción no Benevolente de Agentes</vt:lpstr>
      <vt:lpstr>III. Descripción de los datos</vt:lpstr>
      <vt:lpstr>Demandas presentadas ante el TDLC y participación de la FNE</vt:lpstr>
      <vt:lpstr>Diapositiva 9</vt:lpstr>
      <vt:lpstr>Diapositiva 10</vt:lpstr>
      <vt:lpstr>Diapositiva 11</vt:lpstr>
      <vt:lpstr>Diapositiva 12</vt:lpstr>
      <vt:lpstr>Mercados Sensibles</vt:lpstr>
      <vt:lpstr>Diapositiva 14</vt:lpstr>
      <vt:lpstr>IV.  Efectividad de la FNE en los juicios</vt:lpstr>
      <vt:lpstr>Término de juicios y participación de la FNE</vt:lpstr>
      <vt:lpstr>Modelo Probit</vt:lpstr>
      <vt:lpstr>Resultados</vt:lpstr>
      <vt:lpstr>IV Conclusiones</vt:lpstr>
    </vt:vector>
  </TitlesOfParts>
  <Company>aldo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aldo</dc:creator>
  <cp:lastModifiedBy>Romina Valencia</cp:lastModifiedBy>
  <cp:revision>220</cp:revision>
  <dcterms:created xsi:type="dcterms:W3CDTF">2004-09-22T14:16:58Z</dcterms:created>
  <dcterms:modified xsi:type="dcterms:W3CDTF">2013-01-09T12:28:18Z</dcterms:modified>
</cp:coreProperties>
</file>