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43" autoAdjust="0"/>
  </p:normalViewPr>
  <p:slideViewPr>
    <p:cSldViewPr>
      <p:cViewPr>
        <p:scale>
          <a:sx n="70" d="100"/>
          <a:sy n="70" d="100"/>
        </p:scale>
        <p:origin x="-1158" y="-7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A38761-CF68-4683-8A16-8182A73D871D}" type="datetimeFigureOut">
              <a:rPr lang="en-GB" smtClean="0"/>
              <a:pPr/>
              <a:t>07/01/2013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FF2856-3A01-4619-A1A8-7FCF71ED687C}" type="slidenum">
              <a:rPr lang="en-GB" smtClean="0"/>
              <a:pPr/>
              <a:t>‹Nº›</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8</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18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19</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20</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21</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22</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23</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24</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8FF2856-3A01-4619-A1A8-7FCF71ED687C}" type="slidenum">
              <a:rPr lang="en-GB" smtClean="0"/>
              <a:pPr/>
              <a:t>25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4E36552-E428-4FF6-A4C0-D5022ABB976A}" type="datetime1">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7BEBBE9-5A5B-4E07-9B06-B972124CF41E}" type="datetime1">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7444C58-39CE-4033-B39E-C95D4A3CB0B3}" type="datetime1">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25973447-798E-4E31-83F8-3315E8465FC5}" type="datetime1">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DC27106-F336-4B76-BFA3-29A7E596F3FE}" type="datetime1">
              <a:rPr lang="es-ES" smtClean="0"/>
              <a:pPr/>
              <a:t>07/01/2013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F1C8E8C-58B7-4F3A-A3C5-D3331371FD96}" type="datetime1">
              <a:rPr lang="es-ES" smtClean="0"/>
              <a:pPr/>
              <a:t>07/01/2013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81B8BBB-5CBA-4A92-81EA-140B36BC97FF}" type="datetime1">
              <a:rPr lang="es-ES" smtClean="0"/>
              <a:pPr/>
              <a:t>07/01/2013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8E810F4-F523-4E8E-A452-C15A78B94C74}" type="datetime1">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3BA003E-2DB0-4A1E-9E90-30862F3FA3B7}" type="datetime1">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6065907-1A25-4F26-BCEB-4674F95ADB04}" type="datetime1">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5122756-1608-40DF-8964-F1749B48C223}" type="datetime1">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B154F-FE14-443A-8D46-63B4A80E1329}" type="datetime1">
              <a:rPr lang="es-ES" smtClean="0"/>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484785"/>
            <a:ext cx="7772400" cy="2115666"/>
          </a:xfrm>
        </p:spPr>
        <p:txBody>
          <a:bodyPr>
            <a:noAutofit/>
          </a:bodyPr>
          <a:lstStyle/>
          <a:p>
            <a:r>
              <a:rPr lang="es-ES_tradnl" sz="3600" dirty="0" smtClean="0"/>
              <a:t>Renegociación de Impuestos y Riesgo Político en las Actividades Extractivas:</a:t>
            </a:r>
            <a:br>
              <a:rPr lang="es-ES_tradnl" sz="3600" dirty="0" smtClean="0"/>
            </a:br>
            <a:r>
              <a:rPr lang="es-ES_tradnl" sz="3200" dirty="0" smtClean="0"/>
              <a:t>El efecto de los Regímenes Tributarios Progresivos</a:t>
            </a:r>
            <a:endParaRPr lang="es-ES" sz="3600" dirty="0"/>
          </a:p>
        </p:txBody>
      </p:sp>
      <p:sp>
        <p:nvSpPr>
          <p:cNvPr id="3" name="2 Subtítulo"/>
          <p:cNvSpPr>
            <a:spLocks noGrp="1"/>
          </p:cNvSpPr>
          <p:nvPr>
            <p:ph type="subTitle" idx="1"/>
          </p:nvPr>
        </p:nvSpPr>
        <p:spPr>
          <a:xfrm>
            <a:off x="1331640" y="4437112"/>
            <a:ext cx="6400800" cy="864096"/>
          </a:xfrm>
        </p:spPr>
        <p:txBody>
          <a:bodyPr>
            <a:noAutofit/>
          </a:bodyPr>
          <a:lstStyle/>
          <a:p>
            <a:r>
              <a:rPr lang="es-ES_tradnl" sz="2400" dirty="0" smtClean="0">
                <a:solidFill>
                  <a:schemeClr val="tx2"/>
                </a:solidFill>
              </a:rPr>
              <a:t>Germán VERA CONCHA</a:t>
            </a:r>
          </a:p>
          <a:p>
            <a:r>
              <a:rPr lang="es-ES_tradnl" sz="2400" dirty="0" err="1" smtClean="0">
                <a:solidFill>
                  <a:schemeClr val="tx2"/>
                </a:solidFill>
              </a:rPr>
              <a:t>OxCarre</a:t>
            </a:r>
            <a:r>
              <a:rPr lang="es-ES_tradnl" sz="2400" dirty="0" smtClean="0">
                <a:solidFill>
                  <a:schemeClr val="tx2"/>
                </a:solidFill>
              </a:rPr>
              <a:t> – Universidad de Oxford</a:t>
            </a:r>
          </a:p>
        </p:txBody>
      </p:sp>
      <p:sp>
        <p:nvSpPr>
          <p:cNvPr id="4" name="Slide Number Placeholder 3"/>
          <p:cNvSpPr>
            <a:spLocks noGrp="1"/>
          </p:cNvSpPr>
          <p:nvPr>
            <p:ph type="sldNum" sz="quarter" idx="12"/>
          </p:nvPr>
        </p:nvSpPr>
        <p:spPr/>
        <p:txBody>
          <a:bodyPr/>
          <a:lstStyle/>
          <a:p>
            <a:fld id="{8DAB4495-C163-4C42-924C-642857FAA9C2}" type="slidenum">
              <a:rPr lang="es-ES" smtClean="0"/>
              <a:pPr/>
              <a:t>1</a:t>
            </a:fld>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661248"/>
          </a:xfrm>
        </p:spPr>
        <p:txBody>
          <a:bodyPr>
            <a:normAutofit fontScale="92500" lnSpcReduction="10000"/>
          </a:bodyPr>
          <a:lstStyle/>
          <a:p>
            <a:r>
              <a:rPr lang="es-ES" dirty="0" smtClean="0"/>
              <a:t>Motivación – El Problema</a:t>
            </a:r>
          </a:p>
          <a:p>
            <a:pPr lvl="1">
              <a:buNone/>
            </a:pPr>
            <a:r>
              <a:rPr lang="es-ES" dirty="0" smtClean="0">
                <a:solidFill>
                  <a:schemeClr val="tx2"/>
                </a:solidFill>
              </a:rPr>
              <a:t>Inconsistencia temporal en la regulación impositiva de recursos naturales no renovables</a:t>
            </a:r>
          </a:p>
          <a:p>
            <a:pPr lvl="2"/>
            <a:r>
              <a:rPr lang="es-ES" dirty="0" smtClean="0"/>
              <a:t>Movilidad de capital limitada</a:t>
            </a:r>
          </a:p>
          <a:p>
            <a:pPr lvl="2"/>
            <a:r>
              <a:rPr lang="es-ES" dirty="0" smtClean="0"/>
              <a:t>Incumplimiento de pactos de estabilidad fiscal cuando los incentivos son muy fuertes</a:t>
            </a:r>
          </a:p>
          <a:p>
            <a:pPr lvl="2"/>
            <a:r>
              <a:rPr lang="es-ES" dirty="0" smtClean="0"/>
              <a:t>Un problema que puede ser previsto por los inversores, que demandan tasas más altas de retorno</a:t>
            </a:r>
          </a:p>
          <a:p>
            <a:pPr lvl="2"/>
            <a:r>
              <a:rPr lang="es-ES" dirty="0" smtClean="0"/>
              <a:t>Expropiación genera ineficiencias (DWL)</a:t>
            </a:r>
          </a:p>
          <a:p>
            <a:pPr lvl="1">
              <a:buNone/>
            </a:pPr>
            <a:r>
              <a:rPr lang="es-ES" b="1" dirty="0" smtClean="0">
                <a:solidFill>
                  <a:schemeClr val="tx2"/>
                </a:solidFill>
              </a:rPr>
              <a:t>Hipótesis</a:t>
            </a:r>
            <a:r>
              <a:rPr lang="es-ES" dirty="0" smtClean="0">
                <a:solidFill>
                  <a:schemeClr val="tx2"/>
                </a:solidFill>
              </a:rPr>
              <a:t>: Existe menor riesgo de expropiación cuando hay regímenes tributarios más progresivos</a:t>
            </a:r>
          </a:p>
          <a:p>
            <a:pPr lvl="2"/>
            <a:r>
              <a:rPr lang="es-ES" dirty="0" smtClean="0"/>
              <a:t>Tasa de impuestos corporativa indexada al precio de los </a:t>
            </a:r>
            <a:r>
              <a:rPr lang="es-ES" dirty="0" err="1" smtClean="0"/>
              <a:t>commodities</a:t>
            </a:r>
            <a:r>
              <a:rPr lang="es-ES" dirty="0" smtClean="0"/>
              <a:t>. </a:t>
            </a:r>
          </a:p>
          <a:p>
            <a:pPr lvl="2"/>
            <a:r>
              <a:rPr lang="es-ES" dirty="0" smtClean="0"/>
              <a:t>Mayor captura impositiva cuando las condiciones para expropiar son más favorables</a:t>
            </a:r>
            <a:endParaRPr lang="es-ES" dirty="0"/>
          </a:p>
        </p:txBody>
      </p:sp>
      <p:sp>
        <p:nvSpPr>
          <p:cNvPr id="4" name="Slide Number Placeholder 3"/>
          <p:cNvSpPr>
            <a:spLocks noGrp="1"/>
          </p:cNvSpPr>
          <p:nvPr>
            <p:ph type="sldNum" sz="quarter" idx="12"/>
          </p:nvPr>
        </p:nvSpPr>
        <p:spPr/>
        <p:txBody>
          <a:bodyPr/>
          <a:lstStyle/>
          <a:p>
            <a:fld id="{8DAB4495-C163-4C42-924C-642857FAA9C2}" type="slidenum">
              <a:rPr lang="es-ES" smtClean="0"/>
              <a:pPr/>
              <a:t>2</a:t>
            </a:fld>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1296144"/>
          </a:xfrm>
        </p:spPr>
        <p:txBody>
          <a:bodyPr>
            <a:normAutofit fontScale="92500" lnSpcReduction="10000"/>
          </a:bodyPr>
          <a:lstStyle/>
          <a:p>
            <a:r>
              <a:rPr lang="es-ES" dirty="0" smtClean="0"/>
              <a:t>Motivación – La Situación Hoy</a:t>
            </a:r>
          </a:p>
          <a:p>
            <a:pPr lvl="1">
              <a:buNone/>
            </a:pPr>
            <a:r>
              <a:rPr lang="es-ES" dirty="0" smtClean="0">
                <a:solidFill>
                  <a:schemeClr val="tx2"/>
                </a:solidFill>
              </a:rPr>
              <a:t>Captura tributaria es primordialmente lineal en los precios de los </a:t>
            </a:r>
            <a:r>
              <a:rPr lang="es-ES" dirty="0" err="1" smtClean="0">
                <a:solidFill>
                  <a:schemeClr val="tx2"/>
                </a:solidFill>
              </a:rPr>
              <a:t>commodities</a:t>
            </a:r>
            <a:endParaRPr lang="es-ES"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3</a:t>
            </a:fld>
            <a:endParaRPr lang="es-ES"/>
          </a:p>
        </p:txBody>
      </p:sp>
      <p:pic>
        <p:nvPicPr>
          <p:cNvPr id="5" name="Picture 2"/>
          <p:cNvPicPr>
            <a:picLocks noChangeAspect="1" noChangeArrowheads="1"/>
          </p:cNvPicPr>
          <p:nvPr/>
        </p:nvPicPr>
        <p:blipFill>
          <a:blip r:embed="rId3" cstate="print"/>
          <a:srcRect/>
          <a:stretch>
            <a:fillRect/>
          </a:stretch>
        </p:blipFill>
        <p:spPr bwMode="auto">
          <a:xfrm>
            <a:off x="0" y="2564904"/>
            <a:ext cx="4459530" cy="2592288"/>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4561679" y="2492896"/>
            <a:ext cx="4582321" cy="2664296"/>
          </a:xfrm>
          <a:prstGeom prst="rect">
            <a:avLst/>
          </a:prstGeom>
          <a:noFill/>
          <a:ln w="9525">
            <a:noFill/>
            <a:miter lim="800000"/>
            <a:headEnd/>
            <a:tailEnd/>
          </a:ln>
        </p:spPr>
      </p:pic>
      <p:sp>
        <p:nvSpPr>
          <p:cNvPr id="10" name="2 Marcador de contenido"/>
          <p:cNvSpPr txBox="1">
            <a:spLocks/>
          </p:cNvSpPr>
          <p:nvPr/>
        </p:nvSpPr>
        <p:spPr>
          <a:xfrm>
            <a:off x="395536" y="5301208"/>
            <a:ext cx="8229600" cy="1556792"/>
          </a:xfrm>
          <a:prstGeom prst="rect">
            <a:avLst/>
          </a:prstGeom>
        </p:spPr>
        <p:txBody>
          <a:bodyPr vert="horz" lIns="91440" tIns="45720" rIns="91440" bIns="45720" rtlCol="0">
            <a:normAutofit fontScale="92500" lnSpcReduction="10000"/>
          </a:bodyPr>
          <a:lstStyle/>
          <a:p>
            <a:pPr marL="285750" indent="-285750">
              <a:spcBef>
                <a:spcPct val="20000"/>
              </a:spcBef>
              <a:buFont typeface="Arial" pitchFamily="34" charset="0"/>
              <a:buNone/>
            </a:pPr>
            <a:r>
              <a:rPr kumimoji="0" lang="es-ES" sz="2800" b="0" i="0" u="none" strike="noStrike" kern="1200" cap="none" spc="0" normalizeH="0" baseline="0" noProof="0" dirty="0" err="1" smtClean="0">
                <a:ln>
                  <a:noFill/>
                </a:ln>
                <a:solidFill>
                  <a:schemeClr val="tx2"/>
                </a:solidFill>
                <a:effectLst/>
                <a:uLnTx/>
                <a:uFillTx/>
                <a:latin typeface="+mn-lt"/>
                <a:ea typeface="+mn-ea"/>
                <a:cs typeface="+mn-cs"/>
              </a:rPr>
              <a:t>Stroebe</a:t>
            </a:r>
            <a:r>
              <a:rPr lang="es-ES" sz="2800" dirty="0" smtClean="0">
                <a:solidFill>
                  <a:schemeClr val="tx2"/>
                </a:solidFill>
              </a:rPr>
              <a:t>l &amp; van </a:t>
            </a:r>
            <a:r>
              <a:rPr lang="es-ES" sz="2800" dirty="0" err="1" smtClean="0">
                <a:solidFill>
                  <a:schemeClr val="tx2"/>
                </a:solidFill>
              </a:rPr>
              <a:t>Benthem</a:t>
            </a:r>
            <a:r>
              <a:rPr lang="es-ES" sz="2800" dirty="0" smtClean="0">
                <a:solidFill>
                  <a:schemeClr val="tx2"/>
                </a:solidFill>
              </a:rPr>
              <a:t> (2010) señalan que:</a:t>
            </a:r>
          </a:p>
          <a:p>
            <a:pPr marL="742950" lvl="1" indent="-285750">
              <a:spcBef>
                <a:spcPct val="20000"/>
              </a:spcBef>
              <a:buFont typeface="Arial" pitchFamily="34" charset="0"/>
              <a:buChar char="•"/>
            </a:pPr>
            <a:r>
              <a:rPr lang="es-ES" sz="2400" dirty="0" smtClean="0">
                <a:solidFill>
                  <a:schemeClr val="tx2"/>
                </a:solidFill>
              </a:rPr>
              <a:t>Contratos lineales pueden ser cercanos al óptimo</a:t>
            </a:r>
          </a:p>
          <a:p>
            <a:pPr marL="742950" lvl="1" indent="-285750">
              <a:spcBef>
                <a:spcPct val="20000"/>
              </a:spcBef>
              <a:buFont typeface="Arial" pitchFamily="34" charset="0"/>
              <a:buChar char="•"/>
            </a:pPr>
            <a:r>
              <a:rPr lang="es-ES" sz="2400" dirty="0" smtClean="0">
                <a:solidFill>
                  <a:schemeClr val="tx2"/>
                </a:solidFill>
              </a:rPr>
              <a:t>Efectos de señalización y costos cognitivos pueden hacer que la transición hacia contratos no lineales sea muy costosa</a:t>
            </a:r>
            <a:endParaRPr kumimoji="0" lang="es-ES" sz="2400" b="0" i="0"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661248"/>
          </a:xfrm>
        </p:spPr>
        <p:txBody>
          <a:bodyPr>
            <a:normAutofit lnSpcReduction="10000"/>
          </a:bodyPr>
          <a:lstStyle/>
          <a:p>
            <a:r>
              <a:rPr lang="es-ES" dirty="0" smtClean="0"/>
              <a:t>Motivación – ¿Qué pasaría si…?</a:t>
            </a:r>
          </a:p>
          <a:p>
            <a:pPr lvl="1">
              <a:buNone/>
            </a:pPr>
            <a:r>
              <a:rPr lang="es-ES" sz="2400" dirty="0" smtClean="0">
                <a:solidFill>
                  <a:schemeClr val="tx2"/>
                </a:solidFill>
              </a:rPr>
              <a:t>Cambiar de contratos lineales a progresivos (</a:t>
            </a:r>
            <a:r>
              <a:rPr lang="es-ES" sz="2400" dirty="0" err="1" smtClean="0">
                <a:solidFill>
                  <a:schemeClr val="tx2"/>
                </a:solidFill>
              </a:rPr>
              <a:t>i.e.</a:t>
            </a:r>
            <a:r>
              <a:rPr lang="es-ES" sz="2400" dirty="0" smtClean="0">
                <a:solidFill>
                  <a:schemeClr val="tx2"/>
                </a:solidFill>
              </a:rPr>
              <a:t> no lineales) no fuese tan costoso</a:t>
            </a:r>
          </a:p>
          <a:p>
            <a:pPr lvl="1">
              <a:buNone/>
            </a:pPr>
            <a:endParaRPr lang="es-ES" sz="2400" dirty="0" smtClean="0">
              <a:solidFill>
                <a:schemeClr val="tx2"/>
              </a:solidFill>
            </a:endParaRPr>
          </a:p>
          <a:p>
            <a:pPr lvl="1">
              <a:buNone/>
            </a:pPr>
            <a:r>
              <a:rPr lang="es-ES" sz="2400" dirty="0" smtClean="0">
                <a:solidFill>
                  <a:schemeClr val="tx2"/>
                </a:solidFill>
              </a:rPr>
              <a:t>Es decir, aplicar una reforma tributaria que introdujese progresividad de modo tal que la carga impositiva fuere equivalente </a:t>
            </a:r>
            <a:r>
              <a:rPr lang="es-ES" sz="2400" i="1" dirty="0" smtClean="0">
                <a:solidFill>
                  <a:srgbClr val="FF0000"/>
                </a:solidFill>
              </a:rPr>
              <a:t>ex ante </a:t>
            </a:r>
            <a:r>
              <a:rPr lang="es-ES" sz="2400" dirty="0" smtClean="0">
                <a:solidFill>
                  <a:schemeClr val="tx2"/>
                </a:solidFill>
              </a:rPr>
              <a:t>al régimen impositivo anterior.</a:t>
            </a:r>
          </a:p>
          <a:p>
            <a:pPr lvl="1">
              <a:buNone/>
            </a:pPr>
            <a:endParaRPr lang="es-ES" sz="2400" dirty="0" smtClean="0">
              <a:solidFill>
                <a:schemeClr val="tx2"/>
              </a:solidFill>
            </a:endParaRPr>
          </a:p>
          <a:p>
            <a:pPr lvl="1">
              <a:buNone/>
            </a:pPr>
            <a:r>
              <a:rPr lang="es-ES" sz="2400" dirty="0" smtClean="0">
                <a:solidFill>
                  <a:schemeClr val="tx2"/>
                </a:solidFill>
              </a:rPr>
              <a:t>En este caso, podríamos ver entonces cuál es el efecto que la progresividad en los impuestos tiene en el riesgo de expropiación, y ver si la hipótesis se mantiene.</a:t>
            </a:r>
          </a:p>
          <a:p>
            <a:pPr lvl="1">
              <a:buNone/>
            </a:pPr>
            <a:endParaRPr lang="es-ES" sz="2400" dirty="0" smtClean="0">
              <a:solidFill>
                <a:schemeClr val="tx2"/>
              </a:solidFill>
            </a:endParaRPr>
          </a:p>
          <a:p>
            <a:pPr lvl="1">
              <a:buNone/>
            </a:pPr>
            <a:r>
              <a:rPr lang="es-ES" sz="2400" dirty="0" smtClean="0">
                <a:solidFill>
                  <a:schemeClr val="tx2"/>
                </a:solidFill>
              </a:rPr>
              <a:t>Esto puede ser considerado una aproximación a una negociación tributaria sin coerción.</a:t>
            </a:r>
            <a:endParaRPr lang="es-ES" sz="2400" dirty="0"/>
          </a:p>
        </p:txBody>
      </p:sp>
      <p:sp>
        <p:nvSpPr>
          <p:cNvPr id="4" name="Slide Number Placeholder 3"/>
          <p:cNvSpPr>
            <a:spLocks noGrp="1"/>
          </p:cNvSpPr>
          <p:nvPr>
            <p:ph type="sldNum" sz="quarter" idx="12"/>
          </p:nvPr>
        </p:nvSpPr>
        <p:spPr/>
        <p:txBody>
          <a:bodyPr/>
          <a:lstStyle/>
          <a:p>
            <a:fld id="{8DAB4495-C163-4C42-924C-642857FAA9C2}" type="slidenum">
              <a:rPr lang="es-ES" smtClean="0"/>
              <a:pPr/>
              <a:t>4</a:t>
            </a:fld>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661248"/>
          </a:xfrm>
        </p:spPr>
        <p:txBody>
          <a:bodyPr>
            <a:normAutofit fontScale="92500" lnSpcReduction="20000"/>
          </a:bodyPr>
          <a:lstStyle/>
          <a:p>
            <a:r>
              <a:rPr lang="es-ES" dirty="0" smtClean="0"/>
              <a:t>El marco teórico básico – I</a:t>
            </a:r>
          </a:p>
          <a:p>
            <a:endParaRPr lang="es-ES" sz="2000" dirty="0" smtClean="0"/>
          </a:p>
          <a:p>
            <a:pPr>
              <a:buNone/>
            </a:pPr>
            <a:r>
              <a:rPr lang="es-ES" sz="2200" dirty="0" smtClean="0"/>
              <a:t>	Adaptar el modelo planteado por </a:t>
            </a:r>
            <a:r>
              <a:rPr lang="es-ES" sz="2200" dirty="0" err="1" smtClean="0"/>
              <a:t>Schwartz</a:t>
            </a:r>
            <a:r>
              <a:rPr lang="es-ES" sz="2200" dirty="0" smtClean="0"/>
              <a:t> &amp; </a:t>
            </a:r>
            <a:r>
              <a:rPr lang="es-ES" sz="2200" dirty="0" err="1" smtClean="0"/>
              <a:t>Trolle</a:t>
            </a:r>
            <a:r>
              <a:rPr lang="es-ES" sz="2200" dirty="0" smtClean="0"/>
              <a:t> (2010) para valorar riesgos de expropiación en contratos de explotación de recursos naturales, introduciendo en este caso regímenes tributarios que son equivalentes y más progresivos.</a:t>
            </a:r>
          </a:p>
          <a:p>
            <a:pPr>
              <a:buNone/>
            </a:pPr>
            <a:endParaRPr lang="es-ES" sz="2000" dirty="0" smtClean="0"/>
          </a:p>
          <a:p>
            <a:pPr>
              <a:buNone/>
            </a:pPr>
            <a:r>
              <a:rPr lang="es-ES" sz="2000" dirty="0" smtClean="0"/>
              <a:t>	</a:t>
            </a:r>
            <a:r>
              <a:rPr lang="es-ES" sz="2000" dirty="0" smtClean="0">
                <a:solidFill>
                  <a:schemeClr val="tx2"/>
                </a:solidFill>
              </a:rPr>
              <a:t>Tal como lo planteó originalmente </a:t>
            </a:r>
            <a:r>
              <a:rPr lang="es-ES" sz="2000" dirty="0" err="1" smtClean="0">
                <a:solidFill>
                  <a:schemeClr val="tx2"/>
                </a:solidFill>
              </a:rPr>
              <a:t>Mahajan</a:t>
            </a:r>
            <a:r>
              <a:rPr lang="es-ES" sz="2000" dirty="0" smtClean="0">
                <a:solidFill>
                  <a:schemeClr val="tx2"/>
                </a:solidFill>
              </a:rPr>
              <a:t> (1990), la decisión de expropiación se modela como el ejercicio de una opción americana</a:t>
            </a:r>
          </a:p>
          <a:p>
            <a:pPr lvl="2"/>
            <a:r>
              <a:rPr lang="es-ES" sz="2000" dirty="0" smtClean="0"/>
              <a:t>En donde un gobierno puede limitar su capacidad de expropiar – aún cuando esto sea provechoso en ese momento – debido a un mayor valor de continuación de la opción.</a:t>
            </a:r>
          </a:p>
          <a:p>
            <a:pPr lvl="2">
              <a:buNone/>
            </a:pPr>
            <a:endParaRPr lang="es-ES" sz="2000" dirty="0" smtClean="0"/>
          </a:p>
          <a:p>
            <a:pPr marL="354013" lvl="2" indent="0">
              <a:buNone/>
            </a:pPr>
            <a:r>
              <a:rPr lang="es-ES" sz="2200" dirty="0" smtClean="0">
                <a:solidFill>
                  <a:schemeClr val="tx2"/>
                </a:solidFill>
              </a:rPr>
              <a:t>Usando métodos de Monte Carlo para valuar esta opción real con un modelo de precios que sea más representativo.</a:t>
            </a:r>
          </a:p>
          <a:p>
            <a:pPr lvl="2"/>
            <a:r>
              <a:rPr lang="es-ES" sz="2200" dirty="0" smtClean="0"/>
              <a:t>Usando reversión a la media, no un camino aleatorio</a:t>
            </a:r>
          </a:p>
          <a:p>
            <a:pPr lvl="2"/>
            <a:r>
              <a:rPr lang="es-ES" sz="2200" dirty="0" smtClean="0"/>
              <a:t>De modo tal que precios de </a:t>
            </a:r>
            <a:r>
              <a:rPr lang="es-ES" sz="2200" dirty="0" err="1" smtClean="0"/>
              <a:t>commodities</a:t>
            </a:r>
            <a:r>
              <a:rPr lang="es-ES" sz="2200" dirty="0" smtClean="0"/>
              <a:t> puedan ser cambiados fácilmente.</a:t>
            </a:r>
          </a:p>
          <a:p>
            <a:pPr lvl="2">
              <a:buNone/>
            </a:pPr>
            <a:r>
              <a:rPr lang="es-ES" sz="2000" dirty="0" smtClean="0"/>
              <a:t>	</a:t>
            </a:r>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5</a:t>
            </a:fld>
            <a:endParaRPr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marco teórico básico – II</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6</a:t>
            </a:fld>
            <a:endParaRPr lang="es-ES"/>
          </a:p>
        </p:txBody>
      </p:sp>
      <p:sp>
        <p:nvSpPr>
          <p:cNvPr id="5" name="Rounded Rectangle 4"/>
          <p:cNvSpPr/>
          <p:nvPr/>
        </p:nvSpPr>
        <p:spPr>
          <a:xfrm>
            <a:off x="323528" y="1772816"/>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1. Modelos de precios:</a:t>
            </a:r>
          </a:p>
          <a:p>
            <a:pPr algn="ctr"/>
            <a:r>
              <a:rPr lang="es-CL" dirty="0" smtClean="0"/>
              <a:t>Generación de precios spot de contratos a futuro</a:t>
            </a:r>
            <a:endParaRPr lang="es-CL" dirty="0"/>
          </a:p>
        </p:txBody>
      </p:sp>
      <p:sp>
        <p:nvSpPr>
          <p:cNvPr id="6" name="Right Arrow 5"/>
          <p:cNvSpPr/>
          <p:nvPr/>
        </p:nvSpPr>
        <p:spPr>
          <a:xfrm>
            <a:off x="2987824" y="2132856"/>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3563888" y="1772816"/>
            <a:ext cx="1584176"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2. Captura tributaria ex ante (caso base)</a:t>
            </a:r>
            <a:endParaRPr lang="es-CL" dirty="0"/>
          </a:p>
        </p:txBody>
      </p:sp>
      <p:sp>
        <p:nvSpPr>
          <p:cNvPr id="8" name="Rounded Rectangle 7"/>
          <p:cNvSpPr/>
          <p:nvPr/>
        </p:nvSpPr>
        <p:spPr>
          <a:xfrm>
            <a:off x="5796136" y="1772816"/>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 3. Generación de una familia de impuestos equivalentes y más progresivos</a:t>
            </a:r>
            <a:endParaRPr lang="es-CL" dirty="0"/>
          </a:p>
        </p:txBody>
      </p:sp>
      <p:sp>
        <p:nvSpPr>
          <p:cNvPr id="9" name="Right Arrow 8"/>
          <p:cNvSpPr/>
          <p:nvPr/>
        </p:nvSpPr>
        <p:spPr>
          <a:xfrm>
            <a:off x="5292080" y="2132856"/>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5796136" y="4365104"/>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sp>
        <p:nvSpPr>
          <p:cNvPr id="11" name="Rounded Rectangle 10"/>
          <p:cNvSpPr/>
          <p:nvPr/>
        </p:nvSpPr>
        <p:spPr>
          <a:xfrm>
            <a:off x="2195736" y="4365104"/>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2" name="Right Arrow 11"/>
          <p:cNvSpPr/>
          <p:nvPr/>
        </p:nvSpPr>
        <p:spPr>
          <a:xfrm rot="5400000">
            <a:off x="6732240" y="3429000"/>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10800000">
            <a:off x="5004048" y="4797152"/>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marco teórico básico – Modelos de precio</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7</a:t>
            </a:fld>
            <a:endParaRPr lang="es-ES"/>
          </a:p>
        </p:txBody>
      </p:sp>
      <p:sp>
        <p:nvSpPr>
          <p:cNvPr id="5" name="Rounded Rectangle 4"/>
          <p:cNvSpPr/>
          <p:nvPr/>
        </p:nvSpPr>
        <p:spPr>
          <a:xfrm>
            <a:off x="6300192" y="1916832"/>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1. Modelos de precios:</a:t>
            </a:r>
          </a:p>
          <a:p>
            <a:pPr algn="ctr"/>
            <a:r>
              <a:rPr lang="es-CL" dirty="0" smtClean="0"/>
              <a:t>Generación de precios spot  de contratos a futuro</a:t>
            </a:r>
            <a:endParaRPr lang="es-CL" dirty="0"/>
          </a:p>
        </p:txBody>
      </p:sp>
      <p:sp>
        <p:nvSpPr>
          <p:cNvPr id="14" name="2 Marcador de contenido"/>
          <p:cNvSpPr txBox="1">
            <a:spLocks/>
          </p:cNvSpPr>
          <p:nvPr/>
        </p:nvSpPr>
        <p:spPr>
          <a:xfrm>
            <a:off x="457200" y="1772816"/>
            <a:ext cx="5626968" cy="2088232"/>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2000" b="0" i="0" u="none" strike="noStrike" kern="1200" cap="none" spc="0" normalizeH="0" baseline="0" noProof="0" dirty="0" smtClean="0">
                <a:ln>
                  <a:noFill/>
                </a:ln>
                <a:solidFill>
                  <a:schemeClr val="tx1"/>
                </a:solidFill>
                <a:effectLst/>
                <a:uLnTx/>
                <a:uFillTx/>
                <a:latin typeface="+mn-lt"/>
                <a:ea typeface="+mn-ea"/>
                <a:cs typeface="+mn-cs"/>
              </a:rPr>
              <a:t>Uso</a:t>
            </a:r>
            <a:r>
              <a:rPr kumimoji="0" lang="es-ES" sz="2000" b="0" i="0" u="none" strike="noStrike" kern="1200" cap="none" spc="0" normalizeH="0" noProof="0" dirty="0" smtClean="0">
                <a:ln>
                  <a:noFill/>
                </a:ln>
                <a:solidFill>
                  <a:schemeClr val="tx1"/>
                </a:solidFill>
                <a:effectLst/>
                <a:uLnTx/>
                <a:uFillTx/>
                <a:latin typeface="+mn-lt"/>
                <a:ea typeface="+mn-ea"/>
                <a:cs typeface="+mn-cs"/>
              </a:rPr>
              <a:t> de modelos de precios para simular tanto precios spot como los contratos de futuros asociados.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Usando los contratos a futuro como estimadores no sesgados de las expectativas de mercado para el precio del </a:t>
            </a:r>
            <a:r>
              <a:rPr lang="es-ES" dirty="0" err="1" smtClean="0"/>
              <a:t>commodity</a:t>
            </a:r>
            <a:r>
              <a:rPr lang="es-ES" dirty="0" smtClean="0"/>
              <a:t>,  en un escenario neutral al riesgo y de no-arbitraje de manera tal que:</a:t>
            </a:r>
          </a:p>
        </p:txBody>
      </p:sp>
      <p:sp>
        <p:nvSpPr>
          <p:cNvPr id="15" name="2 Marcador de contenido"/>
          <p:cNvSpPr txBox="1">
            <a:spLocks/>
          </p:cNvSpPr>
          <p:nvPr/>
        </p:nvSpPr>
        <p:spPr>
          <a:xfrm>
            <a:off x="539552" y="4725144"/>
            <a:ext cx="7992888" cy="1944216"/>
          </a:xfrm>
          <a:prstGeom prst="rect">
            <a:avLst/>
          </a:prstGeom>
        </p:spPr>
        <p:txBody>
          <a:bodyPr vert="horz" lIns="91440" tIns="45720" rIns="91440" bIns="45720" rtlCol="0">
            <a:normAutofit fontScale="92500" lnSpcReduction="20000"/>
          </a:bodyPr>
          <a:lstStyle/>
          <a:p>
            <a:pPr lvl="0">
              <a:spcBef>
                <a:spcPct val="20000"/>
              </a:spcBef>
            </a:pPr>
            <a:r>
              <a:rPr kumimoji="0" lang="es-CL" sz="1900" b="0" i="0" u="none" strike="noStrike" kern="1200" cap="none" spc="0" normalizeH="0" baseline="0" noProof="0" dirty="0" smtClean="0">
                <a:ln>
                  <a:noFill/>
                </a:ln>
                <a:solidFill>
                  <a:schemeClr val="tx1"/>
                </a:solidFill>
                <a:effectLst/>
                <a:uLnTx/>
                <a:uFillTx/>
                <a:latin typeface="+mn-lt"/>
                <a:ea typeface="+mn-ea"/>
                <a:cs typeface="+mn-cs"/>
              </a:rPr>
              <a:t>En donde </a:t>
            </a:r>
            <a:r>
              <a:rPr lang="es-CL" sz="1900" dirty="0" smtClean="0"/>
              <a:t>F(</a:t>
            </a:r>
            <a:r>
              <a:rPr lang="es-CL" sz="1900" i="1" dirty="0" err="1" smtClean="0"/>
              <a:t>t</a:t>
            </a:r>
            <a:r>
              <a:rPr lang="es-CL" sz="1900" i="1" baseline="-25000" dirty="0" err="1" smtClean="0"/>
              <a:t>j</a:t>
            </a:r>
            <a:r>
              <a:rPr lang="es-CL" sz="1900" i="1" dirty="0" err="1" smtClean="0"/>
              <a:t>,t</a:t>
            </a:r>
            <a:r>
              <a:rPr lang="es-CL" sz="1900" i="1" baseline="-25000" dirty="0" err="1" smtClean="0"/>
              <a:t>l</a:t>
            </a:r>
            <a:r>
              <a:rPr lang="es-CL" sz="1900" dirty="0" smtClean="0"/>
              <a:t>) es el valor del contrato a futuro en el instante </a:t>
            </a:r>
            <a:r>
              <a:rPr lang="es-CL" sz="1900" i="1" dirty="0" err="1" smtClean="0"/>
              <a:t>t</a:t>
            </a:r>
            <a:r>
              <a:rPr lang="es-CL" sz="1900" i="1" baseline="-25000" dirty="0" err="1" smtClean="0"/>
              <a:t>j</a:t>
            </a:r>
            <a:r>
              <a:rPr lang="es-CL" sz="1900" dirty="0" smtClean="0"/>
              <a:t>, que madura en </a:t>
            </a:r>
            <a:r>
              <a:rPr lang="es-CL" sz="1900" i="1" dirty="0" err="1" smtClean="0"/>
              <a:t>t</a:t>
            </a:r>
            <a:r>
              <a:rPr lang="es-CL" sz="1900" i="1" baseline="-25000" dirty="0" err="1" smtClean="0"/>
              <a:t>l</a:t>
            </a:r>
            <a:r>
              <a:rPr lang="es-CL" sz="1900" i="1" dirty="0" smtClean="0"/>
              <a:t>, y </a:t>
            </a:r>
            <a:r>
              <a:rPr lang="es-CL" sz="1900" i="1" dirty="0" err="1" smtClean="0"/>
              <a:t>S</a:t>
            </a:r>
            <a:r>
              <a:rPr lang="es-CL" sz="1900" i="1" baseline="-25000" dirty="0" err="1" smtClean="0"/>
              <a:t>tl</a:t>
            </a:r>
            <a:r>
              <a:rPr lang="es-CL" sz="1900" i="1" dirty="0" smtClean="0"/>
              <a:t> es el precio spot del mismo </a:t>
            </a:r>
            <a:r>
              <a:rPr lang="es-CL" sz="1900" i="1" dirty="0" err="1" smtClean="0"/>
              <a:t>commodity</a:t>
            </a:r>
            <a:r>
              <a:rPr lang="es-CL" sz="1900" i="1" dirty="0" smtClean="0"/>
              <a:t> en el mismo instante </a:t>
            </a:r>
            <a:r>
              <a:rPr lang="es-CL" sz="1900" i="1" dirty="0" err="1" smtClean="0"/>
              <a:t>t</a:t>
            </a:r>
            <a:r>
              <a:rPr lang="es-CL" sz="1900" i="1" baseline="-25000" dirty="0" err="1" smtClean="0"/>
              <a:t>l</a:t>
            </a:r>
            <a:endParaRPr lang="es-CL" sz="1900" i="1" baseline="-25000" dirty="0" smtClean="0"/>
          </a:p>
          <a:p>
            <a:pPr lvl="0">
              <a:spcBef>
                <a:spcPct val="20000"/>
              </a:spcBef>
            </a:pPr>
            <a:endParaRPr lang="es-CL" sz="1900" i="1" baseline="-25000" dirty="0" smtClean="0"/>
          </a:p>
          <a:p>
            <a:pPr lvl="0">
              <a:spcBef>
                <a:spcPct val="20000"/>
              </a:spcBef>
            </a:pPr>
            <a:r>
              <a:rPr lang="es-CL" sz="1900" dirty="0" smtClean="0"/>
              <a:t>Los modelos de precios usados en las simulaciones fueron para Petróleo y Cobre</a:t>
            </a:r>
            <a:r>
              <a:rPr lang="es-CL" sz="2000" dirty="0" smtClean="0"/>
              <a:t>.</a:t>
            </a:r>
          </a:p>
          <a:p>
            <a:pPr lvl="1">
              <a:spcBef>
                <a:spcPct val="20000"/>
              </a:spcBef>
              <a:buFontTx/>
              <a:buChar char="-"/>
            </a:pPr>
            <a:r>
              <a:rPr kumimoji="0" lang="es-CL" sz="1900" b="0" i="0" u="none" strike="noStrike" kern="1200" cap="none" spc="0" normalizeH="0" baseline="0" noProof="0" dirty="0" smtClean="0">
                <a:ln>
                  <a:noFill/>
                </a:ln>
                <a:solidFill>
                  <a:schemeClr val="tx1"/>
                </a:solidFill>
                <a:effectLst/>
                <a:uLnTx/>
                <a:uFillTx/>
                <a:latin typeface="+mn-lt"/>
                <a:ea typeface="+mn-ea"/>
                <a:cs typeface="+mn-cs"/>
              </a:rPr>
              <a:t>Petróleo usando </a:t>
            </a:r>
            <a:r>
              <a:rPr kumimoji="0" lang="es-CL" sz="1900" b="0" i="0" u="none" strike="noStrike" kern="1200" cap="none" spc="0" normalizeH="0" baseline="0" noProof="0" dirty="0" err="1" smtClean="0">
                <a:ln>
                  <a:noFill/>
                </a:ln>
                <a:solidFill>
                  <a:schemeClr val="tx1"/>
                </a:solidFill>
                <a:effectLst/>
                <a:uLnTx/>
                <a:uFillTx/>
                <a:latin typeface="+mn-lt"/>
                <a:ea typeface="+mn-ea"/>
                <a:cs typeface="+mn-cs"/>
              </a:rPr>
              <a:t>Trolle</a:t>
            </a:r>
            <a:r>
              <a:rPr kumimoji="0" lang="es-CL" sz="1900" b="0" i="0" u="none" strike="noStrike" kern="1200" cap="none" spc="0" normalizeH="0" baseline="0" noProof="0" dirty="0" smtClean="0">
                <a:ln>
                  <a:noFill/>
                </a:ln>
                <a:solidFill>
                  <a:schemeClr val="tx1"/>
                </a:solidFill>
                <a:effectLst/>
                <a:uLnTx/>
                <a:uFillTx/>
                <a:latin typeface="+mn-lt"/>
                <a:ea typeface="+mn-ea"/>
                <a:cs typeface="+mn-cs"/>
              </a:rPr>
              <a:t> &amp; </a:t>
            </a:r>
            <a:r>
              <a:rPr kumimoji="0" lang="es-CL" sz="1900" b="0" i="0" u="none" strike="noStrike" kern="1200" cap="none" spc="0" normalizeH="0" baseline="0" noProof="0" dirty="0" err="1" smtClean="0">
                <a:ln>
                  <a:noFill/>
                </a:ln>
                <a:solidFill>
                  <a:schemeClr val="tx1"/>
                </a:solidFill>
                <a:effectLst/>
                <a:uLnTx/>
                <a:uFillTx/>
                <a:latin typeface="+mn-lt"/>
                <a:ea typeface="+mn-ea"/>
                <a:cs typeface="+mn-cs"/>
              </a:rPr>
              <a:t>Schwartz</a:t>
            </a:r>
            <a:r>
              <a:rPr kumimoji="0" lang="es-CL" sz="1900" b="0" i="0" u="none" strike="noStrike" kern="1200" cap="none" spc="0" normalizeH="0" noProof="0" dirty="0" smtClean="0">
                <a:ln>
                  <a:noFill/>
                </a:ln>
                <a:solidFill>
                  <a:schemeClr val="tx1"/>
                </a:solidFill>
                <a:effectLst/>
                <a:uLnTx/>
                <a:uFillTx/>
                <a:latin typeface="+mn-lt"/>
                <a:ea typeface="+mn-ea"/>
                <a:cs typeface="+mn-cs"/>
              </a:rPr>
              <a:t> (2009)</a:t>
            </a:r>
          </a:p>
          <a:p>
            <a:pPr lvl="1">
              <a:spcBef>
                <a:spcPct val="20000"/>
              </a:spcBef>
              <a:buFontTx/>
              <a:buChar char="-"/>
            </a:pPr>
            <a:r>
              <a:rPr lang="es-CL" sz="1900" baseline="0" dirty="0" smtClean="0"/>
              <a:t>Cobre usando Cortázar</a:t>
            </a:r>
            <a:r>
              <a:rPr lang="es-CL" sz="1900" dirty="0" smtClean="0"/>
              <a:t> &amp; </a:t>
            </a:r>
            <a:r>
              <a:rPr lang="es-CL" sz="1900" dirty="0" err="1" smtClean="0"/>
              <a:t>Schwartz</a:t>
            </a:r>
            <a:r>
              <a:rPr lang="es-CL" sz="1900" dirty="0" smtClean="0"/>
              <a:t> (2003) con información de precios en el intervalo 2000-2010 y contratos a futuro venciendo hasta en 120 meses.</a:t>
            </a:r>
            <a:r>
              <a:rPr kumimoji="0" lang="es-CL" sz="1900" b="0" i="0" u="none" strike="noStrike" kern="1200" cap="none" spc="0" normalizeH="0" baseline="0" noProof="0" dirty="0" smtClean="0">
                <a:ln>
                  <a:noFill/>
                </a:ln>
                <a:solidFill>
                  <a:schemeClr val="tx1"/>
                </a:solidFill>
                <a:effectLst/>
                <a:uLnTx/>
                <a:uFillTx/>
                <a:latin typeface="+mn-lt"/>
                <a:ea typeface="+mn-ea"/>
                <a:cs typeface="+mn-cs"/>
              </a:rPr>
              <a: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CL" sz="2400" b="0" i="0" u="none" strike="noStrike" kern="1200" cap="none" spc="0" normalizeH="0" baseline="0" noProof="0" dirty="0" smtClean="0">
              <a:ln>
                <a:noFill/>
              </a:ln>
              <a:solidFill>
                <a:schemeClr val="tx2"/>
              </a:solidFill>
              <a:effectLst/>
              <a:uLnTx/>
              <a:uFillTx/>
              <a:latin typeface="+mn-lt"/>
              <a:ea typeface="+mn-ea"/>
              <a:cs typeface="+mn-cs"/>
            </a:endParaRPr>
          </a:p>
        </p:txBody>
      </p:sp>
      <p:pic>
        <p:nvPicPr>
          <p:cNvPr id="16" name="Picture 2"/>
          <p:cNvPicPr>
            <a:picLocks noChangeAspect="1" noChangeArrowheads="1"/>
          </p:cNvPicPr>
          <p:nvPr/>
        </p:nvPicPr>
        <p:blipFill>
          <a:blip r:embed="rId3" cstate="print"/>
          <a:srcRect/>
          <a:stretch>
            <a:fillRect/>
          </a:stretch>
        </p:blipFill>
        <p:spPr bwMode="auto">
          <a:xfrm>
            <a:off x="3203848" y="4005064"/>
            <a:ext cx="2132459" cy="59780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4" name="Slide Number Placeholder 3"/>
          <p:cNvSpPr>
            <a:spLocks noGrp="1"/>
          </p:cNvSpPr>
          <p:nvPr>
            <p:ph type="sldNum" sz="quarter" idx="12"/>
          </p:nvPr>
        </p:nvSpPr>
        <p:spPr/>
        <p:txBody>
          <a:bodyPr/>
          <a:lstStyle/>
          <a:p>
            <a:fld id="{8DAB4495-C163-4C42-924C-642857FAA9C2}" type="slidenum">
              <a:rPr lang="es-ES" smtClean="0"/>
              <a:pPr/>
              <a:t>8</a:t>
            </a:fld>
            <a:endParaRPr lang="es-ES"/>
          </a:p>
        </p:txBody>
      </p:sp>
      <p:sp>
        <p:nvSpPr>
          <p:cNvPr id="5" name="Rounded Rectangle 4"/>
          <p:cNvSpPr/>
          <p:nvPr/>
        </p:nvSpPr>
        <p:spPr>
          <a:xfrm>
            <a:off x="6300192" y="1700808"/>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1. Modelos de precios:</a:t>
            </a:r>
          </a:p>
          <a:p>
            <a:pPr algn="ctr"/>
            <a:r>
              <a:rPr lang="es-CL" dirty="0" smtClean="0"/>
              <a:t>Generación de precios spot  de contratos a futuro</a:t>
            </a:r>
            <a:endParaRPr lang="es-CL" dirty="0"/>
          </a:p>
        </p:txBody>
      </p:sp>
      <p:sp>
        <p:nvSpPr>
          <p:cNvPr id="14" name="2 Marcador de contenido"/>
          <p:cNvSpPr txBox="1">
            <a:spLocks/>
          </p:cNvSpPr>
          <p:nvPr/>
        </p:nvSpPr>
        <p:spPr>
          <a:xfrm>
            <a:off x="467544" y="980728"/>
            <a:ext cx="5626968" cy="2448272"/>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Modelo de precios de petróleo tiene volatilidad estocástica,</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Modelo de cobre muestra reversión a la media más fuerte y menor volatilidad. Es un modelo más simple que puede ser calibrado con los contratos de futuros</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Para cada precio spot simulado, hay una curva correspondiente de futuros que va hasta T = 10 años</a:t>
            </a:r>
          </a:p>
        </p:txBody>
      </p:sp>
      <p:pic>
        <p:nvPicPr>
          <p:cNvPr id="1027" name="Picture 3"/>
          <p:cNvPicPr>
            <a:picLocks noChangeAspect="1" noChangeArrowheads="1"/>
          </p:cNvPicPr>
          <p:nvPr/>
        </p:nvPicPr>
        <p:blipFill>
          <a:blip r:embed="rId4" cstate="print"/>
          <a:srcRect l="390" t="721" b="684"/>
          <a:stretch>
            <a:fillRect/>
          </a:stretch>
        </p:blipFill>
        <p:spPr bwMode="auto">
          <a:xfrm>
            <a:off x="251520" y="3274170"/>
            <a:ext cx="3973024" cy="3096344"/>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284115" y="3202162"/>
            <a:ext cx="4859885" cy="3280291"/>
          </a:xfrm>
          <a:prstGeom prst="rect">
            <a:avLst/>
          </a:prstGeom>
          <a:noFill/>
          <a:ln w="9525">
            <a:noFill/>
            <a:miter lim="800000"/>
            <a:headEnd/>
            <a:tailEnd/>
          </a:ln>
        </p:spPr>
      </p:pic>
      <p:sp>
        <p:nvSpPr>
          <p:cNvPr id="19" name="TextBox 18"/>
          <p:cNvSpPr txBox="1"/>
          <p:nvPr/>
        </p:nvSpPr>
        <p:spPr>
          <a:xfrm>
            <a:off x="635754" y="6473730"/>
            <a:ext cx="3384376" cy="338554"/>
          </a:xfrm>
          <a:prstGeom prst="rect">
            <a:avLst/>
          </a:prstGeom>
          <a:noFill/>
        </p:spPr>
        <p:txBody>
          <a:bodyPr wrap="square" rtlCol="0">
            <a:spAutoFit/>
          </a:bodyPr>
          <a:lstStyle/>
          <a:p>
            <a:r>
              <a:rPr lang="es-CL" sz="1600" dirty="0" smtClean="0"/>
              <a:t>Crudo: S</a:t>
            </a:r>
            <a:r>
              <a:rPr lang="es-CL" sz="1600" baseline="-25000" dirty="0" smtClean="0"/>
              <a:t>0</a:t>
            </a:r>
            <a:r>
              <a:rPr lang="es-CL" sz="1600" dirty="0" smtClean="0"/>
              <a:t> = 60 USD/</a:t>
            </a:r>
            <a:r>
              <a:rPr lang="es-CL" sz="1600" dirty="0" err="1" smtClean="0"/>
              <a:t>bbl</a:t>
            </a:r>
            <a:r>
              <a:rPr lang="es-CL" sz="1600" dirty="0" smtClean="0"/>
              <a:t>, n=10,000</a:t>
            </a:r>
          </a:p>
        </p:txBody>
      </p:sp>
      <p:sp>
        <p:nvSpPr>
          <p:cNvPr id="20" name="TextBox 19"/>
          <p:cNvSpPr txBox="1"/>
          <p:nvPr/>
        </p:nvSpPr>
        <p:spPr>
          <a:xfrm>
            <a:off x="4910776" y="6434898"/>
            <a:ext cx="3384376" cy="338554"/>
          </a:xfrm>
          <a:prstGeom prst="rect">
            <a:avLst/>
          </a:prstGeom>
          <a:noFill/>
        </p:spPr>
        <p:txBody>
          <a:bodyPr wrap="square" rtlCol="0">
            <a:spAutoFit/>
          </a:bodyPr>
          <a:lstStyle/>
          <a:p>
            <a:r>
              <a:rPr lang="en-GB" sz="1600" dirty="0" smtClean="0"/>
              <a:t>Cu: S</a:t>
            </a:r>
            <a:r>
              <a:rPr lang="en-GB" sz="1600" baseline="-25000" dirty="0" smtClean="0"/>
              <a:t>0</a:t>
            </a:r>
            <a:r>
              <a:rPr lang="en-GB" sz="1600" dirty="0" smtClean="0"/>
              <a:t> = 2.8 USD/lb, n=10,000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Tributación Equivalente - I</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9</a:t>
            </a:fld>
            <a:endParaRPr lang="es-ES"/>
          </a:p>
        </p:txBody>
      </p:sp>
      <p:sp>
        <p:nvSpPr>
          <p:cNvPr id="14" name="2 Marcador de contenido"/>
          <p:cNvSpPr txBox="1">
            <a:spLocks/>
          </p:cNvSpPr>
          <p:nvPr/>
        </p:nvSpPr>
        <p:spPr>
          <a:xfrm>
            <a:off x="457200" y="1772816"/>
            <a:ext cx="5626968" cy="1080120"/>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b="0" i="0" u="none" strike="noStrike" kern="1200" cap="none" spc="0" normalizeH="0" baseline="0" noProof="0" dirty="0" smtClean="0">
                <a:ln>
                  <a:noFill/>
                </a:ln>
                <a:solidFill>
                  <a:schemeClr val="tx1"/>
                </a:solidFill>
                <a:effectLst/>
                <a:uLnTx/>
                <a:uFillTx/>
                <a:latin typeface="+mn-lt"/>
                <a:ea typeface="+mn-ea"/>
                <a:cs typeface="+mn-cs"/>
              </a:rPr>
              <a:t>Un régimen tributario basado en el ingreso operacional</a:t>
            </a:r>
            <a:r>
              <a:rPr lang="es-ES" dirty="0" smtClean="0"/>
              <a:t>, en donde este ingreso operacional para el trayecto </a:t>
            </a:r>
            <a:r>
              <a:rPr lang="es-ES" i="1" dirty="0" smtClean="0"/>
              <a:t>i </a:t>
            </a:r>
            <a:r>
              <a:rPr lang="es-ES" dirty="0" smtClean="0"/>
              <a:t>en el período </a:t>
            </a:r>
            <a:r>
              <a:rPr lang="es-ES" i="1" dirty="0" err="1" smtClean="0"/>
              <a:t>t</a:t>
            </a:r>
            <a:r>
              <a:rPr lang="es-ES" i="1" baseline="-25000" dirty="0" err="1" smtClean="0"/>
              <a:t>j</a:t>
            </a:r>
            <a:r>
              <a:rPr lang="es-ES" i="1" dirty="0" smtClean="0"/>
              <a:t> </a:t>
            </a:r>
            <a:r>
              <a:rPr lang="es-ES" dirty="0" smtClean="0"/>
              <a:t>se define como: </a:t>
            </a:r>
            <a:endParaRPr kumimoji="0" lang="es-ES" b="0" i="0" u="none" strike="noStrike" kern="1200" cap="none" spc="0" normalizeH="0" noProof="0" dirty="0" smtClean="0">
              <a:ln>
                <a:noFill/>
              </a:ln>
              <a:solidFill>
                <a:schemeClr val="tx1"/>
              </a:solidFill>
              <a:effectLst/>
              <a:uLnTx/>
              <a:uFillTx/>
              <a:latin typeface="+mn-lt"/>
              <a:ea typeface="+mn-ea"/>
              <a:cs typeface="+mn-cs"/>
            </a:endParaRP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5" name="2 Marcador de contenido"/>
          <p:cNvSpPr txBox="1">
            <a:spLocks/>
          </p:cNvSpPr>
          <p:nvPr/>
        </p:nvSpPr>
        <p:spPr>
          <a:xfrm>
            <a:off x="467544" y="4653136"/>
            <a:ext cx="7992888" cy="1944216"/>
          </a:xfrm>
          <a:prstGeom prst="rect">
            <a:avLst/>
          </a:prstGeom>
        </p:spPr>
        <p:txBody>
          <a:bodyPr vert="horz" lIns="91440" tIns="45720" rIns="91440" bIns="45720" rtlCol="0">
            <a:normAutofit/>
          </a:bodyPr>
          <a:lstStyle/>
          <a:p>
            <a:pPr lvl="0">
              <a:spcBef>
                <a:spcPct val="20000"/>
              </a:spcBef>
            </a:pPr>
            <a:r>
              <a:rPr kumimoji="0" lang="es-CL" sz="1900" b="0" i="0" u="none" strike="noStrike" kern="1200" cap="none" spc="0" normalizeH="0" baseline="0" noProof="0" dirty="0" smtClean="0">
                <a:ln>
                  <a:noFill/>
                </a:ln>
                <a:solidFill>
                  <a:schemeClr val="tx1"/>
                </a:solidFill>
                <a:effectLst/>
                <a:uLnTx/>
                <a:uFillTx/>
                <a:latin typeface="+mn-lt"/>
                <a:ea typeface="+mn-ea"/>
                <a:cs typeface="+mn-cs"/>
              </a:rPr>
              <a:t>En</a:t>
            </a:r>
            <a:r>
              <a:rPr kumimoji="0" lang="es-CL" sz="1900" b="0" i="0" u="none" strike="noStrike" kern="1200" cap="none" spc="0" normalizeH="0" noProof="0" dirty="0" smtClean="0">
                <a:ln>
                  <a:noFill/>
                </a:ln>
                <a:solidFill>
                  <a:schemeClr val="tx1"/>
                </a:solidFill>
                <a:effectLst/>
                <a:uLnTx/>
                <a:uFillTx/>
                <a:latin typeface="+mn-lt"/>
                <a:ea typeface="+mn-ea"/>
                <a:cs typeface="+mn-cs"/>
              </a:rPr>
              <a:t> este caso, y para facilitar la comparación, la tasa de royalty se mantuvo igual a cero en todas las simulaciones. </a:t>
            </a:r>
            <a:r>
              <a:rPr lang="es-CL" sz="1900" noProof="0" dirty="0" smtClean="0"/>
              <a:t>De manera tal que la totalidad de los impuestos capturados por el gobierno en cada una de los trayectos de precios </a:t>
            </a:r>
            <a:r>
              <a:rPr lang="es-CL" sz="1900" i="1" noProof="0" dirty="0" smtClean="0"/>
              <a:t>i </a:t>
            </a:r>
            <a:r>
              <a:rPr lang="es-CL" sz="1900" noProof="0" dirty="0" smtClean="0"/>
              <a:t>en el período </a:t>
            </a:r>
            <a:r>
              <a:rPr lang="es-CL" sz="1900" i="1" noProof="0" dirty="0" err="1" smtClean="0"/>
              <a:t>t</a:t>
            </a:r>
            <a:r>
              <a:rPr lang="es-CL" sz="1900" i="1" baseline="-25000" noProof="0" dirty="0" err="1" smtClean="0"/>
              <a:t>j</a:t>
            </a:r>
            <a:r>
              <a:rPr lang="es-CL" sz="1900" noProof="0" dirty="0" smtClean="0"/>
              <a:t> es el siguiente:</a:t>
            </a:r>
            <a:endParaRPr kumimoji="0" lang="es-CL" sz="1900" b="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CL" sz="2400" b="0"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9" name="Rounded Rectangle 8"/>
          <p:cNvSpPr/>
          <p:nvPr/>
        </p:nvSpPr>
        <p:spPr>
          <a:xfrm>
            <a:off x="7164288" y="1124744"/>
            <a:ext cx="1584176"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2. Captura tributaria ex ante (caso base)</a:t>
            </a:r>
            <a:endParaRPr lang="es-CL" dirty="0"/>
          </a:p>
        </p:txBody>
      </p:sp>
      <p:sp>
        <p:nvSpPr>
          <p:cNvPr id="10" name="Rounded Rectangle 9"/>
          <p:cNvSpPr/>
          <p:nvPr/>
        </p:nvSpPr>
        <p:spPr>
          <a:xfrm>
            <a:off x="6300192" y="3140968"/>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 3. Generación de una familia de impuestos equivalentes y más progresivos</a:t>
            </a:r>
            <a:endParaRPr lang="es-CL" dirty="0"/>
          </a:p>
        </p:txBody>
      </p:sp>
      <p:sp>
        <p:nvSpPr>
          <p:cNvPr id="11" name="Right Arrow 10"/>
          <p:cNvSpPr/>
          <p:nvPr/>
        </p:nvSpPr>
        <p:spPr>
          <a:xfrm rot="5400000">
            <a:off x="7784430" y="2532492"/>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p:cNvPicPr>
            <a:picLocks noChangeAspect="1" noChangeArrowheads="1"/>
          </p:cNvPicPr>
          <p:nvPr/>
        </p:nvPicPr>
        <p:blipFill>
          <a:blip r:embed="rId3" cstate="print"/>
          <a:srcRect/>
          <a:stretch>
            <a:fillRect/>
          </a:stretch>
        </p:blipFill>
        <p:spPr bwMode="auto">
          <a:xfrm>
            <a:off x="323528" y="2852936"/>
            <a:ext cx="5219700" cy="447675"/>
          </a:xfrm>
          <a:prstGeom prst="rect">
            <a:avLst/>
          </a:prstGeom>
          <a:noFill/>
          <a:ln w="9525">
            <a:noFill/>
            <a:miter lim="800000"/>
            <a:headEnd/>
            <a:tailEnd/>
          </a:ln>
        </p:spPr>
      </p:pic>
      <p:sp>
        <p:nvSpPr>
          <p:cNvPr id="13" name="Rounded Rectangle 12"/>
          <p:cNvSpPr/>
          <p:nvPr/>
        </p:nvSpPr>
        <p:spPr>
          <a:xfrm>
            <a:off x="1187624" y="3429000"/>
            <a:ext cx="1224136" cy="360040"/>
          </a:xfrm>
          <a:prstGeom prst="roundRect">
            <a:avLst/>
          </a:prstGeom>
          <a:solidFill>
            <a:schemeClr val="accent6">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Precio spot</a:t>
            </a:r>
            <a:endParaRPr lang="es-CL" dirty="0"/>
          </a:p>
        </p:txBody>
      </p:sp>
      <p:sp>
        <p:nvSpPr>
          <p:cNvPr id="17" name="Rounded Rectangle 16"/>
          <p:cNvSpPr/>
          <p:nvPr/>
        </p:nvSpPr>
        <p:spPr>
          <a:xfrm>
            <a:off x="1187624" y="3933056"/>
            <a:ext cx="1368152" cy="360040"/>
          </a:xfrm>
          <a:prstGeom prst="roundRect">
            <a:avLst/>
          </a:prstGeom>
          <a:solidFill>
            <a:schemeClr val="accent6">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Royalty</a:t>
            </a:r>
            <a:endParaRPr lang="es-CL" dirty="0"/>
          </a:p>
        </p:txBody>
      </p:sp>
      <p:sp>
        <p:nvSpPr>
          <p:cNvPr id="18" name="Rounded Rectangle 17"/>
          <p:cNvSpPr/>
          <p:nvPr/>
        </p:nvSpPr>
        <p:spPr>
          <a:xfrm>
            <a:off x="3059832" y="3933056"/>
            <a:ext cx="1368152" cy="576064"/>
          </a:xfrm>
          <a:prstGeom prst="roundRect">
            <a:avLst/>
          </a:prstGeom>
          <a:solidFill>
            <a:schemeClr val="accent6">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Costo de </a:t>
            </a:r>
            <a:r>
              <a:rPr lang="es-CL" dirty="0" err="1" smtClean="0"/>
              <a:t>prod</a:t>
            </a:r>
            <a:r>
              <a:rPr lang="es-CL" dirty="0" smtClean="0"/>
              <a:t> (1unid)</a:t>
            </a:r>
            <a:endParaRPr lang="es-CL" dirty="0"/>
          </a:p>
        </p:txBody>
      </p:sp>
      <p:sp>
        <p:nvSpPr>
          <p:cNvPr id="19" name="Rounded Rectangle 18"/>
          <p:cNvSpPr/>
          <p:nvPr/>
        </p:nvSpPr>
        <p:spPr>
          <a:xfrm>
            <a:off x="4572000" y="4005064"/>
            <a:ext cx="1368152" cy="351656"/>
          </a:xfrm>
          <a:prstGeom prst="roundRect">
            <a:avLst/>
          </a:prstGeom>
          <a:solidFill>
            <a:schemeClr val="accent6">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Producción</a:t>
            </a:r>
            <a:endParaRPr lang="es-CL" dirty="0"/>
          </a:p>
        </p:txBody>
      </p:sp>
      <p:cxnSp>
        <p:nvCxnSpPr>
          <p:cNvPr id="20" name="Straight Connector 19"/>
          <p:cNvCxnSpPr/>
          <p:nvPr/>
        </p:nvCxnSpPr>
        <p:spPr>
          <a:xfrm flipV="1">
            <a:off x="2411760" y="3284984"/>
            <a:ext cx="216024" cy="36004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555776" y="3284984"/>
            <a:ext cx="1080120" cy="792088"/>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707904" y="3212976"/>
            <a:ext cx="864096" cy="72008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9" idx="0"/>
          </p:cNvCxnSpPr>
          <p:nvPr/>
        </p:nvCxnSpPr>
        <p:spPr>
          <a:xfrm flipV="1">
            <a:off x="5256076" y="3284984"/>
            <a:ext cx="108012" cy="72008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24" name="Picture 3"/>
          <p:cNvPicPr>
            <a:picLocks noChangeAspect="1" noChangeArrowheads="1"/>
          </p:cNvPicPr>
          <p:nvPr/>
        </p:nvPicPr>
        <p:blipFill>
          <a:blip r:embed="rId4" cstate="print"/>
          <a:srcRect/>
          <a:stretch>
            <a:fillRect/>
          </a:stretch>
        </p:blipFill>
        <p:spPr bwMode="auto">
          <a:xfrm>
            <a:off x="3491880" y="5805264"/>
            <a:ext cx="2524125" cy="647700"/>
          </a:xfrm>
          <a:prstGeom prst="rect">
            <a:avLst/>
          </a:prstGeom>
          <a:noFill/>
          <a:ln w="9525">
            <a:noFill/>
            <a:miter lim="800000"/>
            <a:headEnd/>
            <a:tailEnd/>
          </a:ln>
        </p:spPr>
      </p:pic>
      <p:sp>
        <p:nvSpPr>
          <p:cNvPr id="25" name="2 Marcador de contenido"/>
          <p:cNvSpPr txBox="1">
            <a:spLocks/>
          </p:cNvSpPr>
          <p:nvPr/>
        </p:nvSpPr>
        <p:spPr>
          <a:xfrm>
            <a:off x="467544" y="6381328"/>
            <a:ext cx="7488832" cy="476672"/>
          </a:xfrm>
          <a:prstGeom prst="rect">
            <a:avLst/>
          </a:prstGeom>
        </p:spPr>
        <p:txBody>
          <a:bodyPr vert="horz" lIns="91440" tIns="45720" rIns="91440" bIns="45720" rtlCol="0">
            <a:noAutofit/>
          </a:bodyPr>
          <a:lstStyle/>
          <a:p>
            <a:pPr lvl="0">
              <a:spcBef>
                <a:spcPct val="20000"/>
              </a:spcBef>
            </a:pPr>
            <a:r>
              <a:rPr kumimoji="0" lang="es-CL" b="0" i="0" u="none" strike="noStrike" kern="1200" cap="none" spc="0" normalizeH="0" baseline="0" noProof="0" dirty="0" smtClean="0">
                <a:ln>
                  <a:noFill/>
                </a:ln>
                <a:solidFill>
                  <a:schemeClr val="tx1"/>
                </a:solidFill>
                <a:effectLst/>
                <a:uLnTx/>
                <a:uFillTx/>
                <a:latin typeface="+mn-lt"/>
                <a:ea typeface="+mn-ea"/>
                <a:cs typeface="+mn-cs"/>
              </a:rPr>
              <a:t>En donde el valor </a:t>
            </a:r>
            <a:r>
              <a:rPr lang="es-CL" dirty="0" err="1" smtClean="0"/>
              <a:t>τ</a:t>
            </a:r>
            <a:r>
              <a:rPr lang="es-CL" baseline="-25000" dirty="0" err="1" smtClean="0"/>
              <a:t>inc</a:t>
            </a:r>
            <a:r>
              <a:rPr lang="es-CL" dirty="0" smtClean="0"/>
              <a:t>, es la tasa de impuestos corporativa.  </a:t>
            </a:r>
            <a:endParaRPr kumimoji="0" lang="es-CL" b="0" i="0" u="none" strike="noStrike" kern="1200" cap="none" spc="0" normalizeH="0" noProof="0" dirty="0" smtClean="0">
              <a:ln>
                <a:noFill/>
              </a:ln>
              <a:solidFill>
                <a:schemeClr val="tx1"/>
              </a:solidFill>
              <a:effectLst/>
              <a:uLnTx/>
              <a:uFillTx/>
              <a:latin typeface="+mn-lt"/>
              <a:ea typeface="+mn-ea"/>
              <a:cs typeface="+mn-cs"/>
            </a:endParaRP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CL" baseline="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Tributación Equivalente - II</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10</a:t>
            </a:fld>
            <a:endParaRPr lang="es-ES"/>
          </a:p>
        </p:txBody>
      </p:sp>
      <p:sp>
        <p:nvSpPr>
          <p:cNvPr id="14" name="2 Marcador de contenido"/>
          <p:cNvSpPr txBox="1">
            <a:spLocks/>
          </p:cNvSpPr>
          <p:nvPr/>
        </p:nvSpPr>
        <p:spPr>
          <a:xfrm>
            <a:off x="457200" y="1772816"/>
            <a:ext cx="5626968" cy="4091956"/>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b="0" i="0" u="none" strike="noStrike" kern="1200" cap="none" spc="0" normalizeH="0" baseline="0" noProof="0" dirty="0" smtClean="0">
                <a:ln>
                  <a:noFill/>
                </a:ln>
                <a:solidFill>
                  <a:schemeClr val="tx1"/>
                </a:solidFill>
                <a:effectLst/>
                <a:uLnTx/>
                <a:uFillTx/>
                <a:latin typeface="+mn-lt"/>
                <a:ea typeface="+mn-ea"/>
                <a:cs typeface="+mn-cs"/>
              </a:rPr>
              <a:t>De esta forma,</a:t>
            </a:r>
            <a:r>
              <a:rPr kumimoji="0" lang="es-ES" b="0" i="0" u="none" strike="noStrike" kern="1200" cap="none" spc="0" normalizeH="0" noProof="0" dirty="0" smtClean="0">
                <a:ln>
                  <a:noFill/>
                </a:ln>
                <a:solidFill>
                  <a:schemeClr val="tx1"/>
                </a:solidFill>
                <a:effectLst/>
                <a:uLnTx/>
                <a:uFillTx/>
                <a:latin typeface="+mn-lt"/>
                <a:ea typeface="+mn-ea"/>
                <a:cs typeface="+mn-cs"/>
              </a:rPr>
              <a:t> una tributación equivalente y progresiva se puede definir como:</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dirty="0" smtClean="0"/>
          </a:p>
          <a:p>
            <a:pPr marR="0" lvl="0" algn="l" defTabSz="914400" rtl="0" eaLnBrk="1" fontAlgn="auto" latinLnBrk="0" hangingPunct="1">
              <a:lnSpc>
                <a:spcPct val="100000"/>
              </a:lnSpc>
              <a:spcBef>
                <a:spcPct val="20000"/>
              </a:spcBef>
              <a:spcAft>
                <a:spcPts val="0"/>
              </a:spcAft>
              <a:buClrTx/>
              <a:buSzTx/>
              <a:buFontTx/>
              <a:buChar char="-"/>
              <a:tabLst/>
              <a:defRPr/>
            </a:pPr>
            <a:r>
              <a:rPr kumimoji="0" lang="es-ES" b="1" i="0" u="none" strike="noStrike" kern="1200" cap="none" spc="0" normalizeH="0" noProof="0" dirty="0" smtClean="0">
                <a:ln>
                  <a:noFill/>
                </a:ln>
                <a:solidFill>
                  <a:schemeClr val="tx1"/>
                </a:solidFill>
                <a:effectLst/>
                <a:uLnTx/>
                <a:uFillTx/>
                <a:latin typeface="+mn-lt"/>
                <a:ea typeface="+mn-ea"/>
                <a:cs typeface="+mn-cs"/>
              </a:rPr>
              <a:t>Equivalente: </a:t>
            </a:r>
            <a:r>
              <a:rPr kumimoji="0" lang="es-ES" i="0" u="none" strike="noStrike" kern="1200" cap="none" spc="0" normalizeH="0" noProof="0" dirty="0" smtClean="0">
                <a:ln>
                  <a:noFill/>
                </a:ln>
                <a:solidFill>
                  <a:schemeClr val="tx1"/>
                </a:solidFill>
                <a:effectLst/>
                <a:uLnTx/>
                <a:uFillTx/>
                <a:latin typeface="+mn-lt"/>
                <a:ea typeface="+mn-ea"/>
                <a:cs typeface="+mn-cs"/>
              </a:rPr>
              <a:t>En cuyo caso provee in flujo de ingreso tributario 	que tiene el mismo valor descontado esperado que en el caso de referencia. </a:t>
            </a:r>
            <a:r>
              <a:rPr lang="es-ES" noProof="0" dirty="0" smtClean="0"/>
              <a:t> </a:t>
            </a:r>
          </a:p>
          <a:p>
            <a:pPr marR="0" lvl="0" algn="l" defTabSz="914400" rtl="0" eaLnBrk="1" fontAlgn="auto" latinLnBrk="0" hangingPunct="1">
              <a:lnSpc>
                <a:spcPct val="100000"/>
              </a:lnSpc>
              <a:spcBef>
                <a:spcPct val="20000"/>
              </a:spcBef>
              <a:spcAft>
                <a:spcPts val="0"/>
              </a:spcAft>
              <a:buClrTx/>
              <a:buSzTx/>
              <a:buFontTx/>
              <a:buChar char="-"/>
              <a:tabLst/>
              <a:defRPr/>
            </a:pPr>
            <a:endParaRPr kumimoji="0" lang="es-ES" b="0" i="0" u="none" strike="noStrike" kern="1200" cap="none" spc="0" normalizeH="0" dirty="0" smtClean="0">
              <a:ln>
                <a:noFill/>
              </a:ln>
              <a:solidFill>
                <a:schemeClr val="tx1"/>
              </a:solidFill>
              <a:effectLst/>
              <a:uLnTx/>
              <a:uFillTx/>
              <a:latin typeface="+mn-lt"/>
              <a:ea typeface="+mn-ea"/>
              <a:cs typeface="+mn-cs"/>
            </a:endParaRPr>
          </a:p>
          <a:p>
            <a:pPr lvl="0">
              <a:spcBef>
                <a:spcPct val="20000"/>
              </a:spcBef>
              <a:buFontTx/>
              <a:buChar char="-"/>
            </a:pPr>
            <a:r>
              <a:rPr lang="es-ES" b="1" dirty="0" smtClean="0"/>
              <a:t>Progresiva: </a:t>
            </a:r>
            <a:r>
              <a:rPr lang="es-ES" dirty="0" smtClean="0"/>
              <a:t> Un régimen tributario es más progresivo que otro si existe cierto precio del </a:t>
            </a:r>
            <a:r>
              <a:rPr lang="es-ES" dirty="0" err="1" smtClean="0"/>
              <a:t>commodity</a:t>
            </a:r>
            <a:r>
              <a:rPr lang="es-ES" dirty="0" smtClean="0"/>
              <a:t> subyacente </a:t>
            </a:r>
            <a:r>
              <a:rPr lang="es-ES" i="1" dirty="0" smtClean="0"/>
              <a:t>S</a:t>
            </a:r>
            <a:r>
              <a:rPr lang="es-ES" i="1" baseline="30000" dirty="0" smtClean="0"/>
              <a:t>*</a:t>
            </a:r>
            <a:r>
              <a:rPr lang="es-ES" i="1" dirty="0" smtClean="0"/>
              <a:t> </a:t>
            </a:r>
            <a:r>
              <a:rPr lang="es-ES" dirty="0" smtClean="0"/>
              <a:t>de manera tal que para cada precio del </a:t>
            </a:r>
            <a:r>
              <a:rPr lang="es-ES" dirty="0" err="1" smtClean="0"/>
              <a:t>commodity</a:t>
            </a:r>
            <a:r>
              <a:rPr lang="es-ES" dirty="0" smtClean="0"/>
              <a:t> que sea mayor o igual a </a:t>
            </a:r>
            <a:r>
              <a:rPr lang="es-ES" i="1" dirty="0" smtClean="0"/>
              <a:t>S</a:t>
            </a:r>
            <a:r>
              <a:rPr lang="es-ES" i="1" baseline="30000" dirty="0" smtClean="0"/>
              <a:t>*</a:t>
            </a:r>
            <a:r>
              <a:rPr lang="es-ES" i="1" dirty="0" smtClean="0"/>
              <a:t> </a:t>
            </a:r>
            <a:r>
              <a:rPr lang="es-ES" dirty="0" smtClean="0"/>
              <a:t>la tasa tributaria promedio en el régimen </a:t>
            </a:r>
            <a:r>
              <a:rPr lang="es-ES" b="1" dirty="0" smtClean="0"/>
              <a:t>más progresivo </a:t>
            </a:r>
            <a:r>
              <a:rPr lang="es-ES" dirty="0" smtClean="0"/>
              <a:t>es </a:t>
            </a:r>
            <a:r>
              <a:rPr lang="es-ES" b="1" dirty="0" smtClean="0"/>
              <a:t>más alta </a:t>
            </a:r>
            <a:r>
              <a:rPr lang="es-ES" dirty="0" smtClean="0"/>
              <a:t>que en el menos progresivo</a:t>
            </a:r>
            <a:endParaRPr kumimoji="0" lang="es-ES" b="1" i="1" u="none" strike="noStrike" kern="1200" cap="none" spc="0" normalizeH="0" noProof="0" dirty="0" smtClean="0">
              <a:ln>
                <a:noFill/>
              </a:ln>
              <a:solidFill>
                <a:schemeClr val="tx1"/>
              </a:solidFill>
              <a:effectLst/>
              <a:uLnTx/>
              <a:uFillTx/>
              <a:latin typeface="+mn-lt"/>
              <a:ea typeface="+mn-ea"/>
              <a:cs typeface="+mn-cs"/>
            </a:endParaRP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9" name="Rounded Rectangle 8"/>
          <p:cNvSpPr/>
          <p:nvPr/>
        </p:nvSpPr>
        <p:spPr>
          <a:xfrm>
            <a:off x="7164288" y="1124744"/>
            <a:ext cx="1584176"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2. Captura tributaria ex ante (caso base)</a:t>
            </a:r>
            <a:endParaRPr lang="es-CL" dirty="0"/>
          </a:p>
        </p:txBody>
      </p:sp>
      <p:sp>
        <p:nvSpPr>
          <p:cNvPr id="10" name="Rounded Rectangle 9"/>
          <p:cNvSpPr/>
          <p:nvPr/>
        </p:nvSpPr>
        <p:spPr>
          <a:xfrm>
            <a:off x="6300192" y="3140968"/>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 3. Generación de una familia de impuestos equivalentes y más progresivos</a:t>
            </a:r>
            <a:endParaRPr lang="es-CL" dirty="0"/>
          </a:p>
        </p:txBody>
      </p:sp>
      <p:sp>
        <p:nvSpPr>
          <p:cNvPr id="11" name="Right Arrow 10"/>
          <p:cNvSpPr/>
          <p:nvPr/>
        </p:nvSpPr>
        <p:spPr>
          <a:xfrm rot="5400000">
            <a:off x="7784430" y="2532492"/>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Tributación Equivalente - II</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11</a:t>
            </a:fld>
            <a:endParaRPr lang="es-ES"/>
          </a:p>
        </p:txBody>
      </p:sp>
      <p:sp>
        <p:nvSpPr>
          <p:cNvPr id="14" name="2 Marcador de contenido"/>
          <p:cNvSpPr txBox="1">
            <a:spLocks/>
          </p:cNvSpPr>
          <p:nvPr/>
        </p:nvSpPr>
        <p:spPr>
          <a:xfrm>
            <a:off x="457200" y="1772816"/>
            <a:ext cx="5626968" cy="2664296"/>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De la familia de posibles regímenes equivalentes y progresivos,  nos limitamos acá a estudiar dos familias de estructuras tributarias:</a:t>
            </a:r>
            <a:endParaRPr kumimoji="0" lang="es-ES" b="0" i="0" u="none" strike="noStrike" kern="1200" cap="none" spc="0" normalizeH="0" noProof="0" dirty="0" smtClean="0">
              <a:ln>
                <a:noFill/>
              </a:ln>
              <a:solidFill>
                <a:schemeClr val="tx1"/>
              </a:solidFill>
              <a:effectLst/>
              <a:uLnTx/>
              <a:uFillTx/>
              <a:latin typeface="+mn-lt"/>
              <a:ea typeface="+mn-ea"/>
              <a:cs typeface="+mn-cs"/>
            </a:endParaRPr>
          </a:p>
          <a:p>
            <a:pPr marR="0" lvl="0" algn="l" defTabSz="914400" rtl="0" eaLnBrk="1" fontAlgn="auto" latinLnBrk="0" hangingPunct="1">
              <a:lnSpc>
                <a:spcPct val="100000"/>
              </a:lnSpc>
              <a:spcBef>
                <a:spcPct val="20000"/>
              </a:spcBef>
              <a:spcAft>
                <a:spcPts val="0"/>
              </a:spcAft>
              <a:buClrTx/>
              <a:buSzTx/>
              <a:buFontTx/>
              <a:buChar char="-"/>
              <a:tabLst/>
              <a:defRPr/>
            </a:pPr>
            <a:r>
              <a:rPr kumimoji="0" lang="es-ES" b="1" i="0" u="none" strike="noStrike" kern="1200" cap="none" spc="0" normalizeH="0" noProof="0" dirty="0" smtClean="0">
                <a:ln>
                  <a:noFill/>
                </a:ln>
                <a:solidFill>
                  <a:schemeClr val="tx1"/>
                </a:solidFill>
                <a:effectLst/>
                <a:uLnTx/>
                <a:uFillTx/>
                <a:latin typeface="+mn-lt"/>
                <a:ea typeface="+mn-ea"/>
                <a:cs typeface="+mn-cs"/>
              </a:rPr>
              <a:t>No lineales: </a:t>
            </a:r>
            <a:r>
              <a:rPr kumimoji="0" lang="es-ES" i="0" u="none" strike="noStrike" kern="1200" cap="none" spc="0" normalizeH="0" noProof="0" dirty="0" smtClean="0">
                <a:ln>
                  <a:noFill/>
                </a:ln>
                <a:solidFill>
                  <a:schemeClr val="tx1"/>
                </a:solidFill>
                <a:effectLst/>
                <a:uLnTx/>
                <a:uFillTx/>
                <a:latin typeface="+mn-lt"/>
                <a:ea typeface="+mn-ea"/>
                <a:cs typeface="+mn-cs"/>
              </a:rPr>
              <a:t>à la </a:t>
            </a:r>
            <a:r>
              <a:rPr kumimoji="0" lang="es-ES" i="0" u="none" strike="noStrike" kern="1200" cap="none" spc="0" normalizeH="0" noProof="0" dirty="0" err="1" smtClean="0">
                <a:ln>
                  <a:noFill/>
                </a:ln>
                <a:solidFill>
                  <a:schemeClr val="tx1"/>
                </a:solidFill>
                <a:effectLst/>
                <a:uLnTx/>
                <a:uFillTx/>
                <a:latin typeface="+mn-lt"/>
                <a:ea typeface="+mn-ea"/>
                <a:cs typeface="+mn-cs"/>
              </a:rPr>
              <a:t>Stroebel</a:t>
            </a:r>
            <a:r>
              <a:rPr kumimoji="0" lang="es-ES" i="0" u="none" strike="noStrike" kern="1200" cap="none" spc="0" normalizeH="0" noProof="0" dirty="0" smtClean="0">
                <a:ln>
                  <a:noFill/>
                </a:ln>
                <a:solidFill>
                  <a:schemeClr val="tx1"/>
                </a:solidFill>
                <a:effectLst/>
                <a:uLnTx/>
                <a:uFillTx/>
                <a:latin typeface="+mn-lt"/>
                <a:ea typeface="+mn-ea"/>
                <a:cs typeface="+mn-cs"/>
              </a:rPr>
              <a:t> &amp; van </a:t>
            </a:r>
            <a:r>
              <a:rPr kumimoji="0" lang="es-ES" i="0" u="none" strike="noStrike" kern="1200" cap="none" spc="0" normalizeH="0" noProof="0" dirty="0" err="1" smtClean="0">
                <a:ln>
                  <a:noFill/>
                </a:ln>
                <a:solidFill>
                  <a:schemeClr val="tx1"/>
                </a:solidFill>
                <a:effectLst/>
                <a:uLnTx/>
                <a:uFillTx/>
                <a:latin typeface="+mn-lt"/>
                <a:ea typeface="+mn-ea"/>
                <a:cs typeface="+mn-cs"/>
              </a:rPr>
              <a:t>Benthem</a:t>
            </a:r>
            <a:r>
              <a:rPr kumimoji="0" lang="es-ES" i="0" u="none" strike="noStrike" kern="1200" cap="none" spc="0" normalizeH="0" noProof="0" dirty="0" smtClean="0">
                <a:ln>
                  <a:noFill/>
                </a:ln>
                <a:solidFill>
                  <a:schemeClr val="tx1"/>
                </a:solidFill>
                <a:effectLst/>
                <a:uLnTx/>
                <a:uFillTx/>
                <a:latin typeface="+mn-lt"/>
                <a:ea typeface="+mn-ea"/>
                <a:cs typeface="+mn-cs"/>
              </a:rPr>
              <a:t> (2010) y Johnston (2008)</a:t>
            </a:r>
            <a:endParaRPr lang="es-ES" noProof="0" dirty="0" smtClean="0"/>
          </a:p>
          <a:p>
            <a:pPr lvl="0">
              <a:spcBef>
                <a:spcPct val="20000"/>
              </a:spcBef>
              <a:buFontTx/>
              <a:buChar char="-"/>
            </a:pPr>
            <a:r>
              <a:rPr lang="es-ES" b="1" dirty="0" smtClean="0"/>
              <a:t>De ganancias inesperadas (</a:t>
            </a:r>
            <a:r>
              <a:rPr lang="es-ES" b="1" dirty="0" err="1" smtClean="0"/>
              <a:t>Windfall</a:t>
            </a:r>
            <a:r>
              <a:rPr lang="es-ES" b="1" dirty="0" smtClean="0"/>
              <a:t> </a:t>
            </a:r>
            <a:r>
              <a:rPr lang="es-ES" b="1" dirty="0" err="1" smtClean="0"/>
              <a:t>Tax</a:t>
            </a:r>
            <a:r>
              <a:rPr lang="es-ES" b="1" dirty="0" smtClean="0"/>
              <a:t>) : </a:t>
            </a:r>
            <a:r>
              <a:rPr lang="es-ES" dirty="0" smtClean="0"/>
              <a:t>como proponían </a:t>
            </a:r>
            <a:r>
              <a:rPr lang="es-ES" dirty="0" err="1" smtClean="0"/>
              <a:t>Engel</a:t>
            </a:r>
            <a:r>
              <a:rPr lang="es-ES" dirty="0" smtClean="0"/>
              <a:t> y Fischer (2010)</a:t>
            </a:r>
            <a:endParaRPr lang="es-ES" baseline="0" dirty="0" smtClean="0"/>
          </a:p>
        </p:txBody>
      </p:sp>
      <p:sp>
        <p:nvSpPr>
          <p:cNvPr id="9" name="Rounded Rectangle 8"/>
          <p:cNvSpPr/>
          <p:nvPr/>
        </p:nvSpPr>
        <p:spPr>
          <a:xfrm>
            <a:off x="7164288" y="1124744"/>
            <a:ext cx="1584176"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2. Captura tributaria ex ante (caso base)</a:t>
            </a:r>
            <a:endParaRPr lang="es-CL" dirty="0"/>
          </a:p>
        </p:txBody>
      </p:sp>
      <p:sp>
        <p:nvSpPr>
          <p:cNvPr id="11" name="Right Arrow 10"/>
          <p:cNvSpPr/>
          <p:nvPr/>
        </p:nvSpPr>
        <p:spPr>
          <a:xfrm rot="5400000">
            <a:off x="7784430" y="2532492"/>
            <a:ext cx="432048" cy="720080"/>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p:cNvPicPr>
            <a:picLocks noChangeAspect="1" noChangeArrowheads="1"/>
          </p:cNvPicPr>
          <p:nvPr/>
        </p:nvPicPr>
        <p:blipFill>
          <a:blip r:embed="rId3" cstate="print"/>
          <a:srcRect/>
          <a:stretch>
            <a:fillRect/>
          </a:stretch>
        </p:blipFill>
        <p:spPr bwMode="auto">
          <a:xfrm>
            <a:off x="0" y="4065019"/>
            <a:ext cx="7524328" cy="2792981"/>
          </a:xfrm>
          <a:prstGeom prst="rect">
            <a:avLst/>
          </a:prstGeom>
          <a:noFill/>
          <a:ln w="9525">
            <a:noFill/>
            <a:miter lim="800000"/>
            <a:headEnd/>
            <a:tailEnd/>
          </a:ln>
        </p:spPr>
      </p:pic>
      <p:sp>
        <p:nvSpPr>
          <p:cNvPr id="10" name="Rounded Rectangle 9"/>
          <p:cNvSpPr/>
          <p:nvPr/>
        </p:nvSpPr>
        <p:spPr>
          <a:xfrm>
            <a:off x="6300192" y="3140968"/>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 3. Generación de una familia de impuestos equivalentes y más progresivos</a:t>
            </a:r>
            <a:endParaRPr lang="es-C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modelo – I </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12</a:t>
            </a:fld>
            <a:endParaRPr lang="es-ES"/>
          </a:p>
        </p:txBody>
      </p:sp>
      <p:sp>
        <p:nvSpPr>
          <p:cNvPr id="14" name="2 Marcador de contenido"/>
          <p:cNvSpPr txBox="1">
            <a:spLocks/>
          </p:cNvSpPr>
          <p:nvPr/>
        </p:nvSpPr>
        <p:spPr>
          <a:xfrm>
            <a:off x="539552" y="1700808"/>
            <a:ext cx="5904656" cy="4896544"/>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Basado en lo presentado por </a:t>
            </a:r>
            <a:r>
              <a:rPr lang="es-ES" dirty="0" err="1" smtClean="0"/>
              <a:t>Schwartz</a:t>
            </a:r>
            <a:r>
              <a:rPr lang="es-ES" dirty="0" smtClean="0"/>
              <a:t> &amp; </a:t>
            </a:r>
            <a:r>
              <a:rPr lang="es-ES" dirty="0" err="1" smtClean="0"/>
              <a:t>Trolle</a:t>
            </a:r>
            <a:r>
              <a:rPr lang="es-ES" dirty="0" smtClean="0"/>
              <a:t> (2010).</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En este modelo el riesgo político se reduce a una decisión de expropiación que es tomada por un gobierno racional y </a:t>
            </a:r>
            <a:r>
              <a:rPr lang="es-ES" b="1" dirty="0" smtClean="0"/>
              <a:t>neutral al riesgo</a:t>
            </a:r>
            <a:r>
              <a:rPr lang="es-ES" dirty="0" smtClean="0"/>
              <a:t> que mantiene, en cada período, una opción para expropiar las operaciones de extracción.</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1" dirty="0" smtClean="0"/>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Una opción que deja al gobierno con el flujo total del ingreso por la explotación de los recursos naturales.</a:t>
            </a:r>
          </a:p>
          <a:p>
            <a:pPr marR="0" lvl="0" algn="l" defTabSz="914400" rtl="0" eaLnBrk="1" fontAlgn="auto" latinLnBrk="0" hangingPunct="1">
              <a:lnSpc>
                <a:spcPct val="100000"/>
              </a:lnSpc>
              <a:spcBef>
                <a:spcPct val="20000"/>
              </a:spcBef>
              <a:spcAft>
                <a:spcPts val="0"/>
              </a:spcAft>
              <a:buClrTx/>
              <a:buSzTx/>
              <a:buFontTx/>
              <a:buChar char="-"/>
              <a:tabLst/>
              <a:defRPr/>
            </a:pPr>
            <a:endParaRPr lang="es-ES" b="1" dirty="0" smtClean="0"/>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Pero que tiene ciertos costos:</a:t>
            </a:r>
          </a:p>
          <a:p>
            <a:pPr lvl="1">
              <a:spcBef>
                <a:spcPct val="20000"/>
              </a:spcBef>
              <a:buFontTx/>
              <a:buChar char="-"/>
            </a:pPr>
            <a:r>
              <a:rPr lang="es-ES" b="1" dirty="0" smtClean="0"/>
              <a:t> </a:t>
            </a:r>
            <a:r>
              <a:rPr lang="es-ES" dirty="0" smtClean="0"/>
              <a:t>El costo de extracción es más alto</a:t>
            </a:r>
          </a:p>
          <a:p>
            <a:pPr lvl="1">
              <a:spcBef>
                <a:spcPct val="20000"/>
              </a:spcBef>
              <a:buFontTx/>
              <a:buChar char="-"/>
            </a:pPr>
            <a:r>
              <a:rPr lang="es-ES" b="1" dirty="0" smtClean="0"/>
              <a:t> </a:t>
            </a:r>
            <a:r>
              <a:rPr lang="es-ES" dirty="0" smtClean="0"/>
              <a:t>Los gobiernos deben pagar una compensación para expropiar los activos (en el modelo, </a:t>
            </a:r>
            <a:r>
              <a:rPr lang="es-ES" i="1" dirty="0" smtClean="0"/>
              <a:t>K</a:t>
            </a:r>
            <a:r>
              <a:rPr lang="es-ES" i="1" baseline="-25000" dirty="0" smtClean="0"/>
              <a:t>1</a:t>
            </a:r>
            <a:r>
              <a:rPr lang="es-ES" dirty="0" smtClean="0"/>
              <a:t>),</a:t>
            </a:r>
          </a:p>
          <a:p>
            <a:pPr lvl="1">
              <a:spcBef>
                <a:spcPct val="20000"/>
              </a:spcBef>
              <a:buFontTx/>
              <a:buChar char="-"/>
            </a:pPr>
            <a:r>
              <a:rPr lang="es-ES" b="1" i="1" dirty="0" smtClean="0"/>
              <a:t> </a:t>
            </a:r>
            <a:r>
              <a:rPr lang="es-ES" dirty="0" smtClean="0"/>
              <a:t>Además de sufrir costos </a:t>
            </a:r>
            <a:r>
              <a:rPr lang="es-ES" dirty="0" err="1" smtClean="0"/>
              <a:t>reputacionales</a:t>
            </a:r>
            <a:r>
              <a:rPr lang="es-ES" dirty="0" smtClean="0"/>
              <a:t> que no se transfieren como compensación a las compañías (en el modelo, </a:t>
            </a:r>
            <a:r>
              <a:rPr lang="es-ES" i="1" dirty="0" smtClean="0"/>
              <a:t>K</a:t>
            </a:r>
            <a:r>
              <a:rPr lang="es-ES" i="1" baseline="-25000" dirty="0" smtClean="0"/>
              <a:t>2</a:t>
            </a:r>
            <a:r>
              <a:rPr lang="es-ES" dirty="0" smtClean="0"/>
              <a:t>).</a:t>
            </a:r>
            <a:endParaRPr lang="es-ES" b="1" dirty="0" smtClean="0"/>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2" name="Rounded Rectangle 11"/>
          <p:cNvSpPr/>
          <p:nvPr/>
        </p:nvSpPr>
        <p:spPr>
          <a:xfrm>
            <a:off x="6444208" y="1268760"/>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pic>
        <p:nvPicPr>
          <p:cNvPr id="3076" name="Picture 4"/>
          <p:cNvPicPr>
            <a:picLocks noChangeAspect="1" noChangeArrowheads="1"/>
          </p:cNvPicPr>
          <p:nvPr/>
        </p:nvPicPr>
        <p:blipFill>
          <a:blip r:embed="rId3" cstate="print"/>
          <a:srcRect/>
          <a:stretch>
            <a:fillRect/>
          </a:stretch>
        </p:blipFill>
        <p:spPr bwMode="auto">
          <a:xfrm>
            <a:off x="6732240" y="4725144"/>
            <a:ext cx="1752997" cy="431065"/>
          </a:xfrm>
          <a:prstGeom prst="rect">
            <a:avLst/>
          </a:prstGeom>
          <a:noFill/>
          <a:ln w="9525">
            <a:noFill/>
            <a:miter lim="800000"/>
            <a:headEnd/>
            <a:tailEnd/>
          </a:ln>
        </p:spPr>
      </p:pic>
      <p:cxnSp>
        <p:nvCxnSpPr>
          <p:cNvPr id="16" name="Straight Arrow Connector 15"/>
          <p:cNvCxnSpPr/>
          <p:nvPr/>
        </p:nvCxnSpPr>
        <p:spPr>
          <a:xfrm>
            <a:off x="4644008" y="4941168"/>
            <a:ext cx="194421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modelo – II </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13</a:t>
            </a:fld>
            <a:endParaRPr lang="es-ES"/>
          </a:p>
        </p:txBody>
      </p:sp>
      <p:sp>
        <p:nvSpPr>
          <p:cNvPr id="14" name="2 Marcador de contenido"/>
          <p:cNvSpPr txBox="1">
            <a:spLocks/>
          </p:cNvSpPr>
          <p:nvPr/>
        </p:nvSpPr>
        <p:spPr>
          <a:xfrm>
            <a:off x="539552" y="1700808"/>
            <a:ext cx="5904656" cy="4896544"/>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Más elementos del modelo:</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1" dirty="0" smtClean="0"/>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El gobierno conoce los costos de producción y las reservas disponibles.</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La tasa de producción es fija, y el yacimiento se extingue en el período T.</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Los costos de extracción son fijos en la vida del yacimiento tanto para los gobiernos como para las firmas.</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La compensación (</a:t>
            </a:r>
            <a:r>
              <a:rPr lang="es-ES" i="1" dirty="0" smtClean="0"/>
              <a:t>K</a:t>
            </a:r>
            <a:r>
              <a:rPr lang="es-ES" i="1" baseline="-25000" dirty="0" smtClean="0"/>
              <a:t>1</a:t>
            </a:r>
            <a:r>
              <a:rPr lang="es-ES" dirty="0" smtClean="0"/>
              <a:t>) se paga en proporción a la vida remanente del yacimiento.</a:t>
            </a:r>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 Los costos </a:t>
            </a:r>
            <a:r>
              <a:rPr lang="es-ES" dirty="0" err="1" smtClean="0"/>
              <a:t>reputacionales</a:t>
            </a:r>
            <a:r>
              <a:rPr lang="es-ES" dirty="0" smtClean="0"/>
              <a:t> (</a:t>
            </a:r>
            <a:r>
              <a:rPr lang="es-ES" i="1" dirty="0" smtClean="0"/>
              <a:t>K</a:t>
            </a:r>
            <a:r>
              <a:rPr lang="es-ES" i="1" baseline="-25000" dirty="0" smtClean="0"/>
              <a:t>2</a:t>
            </a:r>
            <a:r>
              <a:rPr lang="es-ES" dirty="0" smtClean="0"/>
              <a:t>) son exógenos, sólo se incurren en el caso de expropiación y además son fijos.</a:t>
            </a:r>
          </a:p>
          <a:p>
            <a:pPr marR="0" lvl="0" algn="l" defTabSz="914400" rtl="0" eaLnBrk="1" fontAlgn="auto" latinLnBrk="0" hangingPunct="1">
              <a:lnSpc>
                <a:spcPct val="100000"/>
              </a:lnSpc>
              <a:spcBef>
                <a:spcPct val="20000"/>
              </a:spcBef>
              <a:spcAft>
                <a:spcPts val="0"/>
              </a:spcAft>
              <a:buClrTx/>
              <a:buSzTx/>
              <a:buFontTx/>
              <a:buChar char="-"/>
              <a:tabLst/>
              <a:defRPr/>
            </a:pPr>
            <a:endParaRPr lang="es-ES" dirty="0" smtClean="0"/>
          </a:p>
          <a:p>
            <a:pPr marR="0" lvl="0" algn="l" defTabSz="914400" rtl="0" eaLnBrk="1" fontAlgn="auto" latinLnBrk="0" hangingPunct="1">
              <a:lnSpc>
                <a:spcPct val="100000"/>
              </a:lnSpc>
              <a:spcBef>
                <a:spcPct val="20000"/>
              </a:spcBef>
              <a:spcAft>
                <a:spcPts val="0"/>
              </a:spcAft>
              <a:buClrTx/>
              <a:buSzTx/>
              <a:buFontTx/>
              <a:buChar char="-"/>
              <a:tabLst/>
              <a:defRPr/>
            </a:pPr>
            <a:r>
              <a:rPr lang="es-ES" dirty="0" smtClean="0"/>
              <a:t>El gobierno toma los contratos a futuro como </a:t>
            </a:r>
            <a:r>
              <a:rPr lang="es-ES" b="1" dirty="0" err="1" smtClean="0"/>
              <a:t>predictores</a:t>
            </a:r>
            <a:r>
              <a:rPr lang="es-ES" b="1" dirty="0" smtClean="0"/>
              <a:t> no sesgados</a:t>
            </a:r>
            <a:r>
              <a:rPr lang="es-ES" dirty="0" smtClean="0"/>
              <a:t> de los precios de los </a:t>
            </a:r>
            <a:r>
              <a:rPr lang="es-ES" dirty="0" err="1" smtClean="0"/>
              <a:t>commodities</a:t>
            </a:r>
            <a:r>
              <a:rPr lang="es-ES" dirty="0" smtClean="0"/>
              <a:t> por el remanente de la vida de los yacimientos.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2" name="Rounded Rectangle 11"/>
          <p:cNvSpPr/>
          <p:nvPr/>
        </p:nvSpPr>
        <p:spPr>
          <a:xfrm>
            <a:off x="6444208" y="1268760"/>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modelo – III </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14</a:t>
            </a:fld>
            <a:endParaRPr lang="es-ES"/>
          </a:p>
        </p:txBody>
      </p:sp>
      <p:sp>
        <p:nvSpPr>
          <p:cNvPr id="14" name="2 Marcador de contenido"/>
          <p:cNvSpPr txBox="1">
            <a:spLocks/>
          </p:cNvSpPr>
          <p:nvPr/>
        </p:nvSpPr>
        <p:spPr>
          <a:xfrm>
            <a:off x="539552" y="1700808"/>
            <a:ext cx="5904656"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2000" dirty="0" smtClean="0"/>
              <a:t>Por tal motivo, el costo de expropiar en el trayecto </a:t>
            </a:r>
            <a:r>
              <a:rPr lang="es-ES" sz="2000" i="1" dirty="0" smtClean="0"/>
              <a:t>i </a:t>
            </a:r>
            <a:r>
              <a:rPr lang="es-ES" sz="2000" dirty="0" smtClean="0"/>
              <a:t> en el tiempo </a:t>
            </a:r>
            <a:r>
              <a:rPr lang="es-ES" sz="2000" i="1" dirty="0" err="1" smtClean="0"/>
              <a:t>t</a:t>
            </a:r>
            <a:r>
              <a:rPr lang="es-ES" sz="2000" i="1" baseline="-25000" dirty="0" err="1" smtClean="0"/>
              <a:t>j</a:t>
            </a:r>
            <a:r>
              <a:rPr lang="es-ES" sz="2000" dirty="0" smtClean="0"/>
              <a:t> es: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baseline="0" dirty="0" smtClean="0"/>
          </a:p>
        </p:txBody>
      </p:sp>
      <p:sp>
        <p:nvSpPr>
          <p:cNvPr id="12" name="Rounded Rectangle 11"/>
          <p:cNvSpPr/>
          <p:nvPr/>
        </p:nvSpPr>
        <p:spPr>
          <a:xfrm>
            <a:off x="6444208" y="1268760"/>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pic>
        <p:nvPicPr>
          <p:cNvPr id="4098" name="Picture 2"/>
          <p:cNvPicPr>
            <a:picLocks noChangeAspect="1" noChangeArrowheads="1"/>
          </p:cNvPicPr>
          <p:nvPr/>
        </p:nvPicPr>
        <p:blipFill>
          <a:blip r:embed="rId3" cstate="print"/>
          <a:srcRect/>
          <a:stretch>
            <a:fillRect/>
          </a:stretch>
        </p:blipFill>
        <p:spPr bwMode="auto">
          <a:xfrm>
            <a:off x="0" y="3429000"/>
            <a:ext cx="9023684" cy="1348649"/>
          </a:xfrm>
          <a:prstGeom prst="rect">
            <a:avLst/>
          </a:prstGeom>
          <a:noFill/>
          <a:ln w="9525">
            <a:noFill/>
            <a:miter lim="800000"/>
            <a:headEnd/>
            <a:tailEnd/>
          </a:ln>
        </p:spPr>
      </p:pic>
      <p:sp>
        <p:nvSpPr>
          <p:cNvPr id="8" name="Right Brace 7"/>
          <p:cNvSpPr/>
          <p:nvPr/>
        </p:nvSpPr>
        <p:spPr>
          <a:xfrm rot="5400000">
            <a:off x="4175956" y="2456892"/>
            <a:ext cx="432048" cy="4824536"/>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Rounded Rectangle 8"/>
          <p:cNvSpPr/>
          <p:nvPr/>
        </p:nvSpPr>
        <p:spPr>
          <a:xfrm>
            <a:off x="3491880" y="5229200"/>
            <a:ext cx="1800200" cy="57606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Impuesto No Recibido</a:t>
            </a:r>
            <a:endParaRPr lang="es-CL" dirty="0"/>
          </a:p>
        </p:txBody>
      </p:sp>
      <p:sp>
        <p:nvSpPr>
          <p:cNvPr id="10" name="Right Brace 9"/>
          <p:cNvSpPr/>
          <p:nvPr/>
        </p:nvSpPr>
        <p:spPr>
          <a:xfrm rot="5400000">
            <a:off x="7416316" y="4113076"/>
            <a:ext cx="432048" cy="1368152"/>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Rounded Rectangle 10"/>
          <p:cNvSpPr/>
          <p:nvPr/>
        </p:nvSpPr>
        <p:spPr>
          <a:xfrm>
            <a:off x="5940152" y="5301208"/>
            <a:ext cx="1800200" cy="5040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Pago de Compensación</a:t>
            </a:r>
            <a:endParaRPr lang="es-CL" dirty="0"/>
          </a:p>
        </p:txBody>
      </p:sp>
      <p:sp>
        <p:nvSpPr>
          <p:cNvPr id="13" name="Rounded Rectangle 12"/>
          <p:cNvSpPr/>
          <p:nvPr/>
        </p:nvSpPr>
        <p:spPr>
          <a:xfrm>
            <a:off x="7164288" y="5877272"/>
            <a:ext cx="1800200" cy="5040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Costos </a:t>
            </a:r>
            <a:r>
              <a:rPr lang="es-CL" dirty="0" err="1" smtClean="0"/>
              <a:t>Reputacionales</a:t>
            </a:r>
            <a:endParaRPr lang="es-CL" dirty="0"/>
          </a:p>
        </p:txBody>
      </p:sp>
      <p:cxnSp>
        <p:nvCxnSpPr>
          <p:cNvPr id="15" name="Straight Connector 14"/>
          <p:cNvCxnSpPr>
            <a:stCxn id="13" idx="0"/>
          </p:cNvCxnSpPr>
          <p:nvPr/>
        </p:nvCxnSpPr>
        <p:spPr>
          <a:xfrm flipV="1">
            <a:off x="8064388" y="4653136"/>
            <a:ext cx="684076" cy="1224136"/>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1" idx="0"/>
          </p:cNvCxnSpPr>
          <p:nvPr/>
        </p:nvCxnSpPr>
        <p:spPr>
          <a:xfrm flipV="1">
            <a:off x="6840252" y="5013176"/>
            <a:ext cx="792088" cy="288032"/>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ight Brace 7"/>
          <p:cNvSpPr/>
          <p:nvPr/>
        </p:nvSpPr>
        <p:spPr>
          <a:xfrm rot="5400000">
            <a:off x="3923420" y="1520788"/>
            <a:ext cx="504056" cy="4032448"/>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Rounded Rectangle 8"/>
          <p:cNvSpPr/>
          <p:nvPr/>
        </p:nvSpPr>
        <p:spPr>
          <a:xfrm>
            <a:off x="2807296" y="3789040"/>
            <a:ext cx="2736304" cy="57606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Flujo total de ingresos con costos más altos</a:t>
            </a:r>
            <a:endParaRPr lang="es-CL" dirty="0"/>
          </a:p>
        </p:txBody>
      </p:sp>
      <p:pic>
        <p:nvPicPr>
          <p:cNvPr id="5122" name="Picture 2"/>
          <p:cNvPicPr>
            <a:picLocks noChangeAspect="1" noChangeArrowheads="1"/>
          </p:cNvPicPr>
          <p:nvPr/>
        </p:nvPicPr>
        <p:blipFill>
          <a:blip r:embed="rId3" cstate="print"/>
          <a:srcRect/>
          <a:stretch>
            <a:fillRect/>
          </a:stretch>
        </p:blipFill>
        <p:spPr bwMode="auto">
          <a:xfrm>
            <a:off x="539552" y="2420888"/>
            <a:ext cx="5991225" cy="990600"/>
          </a:xfrm>
          <a:prstGeom prst="rect">
            <a:avLst/>
          </a:prstGeom>
          <a:noFill/>
          <a:ln w="9525">
            <a:noFill/>
            <a:miter lim="800000"/>
            <a:headEnd/>
            <a:tailEnd/>
          </a:ln>
        </p:spPr>
      </p:pic>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modelo – IV </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15</a:t>
            </a:fld>
            <a:endParaRPr lang="es-ES"/>
          </a:p>
        </p:txBody>
      </p:sp>
      <p:sp>
        <p:nvSpPr>
          <p:cNvPr id="14" name="2 Marcador de contenido"/>
          <p:cNvSpPr txBox="1">
            <a:spLocks/>
          </p:cNvSpPr>
          <p:nvPr/>
        </p:nvSpPr>
        <p:spPr>
          <a:xfrm>
            <a:off x="539552" y="1700808"/>
            <a:ext cx="5904656"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2000" dirty="0" smtClean="0"/>
              <a:t>Las ganancias son equivalentes al flujo completo de ingresos,  eso sí a un costo más alto de producción</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baseline="0" dirty="0" smtClean="0"/>
          </a:p>
        </p:txBody>
      </p:sp>
      <p:sp>
        <p:nvSpPr>
          <p:cNvPr id="12" name="Rounded Rectangle 11"/>
          <p:cNvSpPr/>
          <p:nvPr/>
        </p:nvSpPr>
        <p:spPr>
          <a:xfrm>
            <a:off x="6444208" y="1268760"/>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sp>
        <p:nvSpPr>
          <p:cNvPr id="16" name="2 Marcador de contenido"/>
          <p:cNvSpPr txBox="1">
            <a:spLocks/>
          </p:cNvSpPr>
          <p:nvPr/>
        </p:nvSpPr>
        <p:spPr>
          <a:xfrm>
            <a:off x="467544" y="4437112"/>
            <a:ext cx="8352928"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2000" dirty="0" smtClean="0"/>
              <a:t>De manera tal que el pago por el ejercicio de la opción americana a ser evaluada será,  para cada trayecto </a:t>
            </a:r>
            <a:r>
              <a:rPr lang="es-ES" sz="2000" i="1" dirty="0" smtClean="0"/>
              <a:t>i </a:t>
            </a:r>
            <a:r>
              <a:rPr lang="es-ES" sz="2000" dirty="0" smtClean="0"/>
              <a:t>en el período </a:t>
            </a:r>
            <a:r>
              <a:rPr lang="es-ES" sz="2000" i="1" dirty="0" err="1" smtClean="0"/>
              <a:t>t</a:t>
            </a:r>
            <a:r>
              <a:rPr lang="es-ES" sz="2000" i="1" baseline="-25000" dirty="0" err="1" smtClean="0"/>
              <a:t>j</a:t>
            </a:r>
            <a:r>
              <a:rPr lang="es-ES" sz="2000" i="1" dirty="0" smtClean="0"/>
              <a:t> </a:t>
            </a:r>
            <a:endParaRPr lang="es-ES" sz="2000" dirty="0" smtClean="0"/>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dirty="0" smtClean="0"/>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baseline="0" dirty="0" smtClean="0"/>
          </a:p>
        </p:txBody>
      </p:sp>
      <p:pic>
        <p:nvPicPr>
          <p:cNvPr id="5123" name="Picture 3"/>
          <p:cNvPicPr>
            <a:picLocks noChangeAspect="1" noChangeArrowheads="1"/>
          </p:cNvPicPr>
          <p:nvPr/>
        </p:nvPicPr>
        <p:blipFill>
          <a:blip r:embed="rId4" cstate="print"/>
          <a:srcRect/>
          <a:stretch>
            <a:fillRect/>
          </a:stretch>
        </p:blipFill>
        <p:spPr bwMode="auto">
          <a:xfrm>
            <a:off x="1115616" y="5301208"/>
            <a:ext cx="5562600" cy="428625"/>
          </a:xfrm>
          <a:prstGeom prst="rect">
            <a:avLst/>
          </a:prstGeom>
          <a:noFill/>
          <a:ln w="9525">
            <a:noFill/>
            <a:miter lim="800000"/>
            <a:headEnd/>
            <a:tailEnd/>
          </a:ln>
        </p:spPr>
      </p:pic>
      <p:sp>
        <p:nvSpPr>
          <p:cNvPr id="19" name="2 Marcador de contenido"/>
          <p:cNvSpPr txBox="1">
            <a:spLocks/>
          </p:cNvSpPr>
          <p:nvPr/>
        </p:nvSpPr>
        <p:spPr>
          <a:xfrm>
            <a:off x="467544" y="5877272"/>
            <a:ext cx="8352928"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2000" dirty="0" smtClean="0"/>
              <a:t>Valorizándose la opción resultante a través del uso del </a:t>
            </a:r>
            <a:r>
              <a:rPr lang="es-ES" sz="2000" i="1" dirty="0" err="1" smtClean="0"/>
              <a:t>Least-Square-Method</a:t>
            </a:r>
            <a:r>
              <a:rPr lang="es-ES" sz="2000" dirty="0" smtClean="0"/>
              <a:t> de </a:t>
            </a:r>
            <a:r>
              <a:rPr lang="es-ES" sz="2000" dirty="0" err="1" smtClean="0"/>
              <a:t>Longstaff</a:t>
            </a:r>
            <a:r>
              <a:rPr lang="es-ES" sz="2000" dirty="0" smtClean="0"/>
              <a:t> &amp; </a:t>
            </a:r>
            <a:r>
              <a:rPr lang="es-ES" sz="2000" dirty="0" err="1" smtClean="0"/>
              <a:t>Schwartz</a:t>
            </a:r>
            <a:r>
              <a:rPr lang="es-ES" sz="2000" dirty="0" smtClean="0"/>
              <a:t> (2001). </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dirty="0" smtClean="0"/>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2000" baseline="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76064"/>
          </a:xfrm>
        </p:spPr>
        <p:txBody>
          <a:bodyPr>
            <a:normAutofit lnSpcReduction="10000"/>
          </a:bodyPr>
          <a:lstStyle/>
          <a:p>
            <a:r>
              <a:rPr lang="es-ES" dirty="0" smtClean="0"/>
              <a:t>El modelo – Parámetros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16</a:t>
            </a:fld>
            <a:endParaRPr lang="es-ES"/>
          </a:p>
        </p:txBody>
      </p:sp>
      <p:sp>
        <p:nvSpPr>
          <p:cNvPr id="12" name="Rounded Rectangle 11"/>
          <p:cNvSpPr/>
          <p:nvPr/>
        </p:nvSpPr>
        <p:spPr>
          <a:xfrm>
            <a:off x="6444208" y="1268760"/>
            <a:ext cx="244827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4. Valorización del riesgo político a través de opciones reales</a:t>
            </a:r>
            <a:endParaRPr lang="es-CL" dirty="0"/>
          </a:p>
        </p:txBody>
      </p:sp>
      <p:pic>
        <p:nvPicPr>
          <p:cNvPr id="6146" name="Picture 2"/>
          <p:cNvPicPr>
            <a:picLocks noChangeAspect="1" noChangeArrowheads="1"/>
          </p:cNvPicPr>
          <p:nvPr/>
        </p:nvPicPr>
        <p:blipFill>
          <a:blip r:embed="rId3" cstate="print"/>
          <a:srcRect/>
          <a:stretch>
            <a:fillRect/>
          </a:stretch>
        </p:blipFill>
        <p:spPr bwMode="auto">
          <a:xfrm>
            <a:off x="467544" y="2060848"/>
            <a:ext cx="5739719" cy="3409181"/>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fontScale="92500" lnSpcReduction="10000"/>
          </a:bodyPr>
          <a:lstStyle/>
          <a:p>
            <a:r>
              <a:rPr lang="es-ES" dirty="0" smtClean="0"/>
              <a:t>Valorización de las opciones y condiciones iniciales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17</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pic>
        <p:nvPicPr>
          <p:cNvPr id="7170" name="Picture 2"/>
          <p:cNvPicPr>
            <a:picLocks noChangeAspect="1" noChangeArrowheads="1"/>
          </p:cNvPicPr>
          <p:nvPr/>
        </p:nvPicPr>
        <p:blipFill>
          <a:blip r:embed="rId3" cstate="print"/>
          <a:srcRect/>
          <a:stretch>
            <a:fillRect/>
          </a:stretch>
        </p:blipFill>
        <p:spPr bwMode="auto">
          <a:xfrm>
            <a:off x="539552" y="3646523"/>
            <a:ext cx="7488832" cy="3211477"/>
          </a:xfrm>
          <a:prstGeom prst="rect">
            <a:avLst/>
          </a:prstGeom>
          <a:noFill/>
          <a:ln w="9525">
            <a:noFill/>
            <a:miter lim="800000"/>
            <a:headEnd/>
            <a:tailEnd/>
          </a:ln>
        </p:spPr>
      </p:pic>
      <p:sp>
        <p:nvSpPr>
          <p:cNvPr id="14" name="2 Marcador de contenido"/>
          <p:cNvSpPr txBox="1">
            <a:spLocks/>
          </p:cNvSpPr>
          <p:nvPr/>
        </p:nvSpPr>
        <p:spPr>
          <a:xfrm>
            <a:off x="395536" y="2132856"/>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Los modelos que se utilizaron  consideran la inexistencia de arbitraje, por lo tanto las condiciones iniciales entregan información decisiva sobre la evolución futura de los precios.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 No sólo el precio spot inicial, sino también la curva de los contratos a futuro importa. </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a:bodyPr>
          <a:lstStyle/>
          <a:p>
            <a:r>
              <a:rPr lang="es-ES" dirty="0" smtClean="0"/>
              <a:t>Intuición y resultados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18</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4" name="2 Marcador de contenido"/>
          <p:cNvSpPr txBox="1">
            <a:spLocks/>
          </p:cNvSpPr>
          <p:nvPr/>
        </p:nvSpPr>
        <p:spPr>
          <a:xfrm>
            <a:off x="395536" y="1700808"/>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Como se mencionó anteriormente, los costos de expropiación se incrementan al aumentar la captura tributaria por parte del gobierno, por lo tanto la intuición era que impuestos más progresivos disminuirían el riesgo de expropiación</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pic>
        <p:nvPicPr>
          <p:cNvPr id="8" name="Picture 4"/>
          <p:cNvPicPr>
            <a:picLocks noChangeAspect="1" noChangeArrowheads="1"/>
          </p:cNvPicPr>
          <p:nvPr/>
        </p:nvPicPr>
        <p:blipFill>
          <a:blip r:embed="rId4" cstate="print"/>
          <a:srcRect r="49985"/>
          <a:stretch>
            <a:fillRect/>
          </a:stretch>
        </p:blipFill>
        <p:spPr bwMode="auto">
          <a:xfrm>
            <a:off x="0" y="3280955"/>
            <a:ext cx="4644008" cy="3577044"/>
          </a:xfrm>
          <a:prstGeom prst="rect">
            <a:avLst/>
          </a:prstGeom>
          <a:noFill/>
          <a:ln w="9525">
            <a:noFill/>
            <a:miter lim="800000"/>
            <a:headEnd/>
            <a:tailEnd/>
          </a:ln>
        </p:spPr>
      </p:pic>
      <p:pic>
        <p:nvPicPr>
          <p:cNvPr id="9" name="Picture 7"/>
          <p:cNvPicPr>
            <a:picLocks noChangeAspect="1" noChangeArrowheads="1"/>
          </p:cNvPicPr>
          <p:nvPr/>
        </p:nvPicPr>
        <p:blipFill>
          <a:blip r:embed="rId5" cstate="print"/>
          <a:srcRect/>
          <a:stretch>
            <a:fillRect/>
          </a:stretch>
        </p:blipFill>
        <p:spPr bwMode="auto">
          <a:xfrm>
            <a:off x="4677849" y="3356992"/>
            <a:ext cx="4466151" cy="3501008"/>
          </a:xfrm>
          <a:prstGeom prst="rect">
            <a:avLst/>
          </a:prstGeom>
          <a:noFill/>
          <a:ln w="9525">
            <a:noFill/>
            <a:miter lim="800000"/>
            <a:headEnd/>
            <a:tailEnd/>
          </a:ln>
        </p:spPr>
      </p:pic>
      <p:sp>
        <p:nvSpPr>
          <p:cNvPr id="10" name="Rounded Rectangle 9"/>
          <p:cNvSpPr/>
          <p:nvPr/>
        </p:nvSpPr>
        <p:spPr>
          <a:xfrm>
            <a:off x="6228184" y="2852935"/>
            <a:ext cx="2733633"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mtClean="0"/>
              <a:t>Crudo:</a:t>
            </a:r>
          </a:p>
          <a:p>
            <a:pPr algn="ctr"/>
            <a:r>
              <a:rPr lang="es-CL" smtClean="0"/>
              <a:t>Variando precio spot inicial</a:t>
            </a:r>
            <a:endParaRPr lang="es-CL"/>
          </a:p>
        </p:txBody>
      </p:sp>
      <p:sp>
        <p:nvSpPr>
          <p:cNvPr id="11" name="TextBox 10"/>
          <p:cNvSpPr txBox="1"/>
          <p:nvPr/>
        </p:nvSpPr>
        <p:spPr>
          <a:xfrm>
            <a:off x="3131840" y="2924944"/>
            <a:ext cx="2659702" cy="461665"/>
          </a:xfrm>
          <a:prstGeom prst="rect">
            <a:avLst/>
          </a:prstGeom>
          <a:noFill/>
        </p:spPr>
        <p:txBody>
          <a:bodyPr wrap="none" rtlCol="0">
            <a:spAutoFit/>
          </a:bodyPr>
          <a:lstStyle/>
          <a:p>
            <a:r>
              <a:rPr lang="es-CL" sz="2400" i="1" dirty="0" smtClean="0">
                <a:solidFill>
                  <a:srgbClr val="FF0000"/>
                </a:solidFill>
              </a:rPr>
              <a:t>Impuestos no lineales</a:t>
            </a:r>
            <a:endParaRPr lang="en-GB" sz="2400" i="1"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a:bodyPr>
          <a:lstStyle/>
          <a:p>
            <a:r>
              <a:rPr lang="es-ES" dirty="0" smtClean="0"/>
              <a:t>Intuición y resultados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19</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4" name="2 Marcador de contenido"/>
          <p:cNvSpPr txBox="1">
            <a:spLocks/>
          </p:cNvSpPr>
          <p:nvPr/>
        </p:nvSpPr>
        <p:spPr>
          <a:xfrm>
            <a:off x="395536" y="1700808"/>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Del mismo modo, la forma de los contratos a futuro afecta la expectación de los precios por venir de un modo similar a lo que sucede con el precio spot inicial</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0" name="Rounded Rectangle 9"/>
          <p:cNvSpPr/>
          <p:nvPr/>
        </p:nvSpPr>
        <p:spPr>
          <a:xfrm>
            <a:off x="6228184" y="2852935"/>
            <a:ext cx="2733633"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Crudo:</a:t>
            </a:r>
          </a:p>
          <a:p>
            <a:pPr algn="ctr"/>
            <a:r>
              <a:rPr lang="es-CL" dirty="0" smtClean="0"/>
              <a:t>Variando curvas de futuros</a:t>
            </a:r>
            <a:endParaRPr lang="es-CL" dirty="0"/>
          </a:p>
        </p:txBody>
      </p:sp>
      <p:sp>
        <p:nvSpPr>
          <p:cNvPr id="11" name="TextBox 10"/>
          <p:cNvSpPr txBox="1"/>
          <p:nvPr/>
        </p:nvSpPr>
        <p:spPr>
          <a:xfrm>
            <a:off x="3131840" y="2924944"/>
            <a:ext cx="2659702" cy="461665"/>
          </a:xfrm>
          <a:prstGeom prst="rect">
            <a:avLst/>
          </a:prstGeom>
          <a:noFill/>
        </p:spPr>
        <p:txBody>
          <a:bodyPr wrap="none" rtlCol="0">
            <a:spAutoFit/>
          </a:bodyPr>
          <a:lstStyle/>
          <a:p>
            <a:r>
              <a:rPr lang="es-CL" sz="2400" i="1" dirty="0" smtClean="0">
                <a:solidFill>
                  <a:srgbClr val="FF0000"/>
                </a:solidFill>
              </a:rPr>
              <a:t>Impuestos no lineales</a:t>
            </a:r>
            <a:endParaRPr lang="en-GB" sz="2400" i="1" dirty="0">
              <a:solidFill>
                <a:srgbClr val="FF0000"/>
              </a:solidFill>
            </a:endParaRPr>
          </a:p>
        </p:txBody>
      </p:sp>
      <p:pic>
        <p:nvPicPr>
          <p:cNvPr id="12" name="Picture 2"/>
          <p:cNvPicPr>
            <a:picLocks noChangeAspect="1" noChangeArrowheads="1"/>
          </p:cNvPicPr>
          <p:nvPr/>
        </p:nvPicPr>
        <p:blipFill>
          <a:blip r:embed="rId4" cstate="print"/>
          <a:srcRect/>
          <a:stretch>
            <a:fillRect/>
          </a:stretch>
        </p:blipFill>
        <p:spPr bwMode="auto">
          <a:xfrm>
            <a:off x="0" y="3483677"/>
            <a:ext cx="9144000" cy="337432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4" cstate="print"/>
          <a:srcRect/>
          <a:stretch>
            <a:fillRect/>
          </a:stretch>
        </p:blipFill>
        <p:spPr bwMode="auto">
          <a:xfrm>
            <a:off x="0" y="3356992"/>
            <a:ext cx="8970554" cy="3501008"/>
          </a:xfrm>
          <a:prstGeom prst="rect">
            <a:avLst/>
          </a:prstGeom>
          <a:noFill/>
          <a:ln w="9525">
            <a:noFill/>
            <a:miter lim="800000"/>
            <a:headEnd/>
            <a:tailEnd/>
          </a:ln>
        </p:spPr>
      </p:pic>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a:bodyPr>
          <a:lstStyle/>
          <a:p>
            <a:r>
              <a:rPr lang="es-ES" dirty="0" smtClean="0"/>
              <a:t>Intuición y resultados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20</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4" name="2 Marcador de contenido"/>
          <p:cNvSpPr txBox="1">
            <a:spLocks/>
          </p:cNvSpPr>
          <p:nvPr/>
        </p:nvSpPr>
        <p:spPr>
          <a:xfrm>
            <a:off x="395536" y="1700808"/>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En el caso del cobre,  una menor volatilidad en el precio futuro hace que en este modelo las operaciones se vean menos afectadas por impuestos progresivos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0" name="Rounded Rectangle 9"/>
          <p:cNvSpPr/>
          <p:nvPr/>
        </p:nvSpPr>
        <p:spPr>
          <a:xfrm>
            <a:off x="6228184" y="2852935"/>
            <a:ext cx="2733633"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Cobre:</a:t>
            </a:r>
          </a:p>
          <a:p>
            <a:pPr algn="ctr"/>
            <a:r>
              <a:rPr lang="es-CL" dirty="0" smtClean="0"/>
              <a:t>Variando precio spot inicial</a:t>
            </a:r>
            <a:endParaRPr lang="es-CL" dirty="0"/>
          </a:p>
        </p:txBody>
      </p:sp>
      <p:sp>
        <p:nvSpPr>
          <p:cNvPr id="11" name="TextBox 10"/>
          <p:cNvSpPr txBox="1"/>
          <p:nvPr/>
        </p:nvSpPr>
        <p:spPr>
          <a:xfrm>
            <a:off x="3131840" y="2924944"/>
            <a:ext cx="2659702" cy="461665"/>
          </a:xfrm>
          <a:prstGeom prst="rect">
            <a:avLst/>
          </a:prstGeom>
          <a:noFill/>
        </p:spPr>
        <p:txBody>
          <a:bodyPr wrap="none" rtlCol="0">
            <a:spAutoFit/>
          </a:bodyPr>
          <a:lstStyle/>
          <a:p>
            <a:r>
              <a:rPr lang="es-CL" sz="2400" i="1" dirty="0" smtClean="0">
                <a:solidFill>
                  <a:srgbClr val="FF0000"/>
                </a:solidFill>
              </a:rPr>
              <a:t>Impuestos no lineales</a:t>
            </a:r>
            <a:endParaRPr lang="en-GB" sz="2400" i="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a:bodyPr>
          <a:lstStyle/>
          <a:p>
            <a:r>
              <a:rPr lang="es-ES" dirty="0" smtClean="0"/>
              <a:t>Intuición y resultados</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21</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4" name="2 Marcador de contenido"/>
          <p:cNvSpPr txBox="1">
            <a:spLocks/>
          </p:cNvSpPr>
          <p:nvPr/>
        </p:nvSpPr>
        <p:spPr>
          <a:xfrm>
            <a:off x="395536" y="1700808"/>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Finalmente, en el caso de los impuestos sobre las ganancias inesperadas, el comportamiento a la introducción de progresividad es más rápido una vez que se alcanza cierto umbral.</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sp>
        <p:nvSpPr>
          <p:cNvPr id="10" name="Rounded Rectangle 9"/>
          <p:cNvSpPr/>
          <p:nvPr/>
        </p:nvSpPr>
        <p:spPr>
          <a:xfrm>
            <a:off x="6228184" y="2852935"/>
            <a:ext cx="2733633"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t>Crudo:</a:t>
            </a:r>
          </a:p>
          <a:p>
            <a:pPr algn="ctr"/>
            <a:r>
              <a:rPr lang="es-CL" dirty="0" smtClean="0"/>
              <a:t>Variando precio spot inicial</a:t>
            </a:r>
            <a:endParaRPr lang="es-CL" dirty="0"/>
          </a:p>
        </p:txBody>
      </p:sp>
      <p:sp>
        <p:nvSpPr>
          <p:cNvPr id="11" name="TextBox 10"/>
          <p:cNvSpPr txBox="1"/>
          <p:nvPr/>
        </p:nvSpPr>
        <p:spPr>
          <a:xfrm>
            <a:off x="0" y="2924944"/>
            <a:ext cx="6042295" cy="461665"/>
          </a:xfrm>
          <a:prstGeom prst="rect">
            <a:avLst/>
          </a:prstGeom>
          <a:noFill/>
        </p:spPr>
        <p:txBody>
          <a:bodyPr wrap="none" rtlCol="0">
            <a:spAutoFit/>
          </a:bodyPr>
          <a:lstStyle/>
          <a:p>
            <a:r>
              <a:rPr lang="es-CL" sz="2400" i="1" dirty="0" smtClean="0">
                <a:solidFill>
                  <a:srgbClr val="FF0000"/>
                </a:solidFill>
              </a:rPr>
              <a:t>Impuestos sobre ganancias inesperadas (</a:t>
            </a:r>
            <a:r>
              <a:rPr lang="es-CL" sz="2400" i="1" dirty="0" err="1" smtClean="0">
                <a:solidFill>
                  <a:srgbClr val="FF0000"/>
                </a:solidFill>
              </a:rPr>
              <a:t>windfall</a:t>
            </a:r>
            <a:r>
              <a:rPr lang="es-CL" sz="2400" i="1" dirty="0" smtClean="0">
                <a:solidFill>
                  <a:srgbClr val="FF0000"/>
                </a:solidFill>
              </a:rPr>
              <a:t>)</a:t>
            </a:r>
            <a:endParaRPr lang="en-GB" sz="2400" i="1" dirty="0">
              <a:solidFill>
                <a:srgbClr val="FF0000"/>
              </a:solidFill>
            </a:endParaRPr>
          </a:p>
        </p:txBody>
      </p:sp>
      <p:pic>
        <p:nvPicPr>
          <p:cNvPr id="8194" name="Picture 2"/>
          <p:cNvPicPr>
            <a:picLocks noChangeAspect="1" noChangeArrowheads="1"/>
          </p:cNvPicPr>
          <p:nvPr/>
        </p:nvPicPr>
        <p:blipFill>
          <a:blip r:embed="rId4" cstate="print"/>
          <a:srcRect/>
          <a:stretch>
            <a:fillRect/>
          </a:stretch>
        </p:blipFill>
        <p:spPr bwMode="auto">
          <a:xfrm>
            <a:off x="179512" y="3553773"/>
            <a:ext cx="8676456" cy="330422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a:bodyPr>
          <a:lstStyle/>
          <a:p>
            <a:r>
              <a:rPr lang="es-ES" dirty="0" smtClean="0"/>
              <a:t>¿Por qué?</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22</a:t>
            </a:fld>
            <a:endParaRPr lang="es-ES"/>
          </a:p>
        </p:txBody>
      </p:sp>
      <p:sp>
        <p:nvSpPr>
          <p:cNvPr id="13" name="Rounded Rectangle 12"/>
          <p:cNvSpPr/>
          <p:nvPr/>
        </p:nvSpPr>
        <p:spPr>
          <a:xfrm>
            <a:off x="6525653" y="1251466"/>
            <a:ext cx="2448272" cy="1512168"/>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 variación del riesgo con la progresividad tributaria</a:t>
            </a:r>
            <a:endParaRPr lang="es-CL" dirty="0"/>
          </a:p>
        </p:txBody>
      </p:sp>
      <p:sp>
        <p:nvSpPr>
          <p:cNvPr id="14" name="2 Marcador de contenido"/>
          <p:cNvSpPr txBox="1">
            <a:spLocks/>
          </p:cNvSpPr>
          <p:nvPr/>
        </p:nvSpPr>
        <p:spPr>
          <a:xfrm>
            <a:off x="395536" y="1700808"/>
            <a:ext cx="6120680" cy="792088"/>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Un incremento en la progresividad de los impuestos no debiese aumentar el riesgo de expropiación si precios de </a:t>
            </a:r>
            <a:r>
              <a:rPr lang="es-ES" dirty="0" err="1" smtClean="0"/>
              <a:t>commodities</a:t>
            </a:r>
            <a:r>
              <a:rPr lang="es-ES" dirty="0" smtClean="0"/>
              <a:t> siguiesen un camino aleatorio.</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La reversión a la media en los precios de </a:t>
            </a:r>
            <a:r>
              <a:rPr lang="es-ES" dirty="0" err="1" smtClean="0"/>
              <a:t>commodities</a:t>
            </a:r>
            <a:r>
              <a:rPr lang="es-ES" dirty="0" smtClean="0"/>
              <a:t> implica que hay menos oportunidades para mayor valuación de las opciones cuando éstas pueden ser ejercitadas.</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pic>
        <p:nvPicPr>
          <p:cNvPr id="12" name="Picture 2"/>
          <p:cNvPicPr>
            <a:picLocks noChangeAspect="1" noChangeArrowheads="1"/>
          </p:cNvPicPr>
          <p:nvPr/>
        </p:nvPicPr>
        <p:blipFill>
          <a:blip r:embed="rId4" cstate="print"/>
          <a:srcRect/>
          <a:stretch>
            <a:fillRect/>
          </a:stretch>
        </p:blipFill>
        <p:spPr bwMode="auto">
          <a:xfrm>
            <a:off x="6084168" y="2996952"/>
            <a:ext cx="2627660" cy="1408897"/>
          </a:xfrm>
          <a:prstGeom prst="rect">
            <a:avLst/>
          </a:prstGeom>
          <a:noFill/>
          <a:ln w="9525">
            <a:noFill/>
            <a:miter lim="800000"/>
            <a:headEnd/>
            <a:tailEnd/>
          </a:ln>
        </p:spPr>
      </p:pic>
      <p:pic>
        <p:nvPicPr>
          <p:cNvPr id="9218" name="Picture 2"/>
          <p:cNvPicPr>
            <a:picLocks noChangeAspect="1" noChangeArrowheads="1"/>
          </p:cNvPicPr>
          <p:nvPr/>
        </p:nvPicPr>
        <p:blipFill>
          <a:blip r:embed="rId5" cstate="print"/>
          <a:srcRect/>
          <a:stretch>
            <a:fillRect/>
          </a:stretch>
        </p:blipFill>
        <p:spPr bwMode="auto">
          <a:xfrm>
            <a:off x="2771800" y="3789040"/>
            <a:ext cx="2943467" cy="2291532"/>
          </a:xfrm>
          <a:prstGeom prst="rect">
            <a:avLst/>
          </a:prstGeom>
          <a:noFill/>
          <a:ln w="9525">
            <a:noFill/>
            <a:miter lim="800000"/>
            <a:headEnd/>
            <a:tailEnd/>
          </a:ln>
        </p:spPr>
      </p:pic>
      <p:pic>
        <p:nvPicPr>
          <p:cNvPr id="9219" name="Picture 3"/>
          <p:cNvPicPr>
            <a:picLocks noChangeAspect="1" noChangeArrowheads="1"/>
          </p:cNvPicPr>
          <p:nvPr/>
        </p:nvPicPr>
        <p:blipFill>
          <a:blip r:embed="rId6" cstate="print"/>
          <a:srcRect/>
          <a:stretch>
            <a:fillRect/>
          </a:stretch>
        </p:blipFill>
        <p:spPr bwMode="auto">
          <a:xfrm>
            <a:off x="6012160" y="4653136"/>
            <a:ext cx="2763016" cy="177318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67544" y="1052736"/>
            <a:ext cx="5842992" cy="936104"/>
          </a:xfrm>
        </p:spPr>
        <p:txBody>
          <a:bodyPr>
            <a:noAutofit/>
          </a:bodyPr>
          <a:lstStyle/>
          <a:p>
            <a:r>
              <a:rPr lang="es-ES" sz="2800" dirty="0" smtClean="0"/>
              <a:t>¿Por qué? – </a:t>
            </a:r>
            <a:r>
              <a:rPr lang="es-ES" sz="2800" dirty="0" err="1" smtClean="0"/>
              <a:t>Timing</a:t>
            </a:r>
            <a:r>
              <a:rPr lang="es-ES" sz="2800" dirty="0" smtClean="0"/>
              <a:t> de expropiaciones</a:t>
            </a:r>
          </a:p>
          <a:p>
            <a:endParaRPr lang="es-ES" sz="2800" dirty="0" smtClean="0"/>
          </a:p>
          <a:p>
            <a:endParaRPr lang="es-ES" sz="1800" dirty="0" smtClean="0"/>
          </a:p>
          <a:p>
            <a:pPr lvl="1">
              <a:buNone/>
            </a:pPr>
            <a:endParaRPr lang="es-ES" sz="20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23</a:t>
            </a:fld>
            <a:endParaRPr lang="es-ES"/>
          </a:p>
        </p:txBody>
      </p:sp>
      <p:sp>
        <p:nvSpPr>
          <p:cNvPr id="13" name="Rounded Rectangle 12"/>
          <p:cNvSpPr/>
          <p:nvPr/>
        </p:nvSpPr>
        <p:spPr>
          <a:xfrm>
            <a:off x="6525653" y="1251466"/>
            <a:ext cx="2448272" cy="449342"/>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a:t>
            </a:r>
            <a:endParaRPr lang="es-CL" dirty="0"/>
          </a:p>
        </p:txBody>
      </p:sp>
      <p:pic>
        <p:nvPicPr>
          <p:cNvPr id="15" name="Picture 2"/>
          <p:cNvPicPr>
            <a:picLocks noChangeAspect="1" noChangeArrowheads="1"/>
          </p:cNvPicPr>
          <p:nvPr/>
        </p:nvPicPr>
        <p:blipFill>
          <a:blip r:embed="rId4" cstate="print"/>
          <a:srcRect/>
          <a:stretch>
            <a:fillRect/>
          </a:stretch>
        </p:blipFill>
        <p:spPr bwMode="auto">
          <a:xfrm>
            <a:off x="1" y="1955174"/>
            <a:ext cx="9144000" cy="490282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fontScale="92500" lnSpcReduction="10000"/>
          </a:bodyPr>
          <a:lstStyle/>
          <a:p>
            <a:r>
              <a:rPr lang="es-ES" dirty="0" smtClean="0"/>
              <a:t>¿Por qué? – Coeficiente de impaciencia</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24</a:t>
            </a:fld>
            <a:endParaRPr lang="es-ES"/>
          </a:p>
        </p:txBody>
      </p:sp>
      <p:sp>
        <p:nvSpPr>
          <p:cNvPr id="13" name="Rounded Rectangle 12"/>
          <p:cNvSpPr/>
          <p:nvPr/>
        </p:nvSpPr>
        <p:spPr>
          <a:xfrm>
            <a:off x="6525653" y="1251466"/>
            <a:ext cx="2448272" cy="449342"/>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a:t>
            </a:r>
            <a:endParaRPr lang="es-CL" dirty="0"/>
          </a:p>
        </p:txBody>
      </p:sp>
      <p:sp>
        <p:nvSpPr>
          <p:cNvPr id="14" name="2 Marcador de contenido"/>
          <p:cNvSpPr txBox="1">
            <a:spLocks/>
          </p:cNvSpPr>
          <p:nvPr/>
        </p:nvSpPr>
        <p:spPr>
          <a:xfrm>
            <a:off x="179512" y="2564904"/>
            <a:ext cx="2376264" cy="2016224"/>
          </a:xfrm>
          <a:prstGeom prst="rect">
            <a:avLst/>
          </a:prstGeom>
        </p:spPr>
        <p:txBody>
          <a:bodyPr vert="horz" lIns="91440" tIns="45720" rIns="91440" bIns="45720" rtlCol="0">
            <a:noAutofit/>
          </a:bodyPr>
          <a:lstStyle/>
          <a:p>
            <a:pPr marR="0" lvl="0" defTabSz="914400" rtl="0" eaLnBrk="1" fontAlgn="auto" latinLnBrk="0" hangingPunct="1">
              <a:lnSpc>
                <a:spcPct val="100000"/>
              </a:lnSpc>
              <a:spcBef>
                <a:spcPct val="20000"/>
              </a:spcBef>
              <a:spcAft>
                <a:spcPts val="0"/>
              </a:spcAft>
              <a:buClrTx/>
              <a:buSzTx/>
              <a:buFont typeface="Arial" pitchFamily="34" charset="0"/>
              <a:buNone/>
              <a:tabLst/>
              <a:defRPr/>
            </a:pPr>
            <a:r>
              <a:rPr lang="es-ES" dirty="0" smtClean="0"/>
              <a:t>También observando el cociente entre el número de opciones que se ejercita y el total de opciones que tuvo valor positivo en la vida del proyecto. </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baseline="0" dirty="0" smtClean="0"/>
          </a:p>
        </p:txBody>
      </p:sp>
      <p:pic>
        <p:nvPicPr>
          <p:cNvPr id="9218" name="Picture 2"/>
          <p:cNvPicPr>
            <a:picLocks noChangeAspect="1" noChangeArrowheads="1"/>
          </p:cNvPicPr>
          <p:nvPr/>
        </p:nvPicPr>
        <p:blipFill>
          <a:blip r:embed="rId4" cstate="print"/>
          <a:srcRect/>
          <a:stretch>
            <a:fillRect/>
          </a:stretch>
        </p:blipFill>
        <p:spPr bwMode="auto">
          <a:xfrm>
            <a:off x="2797082" y="1916832"/>
            <a:ext cx="6346918" cy="4941168"/>
          </a:xfrm>
          <a:prstGeom prst="rect">
            <a:avLst/>
          </a:prstGeom>
          <a:noFill/>
          <a:ln w="9525">
            <a:noFill/>
            <a:miter lim="800000"/>
            <a:headEnd/>
            <a:tailEnd/>
          </a:ln>
        </p:spPr>
      </p:pic>
      <p:pic>
        <p:nvPicPr>
          <p:cNvPr id="10242" name="Picture 2"/>
          <p:cNvPicPr>
            <a:picLocks noChangeAspect="1" noChangeArrowheads="1"/>
          </p:cNvPicPr>
          <p:nvPr/>
        </p:nvPicPr>
        <p:blipFill>
          <a:blip r:embed="rId5" cstate="print"/>
          <a:srcRect r="38462" b="95"/>
          <a:stretch>
            <a:fillRect/>
          </a:stretch>
        </p:blipFill>
        <p:spPr bwMode="auto">
          <a:xfrm>
            <a:off x="107504" y="4725144"/>
            <a:ext cx="2880320" cy="360040"/>
          </a:xfrm>
          <a:prstGeom prst="rect">
            <a:avLst/>
          </a:prstGeom>
          <a:noFill/>
          <a:ln w="9525">
            <a:noFill/>
            <a:miter lim="800000"/>
            <a:headEnd/>
            <a:tailEnd/>
          </a:ln>
        </p:spPr>
      </p:pic>
      <p:pic>
        <p:nvPicPr>
          <p:cNvPr id="11" name="Picture 2"/>
          <p:cNvPicPr>
            <a:picLocks noChangeAspect="1" noChangeArrowheads="1"/>
          </p:cNvPicPr>
          <p:nvPr/>
        </p:nvPicPr>
        <p:blipFill>
          <a:blip r:embed="rId5" cstate="print"/>
          <a:srcRect l="61538" b="95"/>
          <a:stretch>
            <a:fillRect/>
          </a:stretch>
        </p:blipFill>
        <p:spPr bwMode="auto">
          <a:xfrm>
            <a:off x="1115616" y="5085184"/>
            <a:ext cx="1800200" cy="36004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5842992" cy="936104"/>
          </a:xfrm>
        </p:spPr>
        <p:txBody>
          <a:bodyPr>
            <a:normAutofit fontScale="92500" lnSpcReduction="10000"/>
          </a:bodyPr>
          <a:lstStyle/>
          <a:p>
            <a:r>
              <a:rPr lang="es-ES" dirty="0" smtClean="0"/>
              <a:t>¿Por qué? – Valor del ejercicio de la opción</a:t>
            </a:r>
          </a:p>
          <a:p>
            <a:endParaRPr lang="es-ES" sz="2000" dirty="0" smtClean="0"/>
          </a:p>
          <a:p>
            <a:pPr lvl="1">
              <a:buNone/>
            </a:pPr>
            <a:endParaRPr lang="es-ES" sz="2400"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25</a:t>
            </a:fld>
            <a:endParaRPr lang="es-ES"/>
          </a:p>
        </p:txBody>
      </p:sp>
      <p:sp>
        <p:nvSpPr>
          <p:cNvPr id="13" name="Rounded Rectangle 12"/>
          <p:cNvSpPr/>
          <p:nvPr/>
        </p:nvSpPr>
        <p:spPr>
          <a:xfrm>
            <a:off x="6525653" y="1251466"/>
            <a:ext cx="2448272" cy="449342"/>
          </a:xfrm>
          <a:prstGeom prst="roundRec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CL" dirty="0" smtClean="0"/>
              <a:t>5. Resultados</a:t>
            </a:r>
            <a:endParaRPr lang="es-CL" dirty="0"/>
          </a:p>
        </p:txBody>
      </p:sp>
      <p:pic>
        <p:nvPicPr>
          <p:cNvPr id="10242" name="Picture 2"/>
          <p:cNvPicPr>
            <a:picLocks noChangeAspect="1" noChangeArrowheads="1"/>
          </p:cNvPicPr>
          <p:nvPr/>
        </p:nvPicPr>
        <p:blipFill>
          <a:blip r:embed="rId4" cstate="print"/>
          <a:srcRect r="38462" b="95"/>
          <a:stretch>
            <a:fillRect/>
          </a:stretch>
        </p:blipFill>
        <p:spPr bwMode="auto">
          <a:xfrm>
            <a:off x="107504" y="5877272"/>
            <a:ext cx="2880320" cy="360040"/>
          </a:xfrm>
          <a:prstGeom prst="rect">
            <a:avLst/>
          </a:prstGeom>
          <a:noFill/>
          <a:ln w="9525">
            <a:noFill/>
            <a:miter lim="800000"/>
            <a:headEnd/>
            <a:tailEnd/>
          </a:ln>
        </p:spPr>
      </p:pic>
      <p:pic>
        <p:nvPicPr>
          <p:cNvPr id="11" name="Picture 2"/>
          <p:cNvPicPr>
            <a:picLocks noChangeAspect="1" noChangeArrowheads="1"/>
          </p:cNvPicPr>
          <p:nvPr/>
        </p:nvPicPr>
        <p:blipFill>
          <a:blip r:embed="rId4" cstate="print"/>
          <a:srcRect l="61538" b="95"/>
          <a:stretch>
            <a:fillRect/>
          </a:stretch>
        </p:blipFill>
        <p:spPr bwMode="auto">
          <a:xfrm>
            <a:off x="1115616" y="6237312"/>
            <a:ext cx="1800200" cy="360040"/>
          </a:xfrm>
          <a:prstGeom prst="rect">
            <a:avLst/>
          </a:prstGeom>
          <a:noFill/>
          <a:ln w="9525">
            <a:noFill/>
            <a:miter lim="800000"/>
            <a:headEnd/>
            <a:tailEnd/>
          </a:ln>
        </p:spPr>
      </p:pic>
      <p:pic>
        <p:nvPicPr>
          <p:cNvPr id="10" name="Picture 3"/>
          <p:cNvPicPr>
            <a:picLocks noChangeAspect="1" noChangeArrowheads="1"/>
          </p:cNvPicPr>
          <p:nvPr/>
        </p:nvPicPr>
        <p:blipFill>
          <a:blip r:embed="rId5" cstate="print"/>
          <a:srcRect/>
          <a:stretch>
            <a:fillRect/>
          </a:stretch>
        </p:blipFill>
        <p:spPr bwMode="auto">
          <a:xfrm>
            <a:off x="2566619" y="2060848"/>
            <a:ext cx="6577381" cy="4221088"/>
          </a:xfrm>
          <a:prstGeom prst="rect">
            <a:avLst/>
          </a:prstGeom>
          <a:noFill/>
          <a:ln w="9525">
            <a:noFill/>
            <a:miter lim="800000"/>
            <a:headEnd/>
            <a:tailEnd/>
          </a:ln>
        </p:spPr>
      </p:pic>
      <p:sp>
        <p:nvSpPr>
          <p:cNvPr id="14" name="2 Marcador de contenido"/>
          <p:cNvSpPr txBox="1">
            <a:spLocks/>
          </p:cNvSpPr>
          <p:nvPr/>
        </p:nvSpPr>
        <p:spPr>
          <a:xfrm>
            <a:off x="179512" y="2204864"/>
            <a:ext cx="2376264" cy="3312368"/>
          </a:xfrm>
          <a:prstGeom prst="rect">
            <a:avLst/>
          </a:prstGeom>
        </p:spPr>
        <p:txBody>
          <a:bodyPr vert="horz" lIns="91440" tIns="45720" rIns="91440" bIns="45720" rtlCol="0">
            <a:noAutofit/>
          </a:bodyPr>
          <a:lstStyle/>
          <a:p>
            <a:pPr marR="0" lvl="0" defTabSz="914400" rtl="0" eaLnBrk="1" fontAlgn="auto" latinLnBrk="0" hangingPunct="1">
              <a:lnSpc>
                <a:spcPct val="100000"/>
              </a:lnSpc>
              <a:spcBef>
                <a:spcPct val="20000"/>
              </a:spcBef>
              <a:spcAft>
                <a:spcPts val="0"/>
              </a:spcAft>
              <a:buClrTx/>
              <a:buSzTx/>
              <a:buFont typeface="Arial" pitchFamily="34" charset="0"/>
              <a:buNone/>
              <a:tabLst/>
              <a:defRPr/>
            </a:pPr>
            <a:r>
              <a:rPr lang="es-ES" sz="1600" dirty="0" smtClean="0"/>
              <a:t>En todos los casos, la inclusión de progresividad disminuyó el valor del ejercicio de la opción, de modo tal que un incremento en la tasa de expropiación dependió del deterioro de las posibilidades de mayor valuación de aquellas opciones que estaban con un valor de ejercicio marginalmente positivo.</a:t>
            </a:r>
          </a:p>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endParaRPr lang="es-ES" sz="1600" baseline="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661248"/>
          </a:xfrm>
        </p:spPr>
        <p:txBody>
          <a:bodyPr>
            <a:normAutofit/>
          </a:bodyPr>
          <a:lstStyle/>
          <a:p>
            <a:r>
              <a:rPr lang="es-ES" dirty="0" smtClean="0"/>
              <a:t>Algunas conclusiones</a:t>
            </a:r>
          </a:p>
          <a:p>
            <a:pPr lvl="1">
              <a:buFontTx/>
              <a:buChar char="-"/>
            </a:pPr>
            <a:r>
              <a:rPr lang="es-ES" dirty="0" smtClean="0">
                <a:solidFill>
                  <a:schemeClr val="tx2"/>
                </a:solidFill>
              </a:rPr>
              <a:t>Las expectativas de largo plazo sí importan</a:t>
            </a:r>
          </a:p>
          <a:p>
            <a:pPr lvl="1">
              <a:buFontTx/>
              <a:buChar char="-"/>
            </a:pPr>
            <a:r>
              <a:rPr lang="es-ES" dirty="0" smtClean="0">
                <a:solidFill>
                  <a:schemeClr val="tx2"/>
                </a:solidFill>
              </a:rPr>
              <a:t>La introducción de un régimen tributario progresivo no siempre ayuda</a:t>
            </a:r>
          </a:p>
          <a:p>
            <a:pPr lvl="1">
              <a:buFontTx/>
              <a:buChar char="-"/>
            </a:pPr>
            <a:r>
              <a:rPr lang="es-ES" dirty="0" smtClean="0">
                <a:solidFill>
                  <a:schemeClr val="tx2"/>
                </a:solidFill>
              </a:rPr>
              <a:t>Los efectos varían según el tipo de </a:t>
            </a:r>
            <a:r>
              <a:rPr lang="es-ES" dirty="0" err="1" smtClean="0">
                <a:solidFill>
                  <a:schemeClr val="tx2"/>
                </a:solidFill>
              </a:rPr>
              <a:t>commodity</a:t>
            </a:r>
            <a:r>
              <a:rPr lang="es-ES" dirty="0" smtClean="0">
                <a:solidFill>
                  <a:schemeClr val="tx2"/>
                </a:solidFill>
              </a:rPr>
              <a:t> subyacente</a:t>
            </a:r>
          </a:p>
          <a:p>
            <a:pPr lvl="1">
              <a:buFontTx/>
              <a:buChar char="-"/>
            </a:pPr>
            <a:r>
              <a:rPr lang="es-ES" dirty="0" smtClean="0">
                <a:solidFill>
                  <a:schemeClr val="tx2"/>
                </a:solidFill>
              </a:rPr>
              <a:t>Es mejor realizar cambios en el sistema tributario cuando los precios están deprimidos</a:t>
            </a:r>
          </a:p>
          <a:p>
            <a:pPr lvl="1">
              <a:buNone/>
            </a:pPr>
            <a:endParaRPr lang="es-ES"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26</a:t>
            </a:fld>
            <a:endParaRPr lang="es-E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cstate="print"/>
          <a:srcRect/>
          <a:stretch>
            <a:fillRect/>
          </a:stretch>
        </p:blipFill>
        <p:spPr bwMode="auto">
          <a:xfrm>
            <a:off x="1043608" y="2636912"/>
            <a:ext cx="6768752" cy="3912833"/>
          </a:xfrm>
          <a:prstGeom prst="rect">
            <a:avLst/>
          </a:prstGeom>
          <a:noFill/>
          <a:ln w="9525">
            <a:noFill/>
            <a:miter lim="800000"/>
            <a:headEnd/>
            <a:tailEnd/>
          </a:ln>
        </p:spPr>
      </p:pic>
      <p:sp>
        <p:nvSpPr>
          <p:cNvPr id="2" name="1 Título"/>
          <p:cNvSpPr>
            <a:spLocks noGrp="1"/>
          </p:cNvSpPr>
          <p:nvPr>
            <p:ph type="title"/>
          </p:nvPr>
        </p:nvSpPr>
        <p:spPr>
          <a:xfrm>
            <a:off x="1475656" y="0"/>
            <a:ext cx="7211144" cy="908720"/>
          </a:xfrm>
        </p:spPr>
        <p:txBody>
          <a:bodyPr>
            <a:noAutofit/>
          </a:bodyPr>
          <a:lstStyle/>
          <a:p>
            <a:pPr algn="r"/>
            <a:r>
              <a:rPr lang="es-ES" sz="3200" dirty="0" smtClean="0"/>
              <a:t>Renegociación de Impuestos y Riesgo Político en Actividades Extractivas</a:t>
            </a:r>
            <a:endParaRPr lang="es-ES" sz="3200" dirty="0"/>
          </a:p>
        </p:txBody>
      </p:sp>
      <p:sp>
        <p:nvSpPr>
          <p:cNvPr id="3" name="2 Marcador de contenido"/>
          <p:cNvSpPr>
            <a:spLocks noGrp="1"/>
          </p:cNvSpPr>
          <p:nvPr>
            <p:ph idx="1"/>
          </p:nvPr>
        </p:nvSpPr>
        <p:spPr>
          <a:xfrm>
            <a:off x="457200" y="1196752"/>
            <a:ext cx="8229600" cy="5661248"/>
          </a:xfrm>
        </p:spPr>
        <p:txBody>
          <a:bodyPr>
            <a:normAutofit/>
          </a:bodyPr>
          <a:lstStyle/>
          <a:p>
            <a:r>
              <a:rPr lang="es-ES" dirty="0" smtClean="0"/>
              <a:t>Algunas conclusiones</a:t>
            </a:r>
          </a:p>
          <a:p>
            <a:pPr lvl="1">
              <a:buFontTx/>
              <a:buChar char="-"/>
            </a:pPr>
            <a:r>
              <a:rPr lang="es-ES" dirty="0" smtClean="0">
                <a:solidFill>
                  <a:schemeClr val="tx2"/>
                </a:solidFill>
              </a:rPr>
              <a:t>Diferentes sistemas tributarios, diferentes </a:t>
            </a:r>
            <a:r>
              <a:rPr lang="es-ES" dirty="0" err="1" smtClean="0">
                <a:solidFill>
                  <a:schemeClr val="tx2"/>
                </a:solidFill>
              </a:rPr>
              <a:t>commodities</a:t>
            </a:r>
            <a:r>
              <a:rPr lang="es-ES" dirty="0" smtClean="0">
                <a:solidFill>
                  <a:schemeClr val="tx2"/>
                </a:solidFill>
              </a:rPr>
              <a:t>, diferentes riesgos</a:t>
            </a:r>
          </a:p>
          <a:p>
            <a:pPr lvl="1">
              <a:buNone/>
            </a:pPr>
            <a:endParaRPr lang="es-ES" dirty="0" smtClean="0">
              <a:solidFill>
                <a:schemeClr val="tx2"/>
              </a:solidFill>
            </a:endParaRPr>
          </a:p>
        </p:txBody>
      </p:sp>
      <p:sp>
        <p:nvSpPr>
          <p:cNvPr id="4" name="Slide Number Placeholder 3"/>
          <p:cNvSpPr>
            <a:spLocks noGrp="1"/>
          </p:cNvSpPr>
          <p:nvPr>
            <p:ph type="sldNum" sz="quarter" idx="12"/>
          </p:nvPr>
        </p:nvSpPr>
        <p:spPr/>
        <p:txBody>
          <a:bodyPr/>
          <a:lstStyle/>
          <a:p>
            <a:fld id="{8DAB4495-C163-4C42-924C-642857FAA9C2}" type="slidenum">
              <a:rPr lang="es-ES" smtClean="0"/>
              <a:pPr/>
              <a:t>27</a:t>
            </a:fld>
            <a:endParaRPr lang="es-E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484785"/>
            <a:ext cx="7772400" cy="2115666"/>
          </a:xfrm>
        </p:spPr>
        <p:txBody>
          <a:bodyPr>
            <a:noAutofit/>
          </a:bodyPr>
          <a:lstStyle/>
          <a:p>
            <a:r>
              <a:rPr lang="es-ES_tradnl" sz="3600" dirty="0" smtClean="0"/>
              <a:t>Renegociación de Impuestos y Riesgo Político en las Actividades Extractivas:</a:t>
            </a:r>
            <a:br>
              <a:rPr lang="es-ES_tradnl" sz="3600" dirty="0" smtClean="0"/>
            </a:br>
            <a:r>
              <a:rPr lang="es-ES_tradnl" sz="3200" dirty="0" smtClean="0"/>
              <a:t>El efecto de los Regímenes Tributarios Progresivos</a:t>
            </a:r>
            <a:endParaRPr lang="es-ES" sz="3600" dirty="0"/>
          </a:p>
        </p:txBody>
      </p:sp>
      <p:sp>
        <p:nvSpPr>
          <p:cNvPr id="3" name="2 Subtítulo"/>
          <p:cNvSpPr>
            <a:spLocks noGrp="1"/>
          </p:cNvSpPr>
          <p:nvPr>
            <p:ph type="subTitle" idx="1"/>
          </p:nvPr>
        </p:nvSpPr>
        <p:spPr>
          <a:xfrm>
            <a:off x="1331640" y="4437112"/>
            <a:ext cx="6400800" cy="864096"/>
          </a:xfrm>
        </p:spPr>
        <p:txBody>
          <a:bodyPr>
            <a:noAutofit/>
          </a:bodyPr>
          <a:lstStyle/>
          <a:p>
            <a:r>
              <a:rPr lang="es-ES_tradnl" sz="2400" dirty="0" smtClean="0">
                <a:solidFill>
                  <a:schemeClr val="tx2"/>
                </a:solidFill>
              </a:rPr>
              <a:t>Germán VERA CONCHA</a:t>
            </a:r>
          </a:p>
          <a:p>
            <a:r>
              <a:rPr lang="es-ES_tradnl" sz="2400" dirty="0" err="1" smtClean="0">
                <a:solidFill>
                  <a:schemeClr val="tx2"/>
                </a:solidFill>
              </a:rPr>
              <a:t>OxCarre</a:t>
            </a:r>
            <a:r>
              <a:rPr lang="es-ES_tradnl" sz="2400" dirty="0" smtClean="0">
                <a:solidFill>
                  <a:schemeClr val="tx2"/>
                </a:solidFill>
              </a:rPr>
              <a:t> – Universidad de Oxford</a:t>
            </a:r>
          </a:p>
        </p:txBody>
      </p:sp>
      <p:sp>
        <p:nvSpPr>
          <p:cNvPr id="4" name="Slide Number Placeholder 3"/>
          <p:cNvSpPr>
            <a:spLocks noGrp="1"/>
          </p:cNvSpPr>
          <p:nvPr>
            <p:ph type="sldNum" sz="quarter" idx="12"/>
          </p:nvPr>
        </p:nvSpPr>
        <p:spPr/>
        <p:txBody>
          <a:bodyPr/>
          <a:lstStyle/>
          <a:p>
            <a:fld id="{8DAB4495-C163-4C42-924C-642857FAA9C2}" type="slidenum">
              <a:rPr lang="es-ES" smtClean="0"/>
              <a:pPr/>
              <a:t>28</a:t>
            </a:fld>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10342</TotalTime>
  <Words>2060</Words>
  <Application>Microsoft Office PowerPoint</Application>
  <PresentationFormat>Presentación en pantalla (4:3)</PresentationFormat>
  <Paragraphs>235</Paragraphs>
  <Slides>28</Slides>
  <Notes>9</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Renegociación de Impuestos y Riesgo Político en las Actividades Extractivas: El efecto de los Regímenes Tributarios Progresivos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Actividades Extractivas</vt:lpstr>
      <vt:lpstr>Renegociación de Impuestos y Riesgo Político en las Actividades Extractivas: El efecto de los Regímenes Tributarios Progresivos</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17</cp:revision>
  <dcterms:created xsi:type="dcterms:W3CDTF">2012-12-28T15:46:24Z</dcterms:created>
  <dcterms:modified xsi:type="dcterms:W3CDTF">2013-01-07T13:32:34Z</dcterms:modified>
</cp:coreProperties>
</file>