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8" r:id="rId11"/>
    <p:sldId id="265" r:id="rId12"/>
    <p:sldId id="266" r:id="rId13"/>
    <p:sldId id="267" r:id="rId14"/>
    <p:sldId id="269" r:id="rId15"/>
  </p:sldIdLst>
  <p:sldSz cx="9144000" cy="6858000" type="screen4x3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62" autoAdjust="0"/>
    <p:restoredTop sz="94660"/>
  </p:normalViewPr>
  <p:slideViewPr>
    <p:cSldViewPr>
      <p:cViewPr varScale="1">
        <p:scale>
          <a:sx n="100" d="100"/>
          <a:sy n="100" d="100"/>
        </p:scale>
        <p:origin x="-288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9CE29-6294-4ABF-B493-811FC25D72AF}" type="datetimeFigureOut">
              <a:rPr lang="es-CL" smtClean="0"/>
              <a:pPr/>
              <a:t>09-01-2013</a:t>
            </a:fld>
            <a:endParaRPr lang="es-CL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4DAD9-1CFB-4299-8C63-12765951B96F}" type="slidenum">
              <a:rPr lang="es-CL" smtClean="0"/>
              <a:pPr/>
              <a:t>‹Nº›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xmlns="" val="3161997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9CE29-6294-4ABF-B493-811FC25D72AF}" type="datetimeFigureOut">
              <a:rPr lang="es-CL" smtClean="0"/>
              <a:pPr/>
              <a:t>09-01-2013</a:t>
            </a:fld>
            <a:endParaRPr lang="es-CL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4DAD9-1CFB-4299-8C63-12765951B96F}" type="slidenum">
              <a:rPr lang="es-CL" smtClean="0"/>
              <a:pPr/>
              <a:t>‹Nº›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xmlns="" val="41394735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9CE29-6294-4ABF-B493-811FC25D72AF}" type="datetimeFigureOut">
              <a:rPr lang="es-CL" smtClean="0"/>
              <a:pPr/>
              <a:t>09-01-2013</a:t>
            </a:fld>
            <a:endParaRPr lang="es-CL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4DAD9-1CFB-4299-8C63-12765951B96F}" type="slidenum">
              <a:rPr lang="es-CL" smtClean="0"/>
              <a:pPr/>
              <a:t>‹Nº›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xmlns="" val="39131739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9CE29-6294-4ABF-B493-811FC25D72AF}" type="datetimeFigureOut">
              <a:rPr lang="es-CL" smtClean="0"/>
              <a:pPr/>
              <a:t>09-01-2013</a:t>
            </a:fld>
            <a:endParaRPr lang="es-CL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4DAD9-1CFB-4299-8C63-12765951B96F}" type="slidenum">
              <a:rPr lang="es-CL" smtClean="0"/>
              <a:pPr/>
              <a:t>‹Nº›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xmlns="" val="13733352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9CE29-6294-4ABF-B493-811FC25D72AF}" type="datetimeFigureOut">
              <a:rPr lang="es-CL" smtClean="0"/>
              <a:pPr/>
              <a:t>09-01-2013</a:t>
            </a:fld>
            <a:endParaRPr lang="es-CL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4DAD9-1CFB-4299-8C63-12765951B96F}" type="slidenum">
              <a:rPr lang="es-CL" smtClean="0"/>
              <a:pPr/>
              <a:t>‹Nº›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xmlns="" val="15367185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9CE29-6294-4ABF-B493-811FC25D72AF}" type="datetimeFigureOut">
              <a:rPr lang="es-CL" smtClean="0"/>
              <a:pPr/>
              <a:t>09-01-2013</a:t>
            </a:fld>
            <a:endParaRPr lang="es-CL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4DAD9-1CFB-4299-8C63-12765951B96F}" type="slidenum">
              <a:rPr lang="es-CL" smtClean="0"/>
              <a:pPr/>
              <a:t>‹Nº›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xmlns="" val="11625388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9CE29-6294-4ABF-B493-811FC25D72AF}" type="datetimeFigureOut">
              <a:rPr lang="es-CL" smtClean="0"/>
              <a:pPr/>
              <a:t>09-01-2013</a:t>
            </a:fld>
            <a:endParaRPr lang="es-CL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4DAD9-1CFB-4299-8C63-12765951B96F}" type="slidenum">
              <a:rPr lang="es-CL" smtClean="0"/>
              <a:pPr/>
              <a:t>‹Nº›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xmlns="" val="18749739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9CE29-6294-4ABF-B493-811FC25D72AF}" type="datetimeFigureOut">
              <a:rPr lang="es-CL" smtClean="0"/>
              <a:pPr/>
              <a:t>09-01-2013</a:t>
            </a:fld>
            <a:endParaRPr lang="es-CL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4DAD9-1CFB-4299-8C63-12765951B96F}" type="slidenum">
              <a:rPr lang="es-CL" smtClean="0"/>
              <a:pPr/>
              <a:t>‹Nº›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xmlns="" val="35856734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9CE29-6294-4ABF-B493-811FC25D72AF}" type="datetimeFigureOut">
              <a:rPr lang="es-CL" smtClean="0"/>
              <a:pPr/>
              <a:t>09-01-2013</a:t>
            </a:fld>
            <a:endParaRPr lang="es-CL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4DAD9-1CFB-4299-8C63-12765951B96F}" type="slidenum">
              <a:rPr lang="es-CL" smtClean="0"/>
              <a:pPr/>
              <a:t>‹Nº›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xmlns="" val="14175904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9CE29-6294-4ABF-B493-811FC25D72AF}" type="datetimeFigureOut">
              <a:rPr lang="es-CL" smtClean="0"/>
              <a:pPr/>
              <a:t>09-01-2013</a:t>
            </a:fld>
            <a:endParaRPr lang="es-CL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4DAD9-1CFB-4299-8C63-12765951B96F}" type="slidenum">
              <a:rPr lang="es-CL" smtClean="0"/>
              <a:pPr/>
              <a:t>‹Nº›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xmlns="" val="39070049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9CE29-6294-4ABF-B493-811FC25D72AF}" type="datetimeFigureOut">
              <a:rPr lang="es-CL" smtClean="0"/>
              <a:pPr/>
              <a:t>09-01-2013</a:t>
            </a:fld>
            <a:endParaRPr lang="es-CL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4DAD9-1CFB-4299-8C63-12765951B96F}" type="slidenum">
              <a:rPr lang="es-CL" smtClean="0"/>
              <a:pPr/>
              <a:t>‹Nº›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xmlns="" val="16595208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49CE29-6294-4ABF-B493-811FC25D72AF}" type="datetimeFigureOut">
              <a:rPr lang="es-CL" smtClean="0"/>
              <a:pPr/>
              <a:t>09-01-2013</a:t>
            </a:fld>
            <a:endParaRPr lang="es-CL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A4DAD9-1CFB-4299-8C63-12765951B96F}" type="slidenum">
              <a:rPr lang="es-CL" smtClean="0"/>
              <a:pPr/>
              <a:t>‹Nº›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xmlns="" val="25982628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sistemaspublicos.cl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51519" y="1185714"/>
            <a:ext cx="8623101" cy="3827461"/>
          </a:xfrm>
        </p:spPr>
        <p:txBody>
          <a:bodyPr>
            <a:normAutofit fontScale="90000"/>
          </a:bodyPr>
          <a:lstStyle/>
          <a:p>
            <a:r>
              <a:rPr lang="es-MX" sz="4000" b="1" dirty="0" smtClean="0">
                <a:solidFill>
                  <a:srgbClr val="C00000"/>
                </a:solidFill>
              </a:rPr>
              <a:t>Análisis  Organizacional  de entidades Públicas en Chile: Lecciones para la gestión y diseño de políticas públicas.</a:t>
            </a:r>
            <a:br>
              <a:rPr lang="es-MX" sz="4000" b="1" dirty="0" smtClean="0">
                <a:solidFill>
                  <a:srgbClr val="C00000"/>
                </a:solidFill>
              </a:rPr>
            </a:br>
            <a:r>
              <a:rPr lang="es-MX" sz="3100" b="1" dirty="0" smtClean="0">
                <a:solidFill>
                  <a:schemeClr val="accent3">
                    <a:lumMod val="50000"/>
                  </a:schemeClr>
                </a:solidFill>
              </a:rPr>
              <a:t>Encuentro Sociedad de Políticas Públicas, Valparaíso</a:t>
            </a:r>
            <a:r>
              <a:rPr lang="es-MX" sz="4000" b="1" dirty="0" smtClean="0">
                <a:solidFill>
                  <a:srgbClr val="C00000"/>
                </a:solidFill>
              </a:rPr>
              <a:t/>
            </a:r>
            <a:br>
              <a:rPr lang="es-MX" sz="4000" b="1" dirty="0" smtClean="0">
                <a:solidFill>
                  <a:srgbClr val="C00000"/>
                </a:solidFill>
              </a:rPr>
            </a:br>
            <a:r>
              <a:rPr lang="es-MX" sz="2400" b="1" i="1" dirty="0" smtClean="0">
                <a:solidFill>
                  <a:schemeClr val="accent3">
                    <a:lumMod val="50000"/>
                  </a:schemeClr>
                </a:solidFill>
              </a:rPr>
              <a:t>(11/1/2013)</a:t>
            </a:r>
            <a:r>
              <a:rPr lang="es-MX" sz="4800" b="1" dirty="0" smtClean="0">
                <a:solidFill>
                  <a:srgbClr val="C00000"/>
                </a:solidFill>
              </a:rPr>
              <a:t/>
            </a:r>
            <a:br>
              <a:rPr lang="es-MX" sz="4800" b="1" dirty="0" smtClean="0">
                <a:solidFill>
                  <a:srgbClr val="C00000"/>
                </a:solidFill>
              </a:rPr>
            </a:br>
            <a:r>
              <a:rPr lang="es-MX" sz="3200" b="1" dirty="0" smtClean="0">
                <a:solidFill>
                  <a:schemeClr val="tx2"/>
                </a:solidFill>
              </a:rPr>
              <a:t>José Inostroza Lara, Director Ejecutivo CSP.</a:t>
            </a:r>
            <a:r>
              <a:rPr lang="es-MX" sz="1600" b="1" dirty="0"/>
              <a:t/>
            </a:r>
            <a:br>
              <a:rPr lang="es-MX" sz="1600" b="1" dirty="0"/>
            </a:br>
            <a:r>
              <a:rPr lang="es-MX" sz="1600" b="1" dirty="0" smtClean="0"/>
              <a:t>http://www.sistemaspublicos.cl/wp-content/files_mf/1336165347Serie-Sistemas-Publicos-N-6.pdf</a:t>
            </a:r>
            <a:endParaRPr lang="es-CL" sz="1600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755576" y="5013176"/>
            <a:ext cx="7722715" cy="1512169"/>
          </a:xfrm>
          <a:solidFill>
            <a:srgbClr val="FFFF00"/>
          </a:solidFill>
          <a:ln>
            <a:solidFill>
              <a:srgbClr val="002060"/>
            </a:solidFill>
          </a:ln>
        </p:spPr>
        <p:txBody>
          <a:bodyPr>
            <a:normAutofit fontScale="25000" lnSpcReduction="20000"/>
          </a:bodyPr>
          <a:lstStyle/>
          <a:p>
            <a:r>
              <a:rPr lang="es-MX" sz="11200" b="1" dirty="0" smtClean="0"/>
              <a:t>Centro de Sistemas Públicos, </a:t>
            </a:r>
          </a:p>
          <a:p>
            <a:r>
              <a:rPr lang="es-MX" sz="11200" b="1" dirty="0" smtClean="0">
                <a:hlinkClick r:id="rId2"/>
              </a:rPr>
              <a:t>www.sistemaspublicos.cl</a:t>
            </a:r>
            <a:endParaRPr lang="es-MX" sz="11200" b="1" dirty="0" smtClean="0"/>
          </a:p>
          <a:p>
            <a:r>
              <a:rPr lang="es-MX" sz="7200" b="1" i="1" dirty="0" smtClean="0"/>
              <a:t>Mario Waissbluth, José Inostroza, Eduardo Acuña, César Avendaño, René Lagos</a:t>
            </a:r>
            <a:endParaRPr lang="es-MX" sz="4400" dirty="0"/>
          </a:p>
          <a:p>
            <a:r>
              <a:rPr lang="es-MX" sz="5600" dirty="0" smtClean="0"/>
              <a:t>*Parcialmente financiado por proyecto ANILLO SOC-08 sobre Implementación de Políticas Públicas</a:t>
            </a:r>
          </a:p>
          <a:p>
            <a:endParaRPr lang="es-CL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36096" y="266551"/>
            <a:ext cx="3438525" cy="781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128439"/>
            <a:ext cx="3476625" cy="1057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615787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 smtClean="0">
                <a:solidFill>
                  <a:srgbClr val="C00000"/>
                </a:solidFill>
              </a:rPr>
              <a:t>Contenido</a:t>
            </a:r>
            <a:endParaRPr lang="es-CL" b="1" dirty="0">
              <a:solidFill>
                <a:srgbClr val="C0000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Introducción</a:t>
            </a:r>
          </a:p>
          <a:p>
            <a:r>
              <a:rPr lang="es-MX" dirty="0" smtClean="0"/>
              <a:t>Objetivo Metodología</a:t>
            </a:r>
          </a:p>
          <a:p>
            <a:r>
              <a:rPr lang="es-MX" dirty="0" smtClean="0"/>
              <a:t>Resultados</a:t>
            </a:r>
          </a:p>
          <a:p>
            <a:r>
              <a:rPr lang="es-MX" dirty="0" smtClean="0"/>
              <a:t>Conclusiones</a:t>
            </a:r>
            <a:endParaRPr lang="es-MX" dirty="0"/>
          </a:p>
          <a:p>
            <a:r>
              <a:rPr lang="es-MX" dirty="0" smtClean="0"/>
              <a:t>Implicancias para política de modernización del Estado.</a:t>
            </a:r>
          </a:p>
          <a:p>
            <a:r>
              <a:rPr lang="es-MX" dirty="0" smtClean="0"/>
              <a:t>Implicancia para evaluaciones de políticas públicas.</a:t>
            </a:r>
          </a:p>
        </p:txBody>
      </p:sp>
    </p:spTree>
    <p:extLst>
      <p:ext uri="{BB962C8B-B14F-4D97-AF65-F5344CB8AC3E}">
        <p14:creationId xmlns:p14="http://schemas.microsoft.com/office/powerpoint/2010/main" xmlns="" val="2019123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 smtClean="0">
                <a:solidFill>
                  <a:srgbClr val="C00000"/>
                </a:solidFill>
              </a:rPr>
              <a:t>Introducción</a:t>
            </a:r>
            <a:endParaRPr lang="es-CL" b="1" dirty="0">
              <a:solidFill>
                <a:srgbClr val="C0000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328592"/>
          </a:xfrm>
        </p:spPr>
        <p:txBody>
          <a:bodyPr>
            <a:normAutofit lnSpcReduction="10000"/>
          </a:bodyPr>
          <a:lstStyle/>
          <a:p>
            <a:r>
              <a:rPr lang="es-MX" dirty="0" smtClean="0"/>
              <a:t>Trabajo es parte de las líneas de preocupación del CSP: Implementación de políticas públicas-organizaciones públicas.</a:t>
            </a:r>
          </a:p>
          <a:p>
            <a:r>
              <a:rPr lang="es-MX" dirty="0" smtClean="0"/>
              <a:t>Fue realizado usando material principalmente didáctico, en el contexto del Diploma de Gerencia Pública.</a:t>
            </a:r>
          </a:p>
          <a:p>
            <a:r>
              <a:rPr lang="es-MX" dirty="0" smtClean="0"/>
              <a:t>Existen pocos estudios sobre organizaciones públicas en Chile. No se sabe cómo funcionan, ergo las «políticas públicas» se implantan de un modo poco sofisticado/o ignorante (predomina solo enfoque </a:t>
            </a:r>
            <a:r>
              <a:rPr lang="es-MX" i="1" dirty="0" smtClean="0"/>
              <a:t>top-down</a:t>
            </a:r>
            <a:r>
              <a:rPr lang="es-MX" dirty="0"/>
              <a:t> </a:t>
            </a:r>
            <a:r>
              <a:rPr lang="es-MX" dirty="0" smtClean="0"/>
              <a:t>simplista)</a:t>
            </a:r>
          </a:p>
          <a:p>
            <a:endParaRPr lang="es-MX" dirty="0" smtClean="0"/>
          </a:p>
          <a:p>
            <a:endParaRPr lang="es-MX" dirty="0" smtClean="0"/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xmlns="" val="442192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 smtClean="0">
                <a:solidFill>
                  <a:srgbClr val="C00000"/>
                </a:solidFill>
              </a:rPr>
              <a:t>Objetivo/Alcances.</a:t>
            </a:r>
            <a:endParaRPr lang="es-CL" b="1" dirty="0">
              <a:solidFill>
                <a:srgbClr val="C0000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5040560"/>
          </a:xfrm>
        </p:spPr>
        <p:txBody>
          <a:bodyPr/>
          <a:lstStyle/>
          <a:p>
            <a:r>
              <a:rPr lang="es-MX" dirty="0" smtClean="0"/>
              <a:t>Estudiar las características generales de gestión de instituciones públicas chilenas.</a:t>
            </a:r>
          </a:p>
          <a:p>
            <a:r>
              <a:rPr lang="es-MX" dirty="0" smtClean="0"/>
              <a:t>Estudio exploratorio que aprovechó pequeños estudios, la mayoría con fines didácticos (Diploma de Gerencia Pública), que utilizaron un instrumentos de levantamiento de percepciones muy similar.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xmlns="" val="509184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 smtClean="0">
                <a:solidFill>
                  <a:srgbClr val="C00000"/>
                </a:solidFill>
              </a:rPr>
              <a:t>Metodología</a:t>
            </a:r>
            <a:endParaRPr lang="es-CL" b="1" dirty="0">
              <a:solidFill>
                <a:srgbClr val="C0000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196752"/>
            <a:ext cx="8435280" cy="5400600"/>
          </a:xfrm>
        </p:spPr>
        <p:txBody>
          <a:bodyPr>
            <a:normAutofit fontScale="92500" lnSpcReduction="20000"/>
          </a:bodyPr>
          <a:lstStyle/>
          <a:p>
            <a:r>
              <a:rPr lang="es-MX" dirty="0" smtClean="0"/>
              <a:t>28 organizaciones públicas chilenas</a:t>
            </a:r>
          </a:p>
          <a:p>
            <a:r>
              <a:rPr lang="es-MX" dirty="0" smtClean="0"/>
              <a:t>Ámbitos generales del cuestionario: Estratégico, Estructura, procesos, Personas, Recursos, TICs, entre otros.</a:t>
            </a:r>
          </a:p>
          <a:p>
            <a:r>
              <a:rPr lang="es-MX" dirty="0" smtClean="0"/>
              <a:t>34 ítems específicos de gestión</a:t>
            </a:r>
          </a:p>
          <a:p>
            <a:r>
              <a:rPr lang="es-MX" dirty="0" smtClean="0"/>
              <a:t>Periodo de observación: 2005-2009.</a:t>
            </a:r>
          </a:p>
          <a:p>
            <a:r>
              <a:rPr lang="es-MX" dirty="0" smtClean="0"/>
              <a:t>Fuentes: Respuesta de profesionales y directivos (514 respuestas, promedio 18 por institución). La mayoría de los casos fueron levantados por estudiantes de postítulo.</a:t>
            </a:r>
          </a:p>
          <a:p>
            <a:r>
              <a:rPr lang="es-MX" dirty="0" smtClean="0"/>
              <a:t>El cuestionario uso escala </a:t>
            </a:r>
            <a:r>
              <a:rPr lang="es-MX" i="1" dirty="0" smtClean="0"/>
              <a:t>Likert</a:t>
            </a:r>
            <a:r>
              <a:rPr lang="es-MX" dirty="0" smtClean="0"/>
              <a:t> (niveles de acuerdo)</a:t>
            </a:r>
          </a:p>
          <a:p>
            <a:pPr marL="0" indent="0">
              <a:buNone/>
            </a:pPr>
            <a:endParaRPr lang="es-MX" dirty="0" smtClean="0"/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xmlns="" val="1801487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6725" y="78807"/>
            <a:ext cx="8229600" cy="757905"/>
          </a:xfrm>
        </p:spPr>
        <p:txBody>
          <a:bodyPr>
            <a:normAutofit fontScale="90000"/>
          </a:bodyPr>
          <a:lstStyle/>
          <a:p>
            <a:r>
              <a:rPr lang="es-MX" b="1" dirty="0" smtClean="0">
                <a:solidFill>
                  <a:srgbClr val="C00000"/>
                </a:solidFill>
              </a:rPr>
              <a:t>Resultados I (mejores y peores)</a:t>
            </a:r>
            <a:endParaRPr lang="es-CL" b="1" dirty="0">
              <a:solidFill>
                <a:srgbClr val="C0000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836712"/>
            <a:ext cx="8640960" cy="5832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539552" y="3573016"/>
            <a:ext cx="8280920" cy="309634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6" name="5 Rectángulo"/>
          <p:cNvSpPr/>
          <p:nvPr/>
        </p:nvSpPr>
        <p:spPr>
          <a:xfrm>
            <a:off x="539552" y="1268760"/>
            <a:ext cx="8280920" cy="2160240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7" name="6 Rectángulo"/>
          <p:cNvSpPr/>
          <p:nvPr/>
        </p:nvSpPr>
        <p:spPr>
          <a:xfrm>
            <a:off x="539552" y="1268760"/>
            <a:ext cx="8280920" cy="648072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9" name="8 Rectángulo"/>
          <p:cNvSpPr/>
          <p:nvPr/>
        </p:nvSpPr>
        <p:spPr>
          <a:xfrm>
            <a:off x="539552" y="5373216"/>
            <a:ext cx="8208912" cy="108012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xmlns="" val="2515126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274638"/>
            <a:ext cx="8892480" cy="1143000"/>
          </a:xfrm>
        </p:spPr>
        <p:txBody>
          <a:bodyPr>
            <a:normAutofit fontScale="90000"/>
          </a:bodyPr>
          <a:lstStyle/>
          <a:p>
            <a:r>
              <a:rPr lang="es-MX" b="1" dirty="0" smtClean="0">
                <a:solidFill>
                  <a:srgbClr val="C00000"/>
                </a:solidFill>
              </a:rPr>
              <a:t>Resultados II: Liderazgo vs Clima Organizacional</a:t>
            </a:r>
            <a:endParaRPr lang="es-CL" b="1" dirty="0">
              <a:solidFill>
                <a:srgbClr val="C0000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6" y="1412776"/>
            <a:ext cx="7776864" cy="5256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456909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s-MX" b="1" dirty="0" smtClean="0">
                <a:solidFill>
                  <a:srgbClr val="C00000"/>
                </a:solidFill>
              </a:rPr>
              <a:t>Resultados III: Mayores espacios de correlaciones</a:t>
            </a:r>
            <a:endParaRPr lang="es-CL" b="1" dirty="0">
              <a:solidFill>
                <a:srgbClr val="C0000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1268760"/>
            <a:ext cx="8064896" cy="54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Rectángulo redondeado"/>
          <p:cNvSpPr/>
          <p:nvPr/>
        </p:nvSpPr>
        <p:spPr>
          <a:xfrm>
            <a:off x="899592" y="2276872"/>
            <a:ext cx="7344816" cy="648072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xmlns="" val="606610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512" y="274638"/>
            <a:ext cx="8856984" cy="958850"/>
          </a:xfrm>
        </p:spPr>
        <p:txBody>
          <a:bodyPr>
            <a:normAutofit fontScale="90000"/>
          </a:bodyPr>
          <a:lstStyle/>
          <a:p>
            <a:r>
              <a:rPr lang="es-MX" b="1" dirty="0" smtClean="0">
                <a:solidFill>
                  <a:srgbClr val="C00000"/>
                </a:solidFill>
              </a:rPr>
              <a:t>Resultados IV: Metas Claras y Clima Innovador.</a:t>
            </a:r>
            <a:endParaRPr lang="es-CL" b="1" dirty="0">
              <a:solidFill>
                <a:srgbClr val="C0000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51520" y="1600200"/>
            <a:ext cx="8640960" cy="4525963"/>
          </a:xfrm>
        </p:spPr>
        <p:txBody>
          <a:bodyPr/>
          <a:lstStyle/>
          <a:p>
            <a:endParaRPr lang="es-CL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1233488"/>
            <a:ext cx="7560840" cy="5507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498265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b="1" dirty="0" smtClean="0">
                <a:solidFill>
                  <a:srgbClr val="C00000"/>
                </a:solidFill>
              </a:rPr>
              <a:t>Resultados V: Correlaciones ítems más específicos.</a:t>
            </a:r>
            <a:endParaRPr lang="es-CL" b="1" dirty="0">
              <a:solidFill>
                <a:srgbClr val="C0000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1556792"/>
            <a:ext cx="8280920" cy="4968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329759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332656"/>
            <a:ext cx="9036496" cy="6525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Forma libre"/>
          <p:cNvSpPr/>
          <p:nvPr/>
        </p:nvSpPr>
        <p:spPr>
          <a:xfrm>
            <a:off x="3461099" y="1408693"/>
            <a:ext cx="2025301" cy="1893307"/>
          </a:xfrm>
          <a:custGeom>
            <a:avLst/>
            <a:gdLst>
              <a:gd name="connsiteX0" fmla="*/ 120301 w 2025301"/>
              <a:gd name="connsiteY0" fmla="*/ 89907 h 1893307"/>
              <a:gd name="connsiteX1" fmla="*/ 120301 w 2025301"/>
              <a:gd name="connsiteY1" fmla="*/ 89907 h 1893307"/>
              <a:gd name="connsiteX2" fmla="*/ 56801 w 2025301"/>
              <a:gd name="connsiteY2" fmla="*/ 204207 h 1893307"/>
              <a:gd name="connsiteX3" fmla="*/ 44101 w 2025301"/>
              <a:gd name="connsiteY3" fmla="*/ 356607 h 1893307"/>
              <a:gd name="connsiteX4" fmla="*/ 82201 w 2025301"/>
              <a:gd name="connsiteY4" fmla="*/ 801107 h 1893307"/>
              <a:gd name="connsiteX5" fmla="*/ 107601 w 2025301"/>
              <a:gd name="connsiteY5" fmla="*/ 978907 h 1893307"/>
              <a:gd name="connsiteX6" fmla="*/ 196501 w 2025301"/>
              <a:gd name="connsiteY6" fmla="*/ 1093207 h 1893307"/>
              <a:gd name="connsiteX7" fmla="*/ 221901 w 2025301"/>
              <a:gd name="connsiteY7" fmla="*/ 1169407 h 1893307"/>
              <a:gd name="connsiteX8" fmla="*/ 234601 w 2025301"/>
              <a:gd name="connsiteY8" fmla="*/ 1207507 h 1893307"/>
              <a:gd name="connsiteX9" fmla="*/ 221901 w 2025301"/>
              <a:gd name="connsiteY9" fmla="*/ 1474207 h 1893307"/>
              <a:gd name="connsiteX10" fmla="*/ 196501 w 2025301"/>
              <a:gd name="connsiteY10" fmla="*/ 1575807 h 1893307"/>
              <a:gd name="connsiteX11" fmla="*/ 209201 w 2025301"/>
              <a:gd name="connsiteY11" fmla="*/ 1740907 h 1893307"/>
              <a:gd name="connsiteX12" fmla="*/ 234601 w 2025301"/>
              <a:gd name="connsiteY12" fmla="*/ 1779007 h 1893307"/>
              <a:gd name="connsiteX13" fmla="*/ 310801 w 2025301"/>
              <a:gd name="connsiteY13" fmla="*/ 1791707 h 1893307"/>
              <a:gd name="connsiteX14" fmla="*/ 387001 w 2025301"/>
              <a:gd name="connsiteY14" fmla="*/ 1817107 h 1893307"/>
              <a:gd name="connsiteX15" fmla="*/ 425101 w 2025301"/>
              <a:gd name="connsiteY15" fmla="*/ 1842507 h 1893307"/>
              <a:gd name="connsiteX16" fmla="*/ 501301 w 2025301"/>
              <a:gd name="connsiteY16" fmla="*/ 1855207 h 1893307"/>
              <a:gd name="connsiteX17" fmla="*/ 628301 w 2025301"/>
              <a:gd name="connsiteY17" fmla="*/ 1893307 h 1893307"/>
              <a:gd name="connsiteX18" fmla="*/ 1504601 w 2025301"/>
              <a:gd name="connsiteY18" fmla="*/ 1867907 h 1893307"/>
              <a:gd name="connsiteX19" fmla="*/ 1644301 w 2025301"/>
              <a:gd name="connsiteY19" fmla="*/ 1829807 h 1893307"/>
              <a:gd name="connsiteX20" fmla="*/ 1733201 w 2025301"/>
              <a:gd name="connsiteY20" fmla="*/ 1804407 h 1893307"/>
              <a:gd name="connsiteX21" fmla="*/ 1872901 w 2025301"/>
              <a:gd name="connsiteY21" fmla="*/ 1740907 h 1893307"/>
              <a:gd name="connsiteX22" fmla="*/ 1949101 w 2025301"/>
              <a:gd name="connsiteY22" fmla="*/ 1664707 h 1893307"/>
              <a:gd name="connsiteX23" fmla="*/ 1987201 w 2025301"/>
              <a:gd name="connsiteY23" fmla="*/ 1588507 h 1893307"/>
              <a:gd name="connsiteX24" fmla="*/ 2025301 w 2025301"/>
              <a:gd name="connsiteY24" fmla="*/ 1461507 h 1893307"/>
              <a:gd name="connsiteX25" fmla="*/ 2012601 w 2025301"/>
              <a:gd name="connsiteY25" fmla="*/ 1207507 h 1893307"/>
              <a:gd name="connsiteX26" fmla="*/ 1987201 w 2025301"/>
              <a:gd name="connsiteY26" fmla="*/ 1169407 h 1893307"/>
              <a:gd name="connsiteX27" fmla="*/ 1936401 w 2025301"/>
              <a:gd name="connsiteY27" fmla="*/ 1042407 h 1893307"/>
              <a:gd name="connsiteX28" fmla="*/ 1923701 w 2025301"/>
              <a:gd name="connsiteY28" fmla="*/ 1004307 h 1893307"/>
              <a:gd name="connsiteX29" fmla="*/ 1898301 w 2025301"/>
              <a:gd name="connsiteY29" fmla="*/ 915407 h 1893307"/>
              <a:gd name="connsiteX30" fmla="*/ 1847501 w 2025301"/>
              <a:gd name="connsiteY30" fmla="*/ 813807 h 1893307"/>
              <a:gd name="connsiteX31" fmla="*/ 1796701 w 2025301"/>
              <a:gd name="connsiteY31" fmla="*/ 686807 h 1893307"/>
              <a:gd name="connsiteX32" fmla="*/ 1784001 w 2025301"/>
              <a:gd name="connsiteY32" fmla="*/ 636007 h 1893307"/>
              <a:gd name="connsiteX33" fmla="*/ 1758601 w 2025301"/>
              <a:gd name="connsiteY33" fmla="*/ 597907 h 1893307"/>
              <a:gd name="connsiteX34" fmla="*/ 1720501 w 2025301"/>
              <a:gd name="connsiteY34" fmla="*/ 483607 h 1893307"/>
              <a:gd name="connsiteX35" fmla="*/ 1707801 w 2025301"/>
              <a:gd name="connsiteY35" fmla="*/ 445507 h 1893307"/>
              <a:gd name="connsiteX36" fmla="*/ 1695101 w 2025301"/>
              <a:gd name="connsiteY36" fmla="*/ 356607 h 1893307"/>
              <a:gd name="connsiteX37" fmla="*/ 1657001 w 2025301"/>
              <a:gd name="connsiteY37" fmla="*/ 331207 h 1893307"/>
              <a:gd name="connsiteX38" fmla="*/ 1618901 w 2025301"/>
              <a:gd name="connsiteY38" fmla="*/ 318507 h 1893307"/>
              <a:gd name="connsiteX39" fmla="*/ 1568101 w 2025301"/>
              <a:gd name="connsiteY39" fmla="*/ 293107 h 1893307"/>
              <a:gd name="connsiteX40" fmla="*/ 1453801 w 2025301"/>
              <a:gd name="connsiteY40" fmla="*/ 255007 h 1893307"/>
              <a:gd name="connsiteX41" fmla="*/ 1377601 w 2025301"/>
              <a:gd name="connsiteY41" fmla="*/ 191507 h 1893307"/>
              <a:gd name="connsiteX42" fmla="*/ 1339501 w 2025301"/>
              <a:gd name="connsiteY42" fmla="*/ 178807 h 1893307"/>
              <a:gd name="connsiteX43" fmla="*/ 1263301 w 2025301"/>
              <a:gd name="connsiteY43" fmla="*/ 128007 h 1893307"/>
              <a:gd name="connsiteX44" fmla="*/ 1225201 w 2025301"/>
              <a:gd name="connsiteY44" fmla="*/ 102607 h 1893307"/>
              <a:gd name="connsiteX45" fmla="*/ 1149001 w 2025301"/>
              <a:gd name="connsiteY45" fmla="*/ 77207 h 1893307"/>
              <a:gd name="connsiteX46" fmla="*/ 539401 w 2025301"/>
              <a:gd name="connsiteY46" fmla="*/ 51807 h 1893307"/>
              <a:gd name="connsiteX47" fmla="*/ 107601 w 2025301"/>
              <a:gd name="connsiteY47" fmla="*/ 64507 h 1893307"/>
              <a:gd name="connsiteX48" fmla="*/ 82201 w 2025301"/>
              <a:gd name="connsiteY48" fmla="*/ 102607 h 1893307"/>
              <a:gd name="connsiteX49" fmla="*/ 82201 w 2025301"/>
              <a:gd name="connsiteY49" fmla="*/ 140707 h 1893307"/>
              <a:gd name="connsiteX50" fmla="*/ 120301 w 2025301"/>
              <a:gd name="connsiteY50" fmla="*/ 89907 h 1893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2025301" h="1893307">
                <a:moveTo>
                  <a:pt x="120301" y="89907"/>
                </a:moveTo>
                <a:lnTo>
                  <a:pt x="120301" y="89907"/>
                </a:lnTo>
                <a:cubicBezTo>
                  <a:pt x="99134" y="128007"/>
                  <a:pt x="68775" y="162299"/>
                  <a:pt x="56801" y="204207"/>
                </a:cubicBezTo>
                <a:cubicBezTo>
                  <a:pt x="42797" y="253222"/>
                  <a:pt x="44101" y="305631"/>
                  <a:pt x="44101" y="356607"/>
                </a:cubicBezTo>
                <a:cubicBezTo>
                  <a:pt x="44101" y="742608"/>
                  <a:pt x="0" y="636706"/>
                  <a:pt x="82201" y="801107"/>
                </a:cubicBezTo>
                <a:cubicBezTo>
                  <a:pt x="82500" y="803800"/>
                  <a:pt x="95708" y="952743"/>
                  <a:pt x="107601" y="978907"/>
                </a:cubicBezTo>
                <a:cubicBezTo>
                  <a:pt x="132919" y="1034606"/>
                  <a:pt x="157669" y="1054375"/>
                  <a:pt x="196501" y="1093207"/>
                </a:cubicBezTo>
                <a:lnTo>
                  <a:pt x="221901" y="1169407"/>
                </a:lnTo>
                <a:lnTo>
                  <a:pt x="234601" y="1207507"/>
                </a:lnTo>
                <a:cubicBezTo>
                  <a:pt x="230368" y="1296407"/>
                  <a:pt x="231059" y="1385679"/>
                  <a:pt x="221901" y="1474207"/>
                </a:cubicBezTo>
                <a:cubicBezTo>
                  <a:pt x="218309" y="1508931"/>
                  <a:pt x="196501" y="1575807"/>
                  <a:pt x="196501" y="1575807"/>
                </a:cubicBezTo>
                <a:cubicBezTo>
                  <a:pt x="200734" y="1630840"/>
                  <a:pt x="199029" y="1686656"/>
                  <a:pt x="209201" y="1740907"/>
                </a:cubicBezTo>
                <a:cubicBezTo>
                  <a:pt x="212014" y="1755909"/>
                  <a:pt x="220949" y="1772181"/>
                  <a:pt x="234601" y="1779007"/>
                </a:cubicBezTo>
                <a:cubicBezTo>
                  <a:pt x="257633" y="1790523"/>
                  <a:pt x="285819" y="1785462"/>
                  <a:pt x="310801" y="1791707"/>
                </a:cubicBezTo>
                <a:cubicBezTo>
                  <a:pt x="336776" y="1798201"/>
                  <a:pt x="364724" y="1802255"/>
                  <a:pt x="387001" y="1817107"/>
                </a:cubicBezTo>
                <a:cubicBezTo>
                  <a:pt x="399701" y="1825574"/>
                  <a:pt x="410621" y="1837680"/>
                  <a:pt x="425101" y="1842507"/>
                </a:cubicBezTo>
                <a:cubicBezTo>
                  <a:pt x="449530" y="1850650"/>
                  <a:pt x="476051" y="1850157"/>
                  <a:pt x="501301" y="1855207"/>
                </a:cubicBezTo>
                <a:cubicBezTo>
                  <a:pt x="549285" y="1864804"/>
                  <a:pt x="579705" y="1877108"/>
                  <a:pt x="628301" y="1893307"/>
                </a:cubicBezTo>
                <a:lnTo>
                  <a:pt x="1504601" y="1867907"/>
                </a:lnTo>
                <a:cubicBezTo>
                  <a:pt x="1557036" y="1865781"/>
                  <a:pt x="1593911" y="1842404"/>
                  <a:pt x="1644301" y="1829807"/>
                </a:cubicBezTo>
                <a:cubicBezTo>
                  <a:pt x="1665856" y="1824418"/>
                  <a:pt x="1710933" y="1814529"/>
                  <a:pt x="1733201" y="1804407"/>
                </a:cubicBezTo>
                <a:cubicBezTo>
                  <a:pt x="1889365" y="1733423"/>
                  <a:pt x="1783822" y="1770600"/>
                  <a:pt x="1872901" y="1740907"/>
                </a:cubicBezTo>
                <a:cubicBezTo>
                  <a:pt x="1898301" y="1715507"/>
                  <a:pt x="1937742" y="1698785"/>
                  <a:pt x="1949101" y="1664707"/>
                </a:cubicBezTo>
                <a:cubicBezTo>
                  <a:pt x="1995418" y="1525756"/>
                  <a:pt x="1921549" y="1736223"/>
                  <a:pt x="1987201" y="1588507"/>
                </a:cubicBezTo>
                <a:cubicBezTo>
                  <a:pt x="2004869" y="1548753"/>
                  <a:pt x="2014746" y="1503727"/>
                  <a:pt x="2025301" y="1461507"/>
                </a:cubicBezTo>
                <a:cubicBezTo>
                  <a:pt x="2021068" y="1376840"/>
                  <a:pt x="2023565" y="1291567"/>
                  <a:pt x="2012601" y="1207507"/>
                </a:cubicBezTo>
                <a:cubicBezTo>
                  <a:pt x="2010627" y="1192372"/>
                  <a:pt x="1994774" y="1182659"/>
                  <a:pt x="1987201" y="1169407"/>
                </a:cubicBezTo>
                <a:cubicBezTo>
                  <a:pt x="1957302" y="1117084"/>
                  <a:pt x="1957217" y="1104855"/>
                  <a:pt x="1936401" y="1042407"/>
                </a:cubicBezTo>
                <a:cubicBezTo>
                  <a:pt x="1932168" y="1029707"/>
                  <a:pt x="1926948" y="1017294"/>
                  <a:pt x="1923701" y="1004307"/>
                </a:cubicBezTo>
                <a:cubicBezTo>
                  <a:pt x="1918312" y="982752"/>
                  <a:pt x="1908423" y="937675"/>
                  <a:pt x="1898301" y="915407"/>
                </a:cubicBezTo>
                <a:cubicBezTo>
                  <a:pt x="1882633" y="880937"/>
                  <a:pt x="1847501" y="813807"/>
                  <a:pt x="1847501" y="813807"/>
                </a:cubicBezTo>
                <a:cubicBezTo>
                  <a:pt x="1820833" y="680465"/>
                  <a:pt x="1856344" y="821005"/>
                  <a:pt x="1796701" y="686807"/>
                </a:cubicBezTo>
                <a:cubicBezTo>
                  <a:pt x="1789612" y="670857"/>
                  <a:pt x="1790877" y="652050"/>
                  <a:pt x="1784001" y="636007"/>
                </a:cubicBezTo>
                <a:cubicBezTo>
                  <a:pt x="1777988" y="621978"/>
                  <a:pt x="1764800" y="611855"/>
                  <a:pt x="1758601" y="597907"/>
                </a:cubicBezTo>
                <a:lnTo>
                  <a:pt x="1720501" y="483607"/>
                </a:lnTo>
                <a:lnTo>
                  <a:pt x="1707801" y="445507"/>
                </a:lnTo>
                <a:cubicBezTo>
                  <a:pt x="1703568" y="415874"/>
                  <a:pt x="1707258" y="383961"/>
                  <a:pt x="1695101" y="356607"/>
                </a:cubicBezTo>
                <a:cubicBezTo>
                  <a:pt x="1688902" y="342659"/>
                  <a:pt x="1670653" y="338033"/>
                  <a:pt x="1657001" y="331207"/>
                </a:cubicBezTo>
                <a:cubicBezTo>
                  <a:pt x="1645027" y="325220"/>
                  <a:pt x="1631206" y="323780"/>
                  <a:pt x="1618901" y="318507"/>
                </a:cubicBezTo>
                <a:cubicBezTo>
                  <a:pt x="1601500" y="311049"/>
                  <a:pt x="1585771" y="299903"/>
                  <a:pt x="1568101" y="293107"/>
                </a:cubicBezTo>
                <a:cubicBezTo>
                  <a:pt x="1530617" y="278690"/>
                  <a:pt x="1453801" y="255007"/>
                  <a:pt x="1453801" y="255007"/>
                </a:cubicBezTo>
                <a:cubicBezTo>
                  <a:pt x="1425714" y="226920"/>
                  <a:pt x="1412964" y="209188"/>
                  <a:pt x="1377601" y="191507"/>
                </a:cubicBezTo>
                <a:cubicBezTo>
                  <a:pt x="1365627" y="185520"/>
                  <a:pt x="1351203" y="185308"/>
                  <a:pt x="1339501" y="178807"/>
                </a:cubicBezTo>
                <a:cubicBezTo>
                  <a:pt x="1312816" y="163982"/>
                  <a:pt x="1288701" y="144940"/>
                  <a:pt x="1263301" y="128007"/>
                </a:cubicBezTo>
                <a:cubicBezTo>
                  <a:pt x="1250601" y="119540"/>
                  <a:pt x="1239681" y="107434"/>
                  <a:pt x="1225201" y="102607"/>
                </a:cubicBezTo>
                <a:lnTo>
                  <a:pt x="1149001" y="77207"/>
                </a:lnTo>
                <a:cubicBezTo>
                  <a:pt x="930132" y="4251"/>
                  <a:pt x="1124285" y="64804"/>
                  <a:pt x="539401" y="51807"/>
                </a:cubicBezTo>
                <a:cubicBezTo>
                  <a:pt x="383979" y="0"/>
                  <a:pt x="441619" y="13898"/>
                  <a:pt x="107601" y="64507"/>
                </a:cubicBezTo>
                <a:cubicBezTo>
                  <a:pt x="92510" y="66794"/>
                  <a:pt x="87028" y="88127"/>
                  <a:pt x="82201" y="102607"/>
                </a:cubicBezTo>
                <a:cubicBezTo>
                  <a:pt x="78185" y="114655"/>
                  <a:pt x="82201" y="128007"/>
                  <a:pt x="82201" y="140707"/>
                </a:cubicBezTo>
                <a:lnTo>
                  <a:pt x="120301" y="89907"/>
                </a:lnTo>
                <a:close/>
              </a:path>
            </a:pathLst>
          </a:cu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8" name="7 Forma libre"/>
          <p:cNvSpPr/>
          <p:nvPr/>
        </p:nvSpPr>
        <p:spPr>
          <a:xfrm>
            <a:off x="2839166" y="3060700"/>
            <a:ext cx="3934267" cy="2476500"/>
          </a:xfrm>
          <a:custGeom>
            <a:avLst/>
            <a:gdLst>
              <a:gd name="connsiteX0" fmla="*/ 2456734 w 3934267"/>
              <a:gd name="connsiteY0" fmla="*/ 12700 h 2476500"/>
              <a:gd name="connsiteX1" fmla="*/ 2456734 w 3934267"/>
              <a:gd name="connsiteY1" fmla="*/ 12700 h 2476500"/>
              <a:gd name="connsiteX2" fmla="*/ 2380534 w 3934267"/>
              <a:gd name="connsiteY2" fmla="*/ 317500 h 2476500"/>
              <a:gd name="connsiteX3" fmla="*/ 2342434 w 3934267"/>
              <a:gd name="connsiteY3" fmla="*/ 469900 h 2476500"/>
              <a:gd name="connsiteX4" fmla="*/ 2329734 w 3934267"/>
              <a:gd name="connsiteY4" fmla="*/ 546100 h 2476500"/>
              <a:gd name="connsiteX5" fmla="*/ 2304334 w 3934267"/>
              <a:gd name="connsiteY5" fmla="*/ 584200 h 2476500"/>
              <a:gd name="connsiteX6" fmla="*/ 2266234 w 3934267"/>
              <a:gd name="connsiteY6" fmla="*/ 711200 h 2476500"/>
              <a:gd name="connsiteX7" fmla="*/ 2228134 w 3934267"/>
              <a:gd name="connsiteY7" fmla="*/ 800100 h 2476500"/>
              <a:gd name="connsiteX8" fmla="*/ 2151934 w 3934267"/>
              <a:gd name="connsiteY8" fmla="*/ 889000 h 2476500"/>
              <a:gd name="connsiteX9" fmla="*/ 2075734 w 3934267"/>
              <a:gd name="connsiteY9" fmla="*/ 990600 h 2476500"/>
              <a:gd name="connsiteX10" fmla="*/ 2037634 w 3934267"/>
              <a:gd name="connsiteY10" fmla="*/ 1016000 h 2476500"/>
              <a:gd name="connsiteX11" fmla="*/ 1961434 w 3934267"/>
              <a:gd name="connsiteY11" fmla="*/ 1092200 h 2476500"/>
              <a:gd name="connsiteX12" fmla="*/ 1923334 w 3934267"/>
              <a:gd name="connsiteY12" fmla="*/ 1117600 h 2476500"/>
              <a:gd name="connsiteX13" fmla="*/ 1885234 w 3934267"/>
              <a:gd name="connsiteY13" fmla="*/ 1155700 h 2476500"/>
              <a:gd name="connsiteX14" fmla="*/ 1809034 w 3934267"/>
              <a:gd name="connsiteY14" fmla="*/ 1181100 h 2476500"/>
              <a:gd name="connsiteX15" fmla="*/ 1618534 w 3934267"/>
              <a:gd name="connsiteY15" fmla="*/ 1206500 h 2476500"/>
              <a:gd name="connsiteX16" fmla="*/ 1466134 w 3934267"/>
              <a:gd name="connsiteY16" fmla="*/ 1244600 h 2476500"/>
              <a:gd name="connsiteX17" fmla="*/ 1237534 w 3934267"/>
              <a:gd name="connsiteY17" fmla="*/ 1270000 h 2476500"/>
              <a:gd name="connsiteX18" fmla="*/ 1186734 w 3934267"/>
              <a:gd name="connsiteY18" fmla="*/ 1282700 h 2476500"/>
              <a:gd name="connsiteX19" fmla="*/ 1123234 w 3934267"/>
              <a:gd name="connsiteY19" fmla="*/ 1308100 h 2476500"/>
              <a:gd name="connsiteX20" fmla="*/ 932734 w 3934267"/>
              <a:gd name="connsiteY20" fmla="*/ 1333500 h 2476500"/>
              <a:gd name="connsiteX21" fmla="*/ 856534 w 3934267"/>
              <a:gd name="connsiteY21" fmla="*/ 1346200 h 2476500"/>
              <a:gd name="connsiteX22" fmla="*/ 818434 w 3934267"/>
              <a:gd name="connsiteY22" fmla="*/ 1358900 h 2476500"/>
              <a:gd name="connsiteX23" fmla="*/ 767634 w 3934267"/>
              <a:gd name="connsiteY23" fmla="*/ 1371600 h 2476500"/>
              <a:gd name="connsiteX24" fmla="*/ 653334 w 3934267"/>
              <a:gd name="connsiteY24" fmla="*/ 1397000 h 2476500"/>
              <a:gd name="connsiteX25" fmla="*/ 602534 w 3934267"/>
              <a:gd name="connsiteY25" fmla="*/ 1422400 h 2476500"/>
              <a:gd name="connsiteX26" fmla="*/ 513634 w 3934267"/>
              <a:gd name="connsiteY26" fmla="*/ 1447800 h 2476500"/>
              <a:gd name="connsiteX27" fmla="*/ 437434 w 3934267"/>
              <a:gd name="connsiteY27" fmla="*/ 1473200 h 2476500"/>
              <a:gd name="connsiteX28" fmla="*/ 335834 w 3934267"/>
              <a:gd name="connsiteY28" fmla="*/ 1511300 h 2476500"/>
              <a:gd name="connsiteX29" fmla="*/ 208834 w 3934267"/>
              <a:gd name="connsiteY29" fmla="*/ 1625600 h 2476500"/>
              <a:gd name="connsiteX30" fmla="*/ 183434 w 3934267"/>
              <a:gd name="connsiteY30" fmla="*/ 1663700 h 2476500"/>
              <a:gd name="connsiteX31" fmla="*/ 170734 w 3934267"/>
              <a:gd name="connsiteY31" fmla="*/ 1714500 h 2476500"/>
              <a:gd name="connsiteX32" fmla="*/ 145334 w 3934267"/>
              <a:gd name="connsiteY32" fmla="*/ 1790700 h 2476500"/>
              <a:gd name="connsiteX33" fmla="*/ 132634 w 3934267"/>
              <a:gd name="connsiteY33" fmla="*/ 1828800 h 2476500"/>
              <a:gd name="connsiteX34" fmla="*/ 94534 w 3934267"/>
              <a:gd name="connsiteY34" fmla="*/ 1917700 h 2476500"/>
              <a:gd name="connsiteX35" fmla="*/ 183434 w 3934267"/>
              <a:gd name="connsiteY35" fmla="*/ 2362200 h 2476500"/>
              <a:gd name="connsiteX36" fmla="*/ 221534 w 3934267"/>
              <a:gd name="connsiteY36" fmla="*/ 2374900 h 2476500"/>
              <a:gd name="connsiteX37" fmla="*/ 285034 w 3934267"/>
              <a:gd name="connsiteY37" fmla="*/ 2451100 h 2476500"/>
              <a:gd name="connsiteX38" fmla="*/ 361234 w 3934267"/>
              <a:gd name="connsiteY38" fmla="*/ 2476500 h 2476500"/>
              <a:gd name="connsiteX39" fmla="*/ 589834 w 3934267"/>
              <a:gd name="connsiteY39" fmla="*/ 2451100 h 2476500"/>
              <a:gd name="connsiteX40" fmla="*/ 729534 w 3934267"/>
              <a:gd name="connsiteY40" fmla="*/ 2425700 h 2476500"/>
              <a:gd name="connsiteX41" fmla="*/ 767634 w 3934267"/>
              <a:gd name="connsiteY41" fmla="*/ 2413000 h 2476500"/>
              <a:gd name="connsiteX42" fmla="*/ 869234 w 3934267"/>
              <a:gd name="connsiteY42" fmla="*/ 2400300 h 2476500"/>
              <a:gd name="connsiteX43" fmla="*/ 945434 w 3934267"/>
              <a:gd name="connsiteY43" fmla="*/ 2374900 h 2476500"/>
              <a:gd name="connsiteX44" fmla="*/ 996234 w 3934267"/>
              <a:gd name="connsiteY44" fmla="*/ 2362200 h 2476500"/>
              <a:gd name="connsiteX45" fmla="*/ 1047034 w 3934267"/>
              <a:gd name="connsiteY45" fmla="*/ 2336800 h 2476500"/>
              <a:gd name="connsiteX46" fmla="*/ 1174034 w 3934267"/>
              <a:gd name="connsiteY46" fmla="*/ 2324100 h 2476500"/>
              <a:gd name="connsiteX47" fmla="*/ 1301034 w 3934267"/>
              <a:gd name="connsiteY47" fmla="*/ 2298700 h 2476500"/>
              <a:gd name="connsiteX48" fmla="*/ 1428034 w 3934267"/>
              <a:gd name="connsiteY48" fmla="*/ 2273300 h 2476500"/>
              <a:gd name="connsiteX49" fmla="*/ 1504234 w 3934267"/>
              <a:gd name="connsiteY49" fmla="*/ 2247900 h 2476500"/>
              <a:gd name="connsiteX50" fmla="*/ 1555034 w 3934267"/>
              <a:gd name="connsiteY50" fmla="*/ 2222500 h 2476500"/>
              <a:gd name="connsiteX51" fmla="*/ 1656634 w 3934267"/>
              <a:gd name="connsiteY51" fmla="*/ 2209800 h 2476500"/>
              <a:gd name="connsiteX52" fmla="*/ 1770934 w 3934267"/>
              <a:gd name="connsiteY52" fmla="*/ 2159000 h 2476500"/>
              <a:gd name="connsiteX53" fmla="*/ 1885234 w 3934267"/>
              <a:gd name="connsiteY53" fmla="*/ 2057400 h 2476500"/>
              <a:gd name="connsiteX54" fmla="*/ 1910634 w 3934267"/>
              <a:gd name="connsiteY54" fmla="*/ 2019300 h 2476500"/>
              <a:gd name="connsiteX55" fmla="*/ 1936034 w 3934267"/>
              <a:gd name="connsiteY55" fmla="*/ 1943100 h 2476500"/>
              <a:gd name="connsiteX56" fmla="*/ 1986834 w 3934267"/>
              <a:gd name="connsiteY56" fmla="*/ 1854200 h 2476500"/>
              <a:gd name="connsiteX57" fmla="*/ 1999534 w 3934267"/>
              <a:gd name="connsiteY57" fmla="*/ 1816100 h 2476500"/>
              <a:gd name="connsiteX58" fmla="*/ 2075734 w 3934267"/>
              <a:gd name="connsiteY58" fmla="*/ 1689100 h 2476500"/>
              <a:gd name="connsiteX59" fmla="*/ 2151934 w 3934267"/>
              <a:gd name="connsiteY59" fmla="*/ 1612900 h 2476500"/>
              <a:gd name="connsiteX60" fmla="*/ 2190034 w 3934267"/>
              <a:gd name="connsiteY60" fmla="*/ 1574800 h 2476500"/>
              <a:gd name="connsiteX61" fmla="*/ 2266234 w 3934267"/>
              <a:gd name="connsiteY61" fmla="*/ 1485900 h 2476500"/>
              <a:gd name="connsiteX62" fmla="*/ 2342434 w 3934267"/>
              <a:gd name="connsiteY62" fmla="*/ 1435100 h 2476500"/>
              <a:gd name="connsiteX63" fmla="*/ 2418634 w 3934267"/>
              <a:gd name="connsiteY63" fmla="*/ 1384300 h 2476500"/>
              <a:gd name="connsiteX64" fmla="*/ 2456734 w 3934267"/>
              <a:gd name="connsiteY64" fmla="*/ 1358900 h 2476500"/>
              <a:gd name="connsiteX65" fmla="*/ 2494834 w 3934267"/>
              <a:gd name="connsiteY65" fmla="*/ 1346200 h 2476500"/>
              <a:gd name="connsiteX66" fmla="*/ 2532934 w 3934267"/>
              <a:gd name="connsiteY66" fmla="*/ 1320800 h 2476500"/>
              <a:gd name="connsiteX67" fmla="*/ 2710734 w 3934267"/>
              <a:gd name="connsiteY67" fmla="*/ 1244600 h 2476500"/>
              <a:gd name="connsiteX68" fmla="*/ 2761534 w 3934267"/>
              <a:gd name="connsiteY68" fmla="*/ 1231900 h 2476500"/>
              <a:gd name="connsiteX69" fmla="*/ 2850434 w 3934267"/>
              <a:gd name="connsiteY69" fmla="*/ 1193800 h 2476500"/>
              <a:gd name="connsiteX70" fmla="*/ 2913934 w 3934267"/>
              <a:gd name="connsiteY70" fmla="*/ 1155700 h 2476500"/>
              <a:gd name="connsiteX71" fmla="*/ 3040934 w 3934267"/>
              <a:gd name="connsiteY71" fmla="*/ 1092200 h 2476500"/>
              <a:gd name="connsiteX72" fmla="*/ 3104434 w 3934267"/>
              <a:gd name="connsiteY72" fmla="*/ 1066800 h 2476500"/>
              <a:gd name="connsiteX73" fmla="*/ 3180634 w 3934267"/>
              <a:gd name="connsiteY73" fmla="*/ 1016000 h 2476500"/>
              <a:gd name="connsiteX74" fmla="*/ 3282234 w 3934267"/>
              <a:gd name="connsiteY74" fmla="*/ 965200 h 2476500"/>
              <a:gd name="connsiteX75" fmla="*/ 3307634 w 3934267"/>
              <a:gd name="connsiteY75" fmla="*/ 927100 h 2476500"/>
              <a:gd name="connsiteX76" fmla="*/ 3409234 w 3934267"/>
              <a:gd name="connsiteY76" fmla="*/ 889000 h 2476500"/>
              <a:gd name="connsiteX77" fmla="*/ 3523534 w 3934267"/>
              <a:gd name="connsiteY77" fmla="*/ 825500 h 2476500"/>
              <a:gd name="connsiteX78" fmla="*/ 3599734 w 3934267"/>
              <a:gd name="connsiteY78" fmla="*/ 774700 h 2476500"/>
              <a:gd name="connsiteX79" fmla="*/ 3637834 w 3934267"/>
              <a:gd name="connsiteY79" fmla="*/ 749300 h 2476500"/>
              <a:gd name="connsiteX80" fmla="*/ 3675934 w 3934267"/>
              <a:gd name="connsiteY80" fmla="*/ 736600 h 2476500"/>
              <a:gd name="connsiteX81" fmla="*/ 3714034 w 3934267"/>
              <a:gd name="connsiteY81" fmla="*/ 698500 h 2476500"/>
              <a:gd name="connsiteX82" fmla="*/ 3802934 w 3934267"/>
              <a:gd name="connsiteY82" fmla="*/ 660400 h 2476500"/>
              <a:gd name="connsiteX83" fmla="*/ 3853734 w 3934267"/>
              <a:gd name="connsiteY83" fmla="*/ 622300 h 2476500"/>
              <a:gd name="connsiteX84" fmla="*/ 3866434 w 3934267"/>
              <a:gd name="connsiteY84" fmla="*/ 584200 h 2476500"/>
              <a:gd name="connsiteX85" fmla="*/ 3904534 w 3934267"/>
              <a:gd name="connsiteY85" fmla="*/ 533400 h 2476500"/>
              <a:gd name="connsiteX86" fmla="*/ 3917234 w 3934267"/>
              <a:gd name="connsiteY86" fmla="*/ 469900 h 2476500"/>
              <a:gd name="connsiteX87" fmla="*/ 3929934 w 3934267"/>
              <a:gd name="connsiteY87" fmla="*/ 431800 h 2476500"/>
              <a:gd name="connsiteX88" fmla="*/ 3917234 w 3934267"/>
              <a:gd name="connsiteY88" fmla="*/ 241300 h 2476500"/>
              <a:gd name="connsiteX89" fmla="*/ 3866434 w 3934267"/>
              <a:gd name="connsiteY89" fmla="*/ 203200 h 2476500"/>
              <a:gd name="connsiteX90" fmla="*/ 3828334 w 3934267"/>
              <a:gd name="connsiteY90" fmla="*/ 177800 h 2476500"/>
              <a:gd name="connsiteX91" fmla="*/ 3726734 w 3934267"/>
              <a:gd name="connsiteY91" fmla="*/ 152400 h 2476500"/>
              <a:gd name="connsiteX92" fmla="*/ 3612434 w 3934267"/>
              <a:gd name="connsiteY92" fmla="*/ 114300 h 2476500"/>
              <a:gd name="connsiteX93" fmla="*/ 3574334 w 3934267"/>
              <a:gd name="connsiteY93" fmla="*/ 88900 h 2476500"/>
              <a:gd name="connsiteX94" fmla="*/ 3510834 w 3934267"/>
              <a:gd name="connsiteY94" fmla="*/ 76200 h 2476500"/>
              <a:gd name="connsiteX95" fmla="*/ 3409234 w 3934267"/>
              <a:gd name="connsiteY95" fmla="*/ 50800 h 2476500"/>
              <a:gd name="connsiteX96" fmla="*/ 3294934 w 3934267"/>
              <a:gd name="connsiteY96" fmla="*/ 12700 h 2476500"/>
              <a:gd name="connsiteX97" fmla="*/ 3256834 w 3934267"/>
              <a:gd name="connsiteY97" fmla="*/ 0 h 2476500"/>
              <a:gd name="connsiteX98" fmla="*/ 2507534 w 3934267"/>
              <a:gd name="connsiteY98" fmla="*/ 12700 h 2476500"/>
              <a:gd name="connsiteX99" fmla="*/ 2456734 w 3934267"/>
              <a:gd name="connsiteY99" fmla="*/ 12700 h 2476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</a:cxnLst>
            <a:rect l="l" t="t" r="r" b="b"/>
            <a:pathLst>
              <a:path w="3934267" h="2476500">
                <a:moveTo>
                  <a:pt x="2456734" y="12700"/>
                </a:moveTo>
                <a:lnTo>
                  <a:pt x="2456734" y="12700"/>
                </a:lnTo>
                <a:cubicBezTo>
                  <a:pt x="2379273" y="400005"/>
                  <a:pt x="2458638" y="44135"/>
                  <a:pt x="2380534" y="317500"/>
                </a:cubicBezTo>
                <a:cubicBezTo>
                  <a:pt x="2366149" y="367849"/>
                  <a:pt x="2351042" y="418249"/>
                  <a:pt x="2342434" y="469900"/>
                </a:cubicBezTo>
                <a:cubicBezTo>
                  <a:pt x="2338201" y="495300"/>
                  <a:pt x="2337877" y="521671"/>
                  <a:pt x="2329734" y="546100"/>
                </a:cubicBezTo>
                <a:cubicBezTo>
                  <a:pt x="2324907" y="560580"/>
                  <a:pt x="2310533" y="570252"/>
                  <a:pt x="2304334" y="584200"/>
                </a:cubicBezTo>
                <a:cubicBezTo>
                  <a:pt x="2280189" y="638525"/>
                  <a:pt x="2281011" y="659481"/>
                  <a:pt x="2266234" y="711200"/>
                </a:cubicBezTo>
                <a:cubicBezTo>
                  <a:pt x="2256057" y="746820"/>
                  <a:pt x="2247486" y="766233"/>
                  <a:pt x="2228134" y="800100"/>
                </a:cubicBezTo>
                <a:cubicBezTo>
                  <a:pt x="2192758" y="862008"/>
                  <a:pt x="2208337" y="821316"/>
                  <a:pt x="2151934" y="889000"/>
                </a:cubicBezTo>
                <a:cubicBezTo>
                  <a:pt x="2124833" y="921521"/>
                  <a:pt x="2110957" y="967118"/>
                  <a:pt x="2075734" y="990600"/>
                </a:cubicBezTo>
                <a:cubicBezTo>
                  <a:pt x="2063034" y="999067"/>
                  <a:pt x="2049042" y="1005859"/>
                  <a:pt x="2037634" y="1016000"/>
                </a:cubicBezTo>
                <a:cubicBezTo>
                  <a:pt x="2010786" y="1039865"/>
                  <a:pt x="1991322" y="1072275"/>
                  <a:pt x="1961434" y="1092200"/>
                </a:cubicBezTo>
                <a:cubicBezTo>
                  <a:pt x="1948734" y="1100667"/>
                  <a:pt x="1935060" y="1107829"/>
                  <a:pt x="1923334" y="1117600"/>
                </a:cubicBezTo>
                <a:cubicBezTo>
                  <a:pt x="1909536" y="1129098"/>
                  <a:pt x="1900934" y="1146978"/>
                  <a:pt x="1885234" y="1155700"/>
                </a:cubicBezTo>
                <a:cubicBezTo>
                  <a:pt x="1861829" y="1168703"/>
                  <a:pt x="1835288" y="1175849"/>
                  <a:pt x="1809034" y="1181100"/>
                </a:cubicBezTo>
                <a:cubicBezTo>
                  <a:pt x="1703816" y="1202144"/>
                  <a:pt x="1767013" y="1191652"/>
                  <a:pt x="1618534" y="1206500"/>
                </a:cubicBezTo>
                <a:cubicBezTo>
                  <a:pt x="1547216" y="1254045"/>
                  <a:pt x="1598924" y="1228001"/>
                  <a:pt x="1466134" y="1244600"/>
                </a:cubicBezTo>
                <a:cubicBezTo>
                  <a:pt x="1260132" y="1270350"/>
                  <a:pt x="1517659" y="1244534"/>
                  <a:pt x="1237534" y="1270000"/>
                </a:cubicBezTo>
                <a:cubicBezTo>
                  <a:pt x="1220601" y="1274233"/>
                  <a:pt x="1203293" y="1277180"/>
                  <a:pt x="1186734" y="1282700"/>
                </a:cubicBezTo>
                <a:cubicBezTo>
                  <a:pt x="1165107" y="1289909"/>
                  <a:pt x="1145588" y="1303629"/>
                  <a:pt x="1123234" y="1308100"/>
                </a:cubicBezTo>
                <a:cubicBezTo>
                  <a:pt x="1060416" y="1320664"/>
                  <a:pt x="996152" y="1324440"/>
                  <a:pt x="932734" y="1333500"/>
                </a:cubicBezTo>
                <a:cubicBezTo>
                  <a:pt x="907242" y="1337142"/>
                  <a:pt x="881671" y="1340614"/>
                  <a:pt x="856534" y="1346200"/>
                </a:cubicBezTo>
                <a:cubicBezTo>
                  <a:pt x="843466" y="1349104"/>
                  <a:pt x="831306" y="1355222"/>
                  <a:pt x="818434" y="1358900"/>
                </a:cubicBezTo>
                <a:cubicBezTo>
                  <a:pt x="801651" y="1363695"/>
                  <a:pt x="784673" y="1367814"/>
                  <a:pt x="767634" y="1371600"/>
                </a:cubicBezTo>
                <a:cubicBezTo>
                  <a:pt x="747883" y="1375989"/>
                  <a:pt x="675860" y="1388553"/>
                  <a:pt x="653334" y="1397000"/>
                </a:cubicBezTo>
                <a:cubicBezTo>
                  <a:pt x="635607" y="1403647"/>
                  <a:pt x="620326" y="1415930"/>
                  <a:pt x="602534" y="1422400"/>
                </a:cubicBezTo>
                <a:cubicBezTo>
                  <a:pt x="573570" y="1432932"/>
                  <a:pt x="543090" y="1438737"/>
                  <a:pt x="513634" y="1447800"/>
                </a:cubicBezTo>
                <a:cubicBezTo>
                  <a:pt x="488044" y="1455674"/>
                  <a:pt x="462293" y="1463256"/>
                  <a:pt x="437434" y="1473200"/>
                </a:cubicBezTo>
                <a:cubicBezTo>
                  <a:pt x="361505" y="1503572"/>
                  <a:pt x="395561" y="1491391"/>
                  <a:pt x="335834" y="1511300"/>
                </a:cubicBezTo>
                <a:cubicBezTo>
                  <a:pt x="292111" y="1544092"/>
                  <a:pt x="239223" y="1580016"/>
                  <a:pt x="208834" y="1625600"/>
                </a:cubicBezTo>
                <a:lnTo>
                  <a:pt x="183434" y="1663700"/>
                </a:lnTo>
                <a:cubicBezTo>
                  <a:pt x="179201" y="1680633"/>
                  <a:pt x="175750" y="1697782"/>
                  <a:pt x="170734" y="1714500"/>
                </a:cubicBezTo>
                <a:cubicBezTo>
                  <a:pt x="163041" y="1740145"/>
                  <a:pt x="153801" y="1765300"/>
                  <a:pt x="145334" y="1790700"/>
                </a:cubicBezTo>
                <a:cubicBezTo>
                  <a:pt x="141101" y="1803400"/>
                  <a:pt x="135881" y="1815813"/>
                  <a:pt x="132634" y="1828800"/>
                </a:cubicBezTo>
                <a:cubicBezTo>
                  <a:pt x="116232" y="1894408"/>
                  <a:pt x="129616" y="1865077"/>
                  <a:pt x="94534" y="1917700"/>
                </a:cubicBezTo>
                <a:cubicBezTo>
                  <a:pt x="99548" y="2073138"/>
                  <a:pt x="0" y="2301055"/>
                  <a:pt x="183434" y="2362200"/>
                </a:cubicBezTo>
                <a:lnTo>
                  <a:pt x="221534" y="2374900"/>
                </a:lnTo>
                <a:cubicBezTo>
                  <a:pt x="237343" y="2398614"/>
                  <a:pt x="259150" y="2436720"/>
                  <a:pt x="285034" y="2451100"/>
                </a:cubicBezTo>
                <a:cubicBezTo>
                  <a:pt x="308439" y="2464103"/>
                  <a:pt x="361234" y="2476500"/>
                  <a:pt x="361234" y="2476500"/>
                </a:cubicBezTo>
                <a:cubicBezTo>
                  <a:pt x="437434" y="2468033"/>
                  <a:pt x="513884" y="2461576"/>
                  <a:pt x="589834" y="2451100"/>
                </a:cubicBezTo>
                <a:cubicBezTo>
                  <a:pt x="636720" y="2444633"/>
                  <a:pt x="683255" y="2435617"/>
                  <a:pt x="729534" y="2425700"/>
                </a:cubicBezTo>
                <a:cubicBezTo>
                  <a:pt x="742624" y="2422895"/>
                  <a:pt x="754463" y="2415395"/>
                  <a:pt x="767634" y="2413000"/>
                </a:cubicBezTo>
                <a:cubicBezTo>
                  <a:pt x="801214" y="2406895"/>
                  <a:pt x="835367" y="2404533"/>
                  <a:pt x="869234" y="2400300"/>
                </a:cubicBezTo>
                <a:cubicBezTo>
                  <a:pt x="894634" y="2391833"/>
                  <a:pt x="919459" y="2381394"/>
                  <a:pt x="945434" y="2374900"/>
                </a:cubicBezTo>
                <a:cubicBezTo>
                  <a:pt x="962367" y="2370667"/>
                  <a:pt x="979891" y="2368329"/>
                  <a:pt x="996234" y="2362200"/>
                </a:cubicBezTo>
                <a:cubicBezTo>
                  <a:pt x="1013961" y="2355553"/>
                  <a:pt x="1028522" y="2340767"/>
                  <a:pt x="1047034" y="2336800"/>
                </a:cubicBezTo>
                <a:cubicBezTo>
                  <a:pt x="1088634" y="2327886"/>
                  <a:pt x="1131701" y="2328333"/>
                  <a:pt x="1174034" y="2324100"/>
                </a:cubicBezTo>
                <a:cubicBezTo>
                  <a:pt x="1270923" y="2299878"/>
                  <a:pt x="1176478" y="2322054"/>
                  <a:pt x="1301034" y="2298700"/>
                </a:cubicBezTo>
                <a:cubicBezTo>
                  <a:pt x="1343466" y="2290744"/>
                  <a:pt x="1387078" y="2286952"/>
                  <a:pt x="1428034" y="2273300"/>
                </a:cubicBezTo>
                <a:cubicBezTo>
                  <a:pt x="1453434" y="2264833"/>
                  <a:pt x="1480287" y="2259874"/>
                  <a:pt x="1504234" y="2247900"/>
                </a:cubicBezTo>
                <a:cubicBezTo>
                  <a:pt x="1521167" y="2239433"/>
                  <a:pt x="1536667" y="2227092"/>
                  <a:pt x="1555034" y="2222500"/>
                </a:cubicBezTo>
                <a:cubicBezTo>
                  <a:pt x="1588145" y="2214222"/>
                  <a:pt x="1622767" y="2214033"/>
                  <a:pt x="1656634" y="2209800"/>
                </a:cubicBezTo>
                <a:cubicBezTo>
                  <a:pt x="1742859" y="2152317"/>
                  <a:pt x="1634914" y="2219453"/>
                  <a:pt x="1770934" y="2159000"/>
                </a:cubicBezTo>
                <a:cubicBezTo>
                  <a:pt x="1807099" y="2142927"/>
                  <a:pt x="1873133" y="2075551"/>
                  <a:pt x="1885234" y="2057400"/>
                </a:cubicBezTo>
                <a:cubicBezTo>
                  <a:pt x="1893701" y="2044700"/>
                  <a:pt x="1904435" y="2033248"/>
                  <a:pt x="1910634" y="2019300"/>
                </a:cubicBezTo>
                <a:cubicBezTo>
                  <a:pt x="1921508" y="1994834"/>
                  <a:pt x="1921182" y="1965377"/>
                  <a:pt x="1936034" y="1943100"/>
                </a:cubicBezTo>
                <a:cubicBezTo>
                  <a:pt x="1961543" y="1904836"/>
                  <a:pt x="1967498" y="1899316"/>
                  <a:pt x="1986834" y="1854200"/>
                </a:cubicBezTo>
                <a:cubicBezTo>
                  <a:pt x="1992107" y="1841895"/>
                  <a:pt x="1994261" y="1828405"/>
                  <a:pt x="1999534" y="1816100"/>
                </a:cubicBezTo>
                <a:cubicBezTo>
                  <a:pt x="2014566" y="1781024"/>
                  <a:pt x="2053163" y="1711671"/>
                  <a:pt x="2075734" y="1689100"/>
                </a:cubicBezTo>
                <a:lnTo>
                  <a:pt x="2151934" y="1612900"/>
                </a:lnTo>
                <a:cubicBezTo>
                  <a:pt x="2164634" y="1600200"/>
                  <a:pt x="2180071" y="1589744"/>
                  <a:pt x="2190034" y="1574800"/>
                </a:cubicBezTo>
                <a:cubicBezTo>
                  <a:pt x="2217501" y="1533599"/>
                  <a:pt x="2222239" y="1521096"/>
                  <a:pt x="2266234" y="1485900"/>
                </a:cubicBezTo>
                <a:cubicBezTo>
                  <a:pt x="2290072" y="1466830"/>
                  <a:pt x="2317034" y="1452033"/>
                  <a:pt x="2342434" y="1435100"/>
                </a:cubicBezTo>
                <a:lnTo>
                  <a:pt x="2418634" y="1384300"/>
                </a:lnTo>
                <a:cubicBezTo>
                  <a:pt x="2431334" y="1375833"/>
                  <a:pt x="2442254" y="1363727"/>
                  <a:pt x="2456734" y="1358900"/>
                </a:cubicBezTo>
                <a:cubicBezTo>
                  <a:pt x="2469434" y="1354667"/>
                  <a:pt x="2482860" y="1352187"/>
                  <a:pt x="2494834" y="1346200"/>
                </a:cubicBezTo>
                <a:cubicBezTo>
                  <a:pt x="2508486" y="1339374"/>
                  <a:pt x="2519682" y="1328373"/>
                  <a:pt x="2532934" y="1320800"/>
                </a:cubicBezTo>
                <a:cubicBezTo>
                  <a:pt x="2576148" y="1296106"/>
                  <a:pt x="2682638" y="1251624"/>
                  <a:pt x="2710734" y="1244600"/>
                </a:cubicBezTo>
                <a:lnTo>
                  <a:pt x="2761534" y="1231900"/>
                </a:lnTo>
                <a:cubicBezTo>
                  <a:pt x="2864358" y="1163351"/>
                  <a:pt x="2727419" y="1248473"/>
                  <a:pt x="2850434" y="1193800"/>
                </a:cubicBezTo>
                <a:cubicBezTo>
                  <a:pt x="2872991" y="1183775"/>
                  <a:pt x="2892154" y="1167316"/>
                  <a:pt x="2913934" y="1155700"/>
                </a:cubicBezTo>
                <a:cubicBezTo>
                  <a:pt x="2955696" y="1133427"/>
                  <a:pt x="2996989" y="1109778"/>
                  <a:pt x="3040934" y="1092200"/>
                </a:cubicBezTo>
                <a:cubicBezTo>
                  <a:pt x="3062101" y="1083733"/>
                  <a:pt x="3084420" y="1077716"/>
                  <a:pt x="3104434" y="1066800"/>
                </a:cubicBezTo>
                <a:cubicBezTo>
                  <a:pt x="3131234" y="1052182"/>
                  <a:pt x="3151674" y="1025653"/>
                  <a:pt x="3180634" y="1016000"/>
                </a:cubicBezTo>
                <a:cubicBezTo>
                  <a:pt x="3242152" y="995494"/>
                  <a:pt x="3207255" y="1010188"/>
                  <a:pt x="3282234" y="965200"/>
                </a:cubicBezTo>
                <a:cubicBezTo>
                  <a:pt x="3290701" y="952500"/>
                  <a:pt x="3295908" y="936871"/>
                  <a:pt x="3307634" y="927100"/>
                </a:cubicBezTo>
                <a:cubicBezTo>
                  <a:pt x="3336096" y="903382"/>
                  <a:pt x="3375055" y="897545"/>
                  <a:pt x="3409234" y="889000"/>
                </a:cubicBezTo>
                <a:cubicBezTo>
                  <a:pt x="3533173" y="796045"/>
                  <a:pt x="3381250" y="903109"/>
                  <a:pt x="3523534" y="825500"/>
                </a:cubicBezTo>
                <a:cubicBezTo>
                  <a:pt x="3550334" y="810882"/>
                  <a:pt x="3574334" y="791633"/>
                  <a:pt x="3599734" y="774700"/>
                </a:cubicBezTo>
                <a:cubicBezTo>
                  <a:pt x="3612434" y="766233"/>
                  <a:pt x="3623354" y="754127"/>
                  <a:pt x="3637834" y="749300"/>
                </a:cubicBezTo>
                <a:lnTo>
                  <a:pt x="3675934" y="736600"/>
                </a:lnTo>
                <a:cubicBezTo>
                  <a:pt x="3688634" y="723900"/>
                  <a:pt x="3699419" y="708939"/>
                  <a:pt x="3714034" y="698500"/>
                </a:cubicBezTo>
                <a:cubicBezTo>
                  <a:pt x="3741497" y="678883"/>
                  <a:pt x="3771842" y="670764"/>
                  <a:pt x="3802934" y="660400"/>
                </a:cubicBezTo>
                <a:cubicBezTo>
                  <a:pt x="3819867" y="647700"/>
                  <a:pt x="3840183" y="638561"/>
                  <a:pt x="3853734" y="622300"/>
                </a:cubicBezTo>
                <a:cubicBezTo>
                  <a:pt x="3862304" y="612016"/>
                  <a:pt x="3859792" y="595823"/>
                  <a:pt x="3866434" y="584200"/>
                </a:cubicBezTo>
                <a:cubicBezTo>
                  <a:pt x="3876936" y="565822"/>
                  <a:pt x="3891834" y="550333"/>
                  <a:pt x="3904534" y="533400"/>
                </a:cubicBezTo>
                <a:cubicBezTo>
                  <a:pt x="3908767" y="512233"/>
                  <a:pt x="3911999" y="490841"/>
                  <a:pt x="3917234" y="469900"/>
                </a:cubicBezTo>
                <a:cubicBezTo>
                  <a:pt x="3920481" y="456913"/>
                  <a:pt x="3929934" y="445187"/>
                  <a:pt x="3929934" y="431800"/>
                </a:cubicBezTo>
                <a:cubicBezTo>
                  <a:pt x="3929934" y="368159"/>
                  <a:pt x="3934267" y="302619"/>
                  <a:pt x="3917234" y="241300"/>
                </a:cubicBezTo>
                <a:cubicBezTo>
                  <a:pt x="3911569" y="220906"/>
                  <a:pt x="3883658" y="215503"/>
                  <a:pt x="3866434" y="203200"/>
                </a:cubicBezTo>
                <a:cubicBezTo>
                  <a:pt x="3854014" y="194328"/>
                  <a:pt x="3841986" y="184626"/>
                  <a:pt x="3828334" y="177800"/>
                </a:cubicBezTo>
                <a:cubicBezTo>
                  <a:pt x="3802299" y="164783"/>
                  <a:pt x="3750886" y="157230"/>
                  <a:pt x="3726734" y="152400"/>
                </a:cubicBezTo>
                <a:cubicBezTo>
                  <a:pt x="3555862" y="66964"/>
                  <a:pt x="3809389" y="188158"/>
                  <a:pt x="3612434" y="114300"/>
                </a:cubicBezTo>
                <a:cubicBezTo>
                  <a:pt x="3598142" y="108941"/>
                  <a:pt x="3588626" y="94259"/>
                  <a:pt x="3574334" y="88900"/>
                </a:cubicBezTo>
                <a:cubicBezTo>
                  <a:pt x="3554123" y="81321"/>
                  <a:pt x="3531867" y="81054"/>
                  <a:pt x="3510834" y="76200"/>
                </a:cubicBezTo>
                <a:cubicBezTo>
                  <a:pt x="3476819" y="68350"/>
                  <a:pt x="3442352" y="61839"/>
                  <a:pt x="3409234" y="50800"/>
                </a:cubicBezTo>
                <a:lnTo>
                  <a:pt x="3294934" y="12700"/>
                </a:lnTo>
                <a:lnTo>
                  <a:pt x="3256834" y="0"/>
                </a:lnTo>
                <a:lnTo>
                  <a:pt x="2507534" y="12700"/>
                </a:lnTo>
                <a:cubicBezTo>
                  <a:pt x="2494154" y="13132"/>
                  <a:pt x="2465201" y="12700"/>
                  <a:pt x="2456734" y="12700"/>
                </a:cubicBezTo>
                <a:close/>
              </a:path>
            </a:pathLst>
          </a:cu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xmlns="" val="2382017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 smtClean="0">
                <a:solidFill>
                  <a:srgbClr val="C00000"/>
                </a:solidFill>
              </a:rPr>
              <a:t>Conclusiones</a:t>
            </a:r>
            <a:endParaRPr lang="es-CL" b="1" dirty="0">
              <a:solidFill>
                <a:srgbClr val="C0000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51520" y="1196752"/>
            <a:ext cx="8712968" cy="5544616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s-MX" dirty="0" smtClean="0"/>
              <a:t>Percepción General de la gestión es relativamente mediocre («medianía de la tabla»). Prom. 3,3</a:t>
            </a:r>
          </a:p>
          <a:p>
            <a:pPr algn="just"/>
            <a:r>
              <a:rPr lang="es-MX" dirty="0" smtClean="0"/>
              <a:t>Pero…hay heterogeneidad.</a:t>
            </a:r>
          </a:p>
          <a:p>
            <a:pPr algn="just"/>
            <a:r>
              <a:rPr lang="es-MX" dirty="0" smtClean="0"/>
              <a:t>Mejor evaluado: dimensiones administrativas y de gestión presupuestal.</a:t>
            </a:r>
          </a:p>
          <a:p>
            <a:pPr algn="just"/>
            <a:r>
              <a:rPr lang="es-MX" dirty="0" smtClean="0"/>
              <a:t>Peor Evaluado: confiabilidad en indicadores, gestión personal, coordinación interna, integración de TICs.</a:t>
            </a:r>
          </a:p>
          <a:p>
            <a:pPr algn="just"/>
            <a:endParaRPr lang="es-MX" dirty="0" smtClean="0"/>
          </a:p>
          <a:p>
            <a:pPr algn="just"/>
            <a:r>
              <a:rPr lang="es-MX" dirty="0" smtClean="0"/>
              <a:t>Muchas correlaciones entre distintas dimensiones. Esto, refuerza noción de la organización como </a:t>
            </a:r>
            <a:r>
              <a:rPr lang="es-MX" b="1" dirty="0" smtClean="0">
                <a:solidFill>
                  <a:srgbClr val="C00000"/>
                </a:solidFill>
              </a:rPr>
              <a:t>«sistema integrado». </a:t>
            </a:r>
            <a:r>
              <a:rPr lang="es-MX" dirty="0" smtClean="0"/>
              <a:t>En otras palabras, una organización buena tiende a hacerlo bien en la mayoría de las dimensiones, y viceversa.</a:t>
            </a:r>
          </a:p>
          <a:p>
            <a:endParaRPr lang="es-MX" dirty="0" smtClean="0"/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xmlns="" val="1513175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b="1" dirty="0" smtClean="0">
                <a:solidFill>
                  <a:srgbClr val="C00000"/>
                </a:solidFill>
              </a:rPr>
              <a:t>Implicancias para políticas de modernización del Estado</a:t>
            </a:r>
            <a:r>
              <a:rPr lang="es-MX" dirty="0" smtClean="0">
                <a:solidFill>
                  <a:srgbClr val="C00000"/>
                </a:solidFill>
              </a:rPr>
              <a:t>.</a:t>
            </a:r>
            <a:endParaRPr lang="es-CL" dirty="0">
              <a:solidFill>
                <a:srgbClr val="C0000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79512" y="1412776"/>
            <a:ext cx="8712968" cy="5184576"/>
          </a:xfrm>
        </p:spPr>
        <p:txBody>
          <a:bodyPr>
            <a:normAutofit fontScale="92500" lnSpcReduction="10000"/>
          </a:bodyPr>
          <a:lstStyle/>
          <a:p>
            <a:r>
              <a:rPr lang="es-MX" dirty="0" smtClean="0"/>
              <a:t>Se debe relevar el espacio de «gestión pública» como un espacio con </a:t>
            </a:r>
            <a:r>
              <a:rPr lang="es-MX" b="1" dirty="0" smtClean="0">
                <a:solidFill>
                  <a:srgbClr val="C00000"/>
                </a:solidFill>
              </a:rPr>
              <a:t>especificidad propia (dif. a polit. Púbs; dif a Gestión Privada)</a:t>
            </a:r>
            <a:r>
              <a:rPr lang="es-MX" dirty="0" smtClean="0"/>
              <a:t>. </a:t>
            </a:r>
          </a:p>
          <a:p>
            <a:r>
              <a:rPr lang="es-MX" dirty="0" smtClean="0"/>
              <a:t>Por tanto, se debe fortalecer el </a:t>
            </a:r>
            <a:r>
              <a:rPr lang="es-MX" b="1" dirty="0" smtClean="0">
                <a:solidFill>
                  <a:srgbClr val="C00000"/>
                </a:solidFill>
              </a:rPr>
              <a:t>«sistema» de Alta Dirección «Pública» </a:t>
            </a:r>
            <a:r>
              <a:rPr lang="es-MX" dirty="0" smtClean="0"/>
              <a:t>(no sólo selección, también, formación, evaluación, herramientas de apoyo)</a:t>
            </a:r>
          </a:p>
          <a:p>
            <a:r>
              <a:rPr lang="es-MX" dirty="0" smtClean="0"/>
              <a:t>Las orientaciones, y controles, </a:t>
            </a:r>
            <a:r>
              <a:rPr lang="es-MX" b="1" dirty="0" smtClean="0">
                <a:solidFill>
                  <a:srgbClr val="C00000"/>
                </a:solidFill>
              </a:rPr>
              <a:t>no deben «reducir» la naturaleza compleja de las organizaciones</a:t>
            </a:r>
            <a:r>
              <a:rPr lang="es-MX" dirty="0" smtClean="0"/>
              <a:t> con sistemas hiper cuantitativos y </a:t>
            </a:r>
            <a:r>
              <a:rPr lang="es-MX" i="1" dirty="0" smtClean="0"/>
              <a:t>top-dow</a:t>
            </a:r>
            <a:r>
              <a:rPr lang="es-MX" i="1" dirty="0"/>
              <a:t>n</a:t>
            </a:r>
            <a:r>
              <a:rPr lang="es-MX" i="1" dirty="0" smtClean="0"/>
              <a:t> </a:t>
            </a:r>
            <a:r>
              <a:rPr lang="es-MX" dirty="0" smtClean="0"/>
              <a:t>(ej. </a:t>
            </a:r>
            <a:r>
              <a:rPr lang="es-MX" i="1" dirty="0" smtClean="0"/>
              <a:t>deliverology</a:t>
            </a:r>
            <a:r>
              <a:rPr lang="es-MX" dirty="0" smtClean="0"/>
              <a:t>)</a:t>
            </a:r>
          </a:p>
          <a:p>
            <a:r>
              <a:rPr lang="es-MX" dirty="0" smtClean="0"/>
              <a:t>Fortalecer políticas de </a:t>
            </a:r>
            <a:r>
              <a:rPr lang="es-MX" b="1" dirty="0" smtClean="0">
                <a:solidFill>
                  <a:srgbClr val="C00000"/>
                </a:solidFill>
              </a:rPr>
              <a:t>integración informática…</a:t>
            </a:r>
            <a:endParaRPr lang="es-CL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87168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s-MX" b="1" dirty="0" smtClean="0">
                <a:solidFill>
                  <a:srgbClr val="C00000"/>
                </a:solidFill>
              </a:rPr>
              <a:t>Implicancias Evaluación de Políticas.</a:t>
            </a:r>
            <a:endParaRPr lang="es-CL" b="1" dirty="0">
              <a:solidFill>
                <a:srgbClr val="C0000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79512" y="1196752"/>
            <a:ext cx="8712968" cy="5472608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es-MX" dirty="0" smtClean="0"/>
              <a:t>Las políticas son exitosas o no, dependiendo de varios factores, </a:t>
            </a:r>
            <a:r>
              <a:rPr lang="es-MX" b="1" dirty="0" smtClean="0">
                <a:solidFill>
                  <a:srgbClr val="C00000"/>
                </a:solidFill>
              </a:rPr>
              <a:t>uno de los más importantes es la «calidad de gestión organizacional».</a:t>
            </a:r>
            <a:r>
              <a:rPr lang="es-MX" dirty="0" smtClean="0"/>
              <a:t> Por lo tanto, la evaluación de PP debe relevar este análisis (idealmente, se debe analizar una institución ex antes de la implantación de política)</a:t>
            </a:r>
          </a:p>
          <a:p>
            <a:pPr algn="just"/>
            <a:r>
              <a:rPr lang="es-MX" dirty="0" smtClean="0"/>
              <a:t>La evaluación debe poner foco en el </a:t>
            </a:r>
            <a:r>
              <a:rPr lang="es-MX" b="1" dirty="0" smtClean="0">
                <a:solidFill>
                  <a:srgbClr val="C00000"/>
                </a:solidFill>
              </a:rPr>
              <a:t>«aprendizaje organizacional»</a:t>
            </a:r>
            <a:r>
              <a:rPr lang="es-MX" dirty="0" smtClean="0"/>
              <a:t> ¿Qué requiere fortalecer nuestra organización para implementar mejor las políticas?</a:t>
            </a:r>
          </a:p>
          <a:p>
            <a:pPr algn="just"/>
            <a:r>
              <a:rPr lang="es-MX" dirty="0" smtClean="0"/>
              <a:t>En general, los aspectos «organizacionales» son subestimados y existen </a:t>
            </a:r>
            <a:r>
              <a:rPr lang="es-MX" b="1" dirty="0" smtClean="0">
                <a:solidFill>
                  <a:srgbClr val="C00000"/>
                </a:solidFill>
              </a:rPr>
              <a:t>pocos especialistas de «gestión pública» </a:t>
            </a:r>
            <a:r>
              <a:rPr lang="es-MX" dirty="0" smtClean="0"/>
              <a:t>en Chile. Existen más especialistas sectoriales, generalistas, y de diseño. Esta falta de experiencia profesional, sesga instrumentos, metodologías y análisis.</a:t>
            </a:r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xmlns="" val="1060304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417</TotalTime>
  <Words>611</Words>
  <Application>Microsoft Office PowerPoint</Application>
  <PresentationFormat>Presentación en pantalla (4:3)</PresentationFormat>
  <Paragraphs>48</Paragraphs>
  <Slides>14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5" baseType="lpstr">
      <vt:lpstr>Tema de Office</vt:lpstr>
      <vt:lpstr>Análisis  Organizacional  de entidades Públicas en Chile: Lecciones para la gestión y diseño de políticas públicas. Encuentro Sociedad de Políticas Públicas, Valparaíso (11/1/2013) José Inostroza Lara, Director Ejecutivo CSP. http://www.sistemaspublicos.cl/wp-content/files_mf/1336165347Serie-Sistemas-Publicos-N-6.pdf</vt:lpstr>
      <vt:lpstr>Contenido</vt:lpstr>
      <vt:lpstr>Introducción</vt:lpstr>
      <vt:lpstr>Objetivo/Alcances.</vt:lpstr>
      <vt:lpstr>Metodología</vt:lpstr>
      <vt:lpstr>Resultados I (mejores y peores)</vt:lpstr>
      <vt:lpstr>Resultados II: Liderazgo vs Clima Organizacional</vt:lpstr>
      <vt:lpstr>Resultados III: Mayores espacios de correlaciones</vt:lpstr>
      <vt:lpstr>Resultados IV: Metas Claras y Clima Innovador.</vt:lpstr>
      <vt:lpstr>Resultados V: Correlaciones ítems más específicos.</vt:lpstr>
      <vt:lpstr>Diapositiva 11</vt:lpstr>
      <vt:lpstr>Conclusiones</vt:lpstr>
      <vt:lpstr>Implicancias para políticas de modernización del Estado.</vt:lpstr>
      <vt:lpstr>Implicancias Evaluación de Políticas.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Análisis Comparativo de la Gestión de 28 organizaciones públicas.</dc:title>
  <dc:creator>Jose Inostroza</dc:creator>
  <cp:lastModifiedBy>Romina Valencia</cp:lastModifiedBy>
  <cp:revision>12</cp:revision>
  <dcterms:created xsi:type="dcterms:W3CDTF">2013-01-08T15:05:42Z</dcterms:created>
  <dcterms:modified xsi:type="dcterms:W3CDTF">2013-01-09T12:30:40Z</dcterms:modified>
</cp:coreProperties>
</file>