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rawings/drawing1.xml" ContentType="application/vnd.openxmlformats-officedocument.drawingml.chartshapes+xml"/>
  <Override PartName="/ppt/drawings/drawing2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0" r:id="rId14"/>
    <p:sldId id="269" r:id="rId15"/>
    <p:sldId id="268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8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E:\Data%20CEP\Historial%20Aprobaci&#243;n.xls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E:\Data%20CEP\Historial%20Aprobaci&#243;n%20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chart>
    <c:plotArea>
      <c:layout>
        <c:manualLayout>
          <c:layoutTarget val="inner"/>
          <c:xMode val="edge"/>
          <c:yMode val="edge"/>
          <c:x val="5.3045348498104321E-2"/>
          <c:y val="3.4584242071797805E-2"/>
          <c:w val="0.9238065033537477"/>
          <c:h val="0.74667070853208573"/>
        </c:manualLayout>
      </c:layout>
      <c:lineChart>
        <c:grouping val="standard"/>
        <c:ser>
          <c:idx val="0"/>
          <c:order val="0"/>
          <c:tx>
            <c:strRef>
              <c:f>Hoja1!$B$2</c:f>
              <c:strCache>
                <c:ptCount val="1"/>
                <c:pt idx="0">
                  <c:v>Aprueba</c:v>
                </c:pt>
              </c:strCache>
            </c:strRef>
          </c:tx>
          <c:dLbls>
            <c:dLbl>
              <c:idx val="6"/>
              <c:layout/>
              <c:showVal val="1"/>
            </c:dLbl>
            <c:dLbl>
              <c:idx val="7"/>
              <c:layout/>
              <c:showVal val="1"/>
            </c:dLbl>
            <c:dLbl>
              <c:idx val="9"/>
              <c:layout>
                <c:manualLayout>
                  <c:x val="-1.1825572801182687E-2"/>
                  <c:y val="-4.5714285714285915E-2"/>
                </c:manualLayout>
              </c:layout>
              <c:showVal val="1"/>
            </c:dLbl>
            <c:dLbl>
              <c:idx val="13"/>
              <c:layout/>
              <c:showVal val="1"/>
            </c:dLbl>
            <c:dLbl>
              <c:idx val="14"/>
              <c:layout>
                <c:manualLayout>
                  <c:x val="-8.8691796008870272E-3"/>
                  <c:y val="3.4285714285714607E-2"/>
                </c:manualLayout>
              </c:layout>
              <c:showVal val="1"/>
            </c:dLbl>
            <c:dLbl>
              <c:idx val="17"/>
              <c:layout/>
              <c:showVal val="1"/>
            </c:dLbl>
            <c:dLbl>
              <c:idx val="18"/>
              <c:layout/>
              <c:showVal val="1"/>
            </c:dLbl>
            <c:dLbl>
              <c:idx val="20"/>
              <c:layout>
                <c:manualLayout>
                  <c:x val="-1.3303769401330483E-2"/>
                  <c:y val="-4.9523809523809526E-2"/>
                </c:manualLayout>
              </c:layout>
              <c:showVal val="1"/>
            </c:dLbl>
            <c:dLbl>
              <c:idx val="22"/>
              <c:layout>
                <c:manualLayout>
                  <c:x val="-5.912786400591211E-3"/>
                  <c:y val="-2.6666666666666682E-2"/>
                </c:manualLayout>
              </c:layout>
              <c:showVal val="1"/>
            </c:dLbl>
            <c:dLbl>
              <c:idx val="23"/>
              <c:layout/>
              <c:showVal val="1"/>
            </c:dLbl>
            <c:dLbl>
              <c:idx val="24"/>
              <c:layout>
                <c:manualLayout>
                  <c:x val="-1.47819660014782E-2"/>
                  <c:y val="3.8095238095238022E-2"/>
                </c:manualLayout>
              </c:layout>
              <c:showVal val="1"/>
            </c:dLbl>
            <c:delete val="1"/>
          </c:dLbls>
          <c:cat>
            <c:numRef>
              <c:f>Hoja1!$A$3:$A$29</c:f>
              <c:numCache>
                <c:formatCode>mmm/yy</c:formatCode>
                <c:ptCount val="27"/>
                <c:pt idx="0">
                  <c:v>36861</c:v>
                </c:pt>
                <c:pt idx="1">
                  <c:v>37043</c:v>
                </c:pt>
                <c:pt idx="2">
                  <c:v>37257</c:v>
                </c:pt>
                <c:pt idx="3">
                  <c:v>37438</c:v>
                </c:pt>
                <c:pt idx="4">
                  <c:v>37591</c:v>
                </c:pt>
                <c:pt idx="5">
                  <c:v>37803</c:v>
                </c:pt>
                <c:pt idx="6">
                  <c:v>37956</c:v>
                </c:pt>
                <c:pt idx="7">
                  <c:v>38169</c:v>
                </c:pt>
                <c:pt idx="8">
                  <c:v>38322</c:v>
                </c:pt>
                <c:pt idx="9">
                  <c:v>38534</c:v>
                </c:pt>
                <c:pt idx="10">
                  <c:v>38596</c:v>
                </c:pt>
                <c:pt idx="11">
                  <c:v>38657</c:v>
                </c:pt>
                <c:pt idx="12">
                  <c:v>38899</c:v>
                </c:pt>
                <c:pt idx="13">
                  <c:v>39052</c:v>
                </c:pt>
                <c:pt idx="14">
                  <c:v>39234</c:v>
                </c:pt>
                <c:pt idx="15">
                  <c:v>39417</c:v>
                </c:pt>
                <c:pt idx="16">
                  <c:v>39600</c:v>
                </c:pt>
                <c:pt idx="17">
                  <c:v>39783</c:v>
                </c:pt>
                <c:pt idx="18">
                  <c:v>39965</c:v>
                </c:pt>
                <c:pt idx="19">
                  <c:v>40026</c:v>
                </c:pt>
                <c:pt idx="20">
                  <c:v>40087</c:v>
                </c:pt>
                <c:pt idx="21">
                  <c:v>40360</c:v>
                </c:pt>
                <c:pt idx="22">
                  <c:v>40513</c:v>
                </c:pt>
                <c:pt idx="23">
                  <c:v>40725</c:v>
                </c:pt>
                <c:pt idx="24">
                  <c:v>40878</c:v>
                </c:pt>
                <c:pt idx="25">
                  <c:v>41000</c:v>
                </c:pt>
                <c:pt idx="26">
                  <c:v>41122</c:v>
                </c:pt>
              </c:numCache>
            </c:numRef>
          </c:cat>
          <c:val>
            <c:numRef>
              <c:f>Hoja1!$B$3:$B$29</c:f>
              <c:numCache>
                <c:formatCode>0%</c:formatCode>
                <c:ptCount val="27"/>
                <c:pt idx="0">
                  <c:v>0.49000000000000032</c:v>
                </c:pt>
                <c:pt idx="1">
                  <c:v>0.4</c:v>
                </c:pt>
                <c:pt idx="2">
                  <c:v>0.44000000000000095</c:v>
                </c:pt>
                <c:pt idx="3">
                  <c:v>0.43000000000000038</c:v>
                </c:pt>
                <c:pt idx="4">
                  <c:v>0.4</c:v>
                </c:pt>
                <c:pt idx="5">
                  <c:v>0.46</c:v>
                </c:pt>
                <c:pt idx="6">
                  <c:v>0.47000000000000008</c:v>
                </c:pt>
                <c:pt idx="7">
                  <c:v>0.56999999999999995</c:v>
                </c:pt>
                <c:pt idx="8">
                  <c:v>0.60000000000000064</c:v>
                </c:pt>
                <c:pt idx="9">
                  <c:v>0.61000000000000065</c:v>
                </c:pt>
                <c:pt idx="10">
                  <c:v>0.60000000000000064</c:v>
                </c:pt>
                <c:pt idx="11">
                  <c:v>0.58000000000000063</c:v>
                </c:pt>
                <c:pt idx="12">
                  <c:v>0.44000000000000095</c:v>
                </c:pt>
                <c:pt idx="13">
                  <c:v>0.5</c:v>
                </c:pt>
                <c:pt idx="14">
                  <c:v>0.4</c:v>
                </c:pt>
                <c:pt idx="15">
                  <c:v>0.39000000000000207</c:v>
                </c:pt>
                <c:pt idx="16">
                  <c:v>0.39000000000000207</c:v>
                </c:pt>
                <c:pt idx="17">
                  <c:v>0.44000000000000095</c:v>
                </c:pt>
                <c:pt idx="18">
                  <c:v>0.67000000000000481</c:v>
                </c:pt>
                <c:pt idx="19">
                  <c:v>0.73000000000000065</c:v>
                </c:pt>
                <c:pt idx="20">
                  <c:v>0.78</c:v>
                </c:pt>
                <c:pt idx="21">
                  <c:v>0.44000000000000095</c:v>
                </c:pt>
                <c:pt idx="22">
                  <c:v>0.44000000000000095</c:v>
                </c:pt>
                <c:pt idx="23">
                  <c:v>0.27</c:v>
                </c:pt>
                <c:pt idx="24">
                  <c:v>0.2200000000000005</c:v>
                </c:pt>
                <c:pt idx="25">
                  <c:v>0.23</c:v>
                </c:pt>
                <c:pt idx="26">
                  <c:v>0.27</c:v>
                </c:pt>
              </c:numCache>
            </c:numRef>
          </c:val>
        </c:ser>
        <c:ser>
          <c:idx val="1"/>
          <c:order val="1"/>
          <c:tx>
            <c:strRef>
              <c:f>Hoja1!$C$2</c:f>
              <c:strCache>
                <c:ptCount val="1"/>
                <c:pt idx="0">
                  <c:v>Desaprueba</c:v>
                </c:pt>
              </c:strCache>
            </c:strRef>
          </c:tx>
          <c:cat>
            <c:numRef>
              <c:f>Hoja1!$A$3:$A$29</c:f>
              <c:numCache>
                <c:formatCode>mmm/yy</c:formatCode>
                <c:ptCount val="27"/>
                <c:pt idx="0">
                  <c:v>36861</c:v>
                </c:pt>
                <c:pt idx="1">
                  <c:v>37043</c:v>
                </c:pt>
                <c:pt idx="2">
                  <c:v>37257</c:v>
                </c:pt>
                <c:pt idx="3">
                  <c:v>37438</c:v>
                </c:pt>
                <c:pt idx="4">
                  <c:v>37591</c:v>
                </c:pt>
                <c:pt idx="5">
                  <c:v>37803</c:v>
                </c:pt>
                <c:pt idx="6">
                  <c:v>37956</c:v>
                </c:pt>
                <c:pt idx="7">
                  <c:v>38169</c:v>
                </c:pt>
                <c:pt idx="8">
                  <c:v>38322</c:v>
                </c:pt>
                <c:pt idx="9">
                  <c:v>38534</c:v>
                </c:pt>
                <c:pt idx="10">
                  <c:v>38596</c:v>
                </c:pt>
                <c:pt idx="11">
                  <c:v>38657</c:v>
                </c:pt>
                <c:pt idx="12">
                  <c:v>38899</c:v>
                </c:pt>
                <c:pt idx="13">
                  <c:v>39052</c:v>
                </c:pt>
                <c:pt idx="14">
                  <c:v>39234</c:v>
                </c:pt>
                <c:pt idx="15">
                  <c:v>39417</c:v>
                </c:pt>
                <c:pt idx="16">
                  <c:v>39600</c:v>
                </c:pt>
                <c:pt idx="17">
                  <c:v>39783</c:v>
                </c:pt>
                <c:pt idx="18">
                  <c:v>39965</c:v>
                </c:pt>
                <c:pt idx="19">
                  <c:v>40026</c:v>
                </c:pt>
                <c:pt idx="20">
                  <c:v>40087</c:v>
                </c:pt>
                <c:pt idx="21">
                  <c:v>40360</c:v>
                </c:pt>
                <c:pt idx="22">
                  <c:v>40513</c:v>
                </c:pt>
                <c:pt idx="23">
                  <c:v>40725</c:v>
                </c:pt>
                <c:pt idx="24">
                  <c:v>40878</c:v>
                </c:pt>
                <c:pt idx="25">
                  <c:v>41000</c:v>
                </c:pt>
                <c:pt idx="26">
                  <c:v>41122</c:v>
                </c:pt>
              </c:numCache>
            </c:numRef>
          </c:cat>
          <c:val>
            <c:numRef>
              <c:f>Hoja1!$C$3:$C$29</c:f>
              <c:numCache>
                <c:formatCode>0%</c:formatCode>
                <c:ptCount val="27"/>
                <c:pt idx="0">
                  <c:v>0.26</c:v>
                </c:pt>
                <c:pt idx="1">
                  <c:v>0.35000000000000031</c:v>
                </c:pt>
                <c:pt idx="2">
                  <c:v>0.32000000000000206</c:v>
                </c:pt>
                <c:pt idx="3">
                  <c:v>0.29000000000000031</c:v>
                </c:pt>
                <c:pt idx="4">
                  <c:v>0.31000000000000183</c:v>
                </c:pt>
                <c:pt idx="5">
                  <c:v>0.26</c:v>
                </c:pt>
                <c:pt idx="6">
                  <c:v>0.23</c:v>
                </c:pt>
                <c:pt idx="7">
                  <c:v>0.2200000000000005</c:v>
                </c:pt>
                <c:pt idx="8">
                  <c:v>0.18000000000000024</c:v>
                </c:pt>
                <c:pt idx="9">
                  <c:v>0.18000000000000024</c:v>
                </c:pt>
                <c:pt idx="10">
                  <c:v>0.21000000000000021</c:v>
                </c:pt>
                <c:pt idx="11">
                  <c:v>0.24000000000000021</c:v>
                </c:pt>
                <c:pt idx="12">
                  <c:v>0.32000000000000206</c:v>
                </c:pt>
                <c:pt idx="13">
                  <c:v>0.32000000000000206</c:v>
                </c:pt>
                <c:pt idx="14">
                  <c:v>0.42000000000000032</c:v>
                </c:pt>
                <c:pt idx="15">
                  <c:v>0.43000000000000038</c:v>
                </c:pt>
                <c:pt idx="16">
                  <c:v>0.44000000000000095</c:v>
                </c:pt>
                <c:pt idx="17">
                  <c:v>0.39000000000000207</c:v>
                </c:pt>
                <c:pt idx="18">
                  <c:v>0.18000000000000024</c:v>
                </c:pt>
                <c:pt idx="19">
                  <c:v>0.14000000000000001</c:v>
                </c:pt>
                <c:pt idx="20">
                  <c:v>0.11000000000000019</c:v>
                </c:pt>
                <c:pt idx="21">
                  <c:v>0.30000000000000032</c:v>
                </c:pt>
                <c:pt idx="22">
                  <c:v>0.36000000000000032</c:v>
                </c:pt>
                <c:pt idx="23">
                  <c:v>0.52</c:v>
                </c:pt>
                <c:pt idx="24">
                  <c:v>0.62000000000000366</c:v>
                </c:pt>
                <c:pt idx="25">
                  <c:v>0.61000000000000065</c:v>
                </c:pt>
                <c:pt idx="26">
                  <c:v>0.53</c:v>
                </c:pt>
              </c:numCache>
            </c:numRef>
          </c:val>
        </c:ser>
        <c:marker val="1"/>
        <c:axId val="84970880"/>
        <c:axId val="84980864"/>
      </c:lineChart>
      <c:dateAx>
        <c:axId val="84970880"/>
        <c:scaling>
          <c:orientation val="minMax"/>
        </c:scaling>
        <c:axPos val="b"/>
        <c:numFmt formatCode="mmm/yy" sourceLinked="1"/>
        <c:tickLblPos val="nextTo"/>
        <c:txPr>
          <a:bodyPr/>
          <a:lstStyle/>
          <a:p>
            <a:pPr>
              <a:defRPr lang="es-CL" sz="1200" baseline="0"/>
            </a:pPr>
            <a:endParaRPr lang="es-ES"/>
          </a:p>
        </c:txPr>
        <c:crossAx val="84980864"/>
        <c:crosses val="autoZero"/>
        <c:auto val="1"/>
        <c:lblOffset val="100"/>
      </c:dateAx>
      <c:valAx>
        <c:axId val="84980864"/>
        <c:scaling>
          <c:orientation val="minMax"/>
        </c:scaling>
        <c:axPos val="l"/>
        <c:numFmt formatCode="0%" sourceLinked="1"/>
        <c:tickLblPos val="nextTo"/>
        <c:txPr>
          <a:bodyPr/>
          <a:lstStyle/>
          <a:p>
            <a:pPr>
              <a:defRPr lang="es-CL" sz="1200" baseline="0"/>
            </a:pPr>
            <a:endParaRPr lang="es-ES"/>
          </a:p>
        </c:txPr>
        <c:crossAx val="84970880"/>
        <c:crosses val="autoZero"/>
        <c:crossBetween val="between"/>
      </c:valAx>
    </c:plotArea>
    <c:legend>
      <c:legendPos val="b"/>
      <c:layout/>
      <c:txPr>
        <a:bodyPr/>
        <a:lstStyle/>
        <a:p>
          <a:pPr>
            <a:defRPr lang="es-CL" sz="1200" baseline="0"/>
          </a:pPr>
          <a:endParaRPr lang="es-ES"/>
        </a:p>
      </c:txPr>
    </c:legend>
    <c:plotVisOnly val="1"/>
  </c:chart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chart>
    <c:plotArea>
      <c:layout>
        <c:manualLayout>
          <c:layoutTarget val="inner"/>
          <c:xMode val="edge"/>
          <c:yMode val="edge"/>
          <c:x val="3.8639587229510643E-2"/>
          <c:y val="3.7511665208515642E-2"/>
          <c:w val="0.94850619132730629"/>
          <c:h val="0.64568678915135558"/>
        </c:manualLayout>
      </c:layout>
      <c:lineChart>
        <c:grouping val="standard"/>
        <c:ser>
          <c:idx val="0"/>
          <c:order val="0"/>
          <c:tx>
            <c:strRef>
              <c:f>Hoja1!$B$2</c:f>
              <c:strCache>
                <c:ptCount val="1"/>
                <c:pt idx="0">
                  <c:v>Aprueba</c:v>
                </c:pt>
              </c:strCache>
            </c:strRef>
          </c:tx>
          <c:cat>
            <c:numRef>
              <c:f>Hoja1!$A$3:$A$29</c:f>
              <c:numCache>
                <c:formatCode>mmm/yy</c:formatCode>
                <c:ptCount val="27"/>
                <c:pt idx="0">
                  <c:v>36861</c:v>
                </c:pt>
                <c:pt idx="1">
                  <c:v>37043</c:v>
                </c:pt>
                <c:pt idx="2">
                  <c:v>37257</c:v>
                </c:pt>
                <c:pt idx="3">
                  <c:v>37438</c:v>
                </c:pt>
                <c:pt idx="4">
                  <c:v>37591</c:v>
                </c:pt>
                <c:pt idx="5">
                  <c:v>37803</c:v>
                </c:pt>
                <c:pt idx="6">
                  <c:v>37956</c:v>
                </c:pt>
                <c:pt idx="7">
                  <c:v>38169</c:v>
                </c:pt>
                <c:pt idx="8">
                  <c:v>38322</c:v>
                </c:pt>
                <c:pt idx="9">
                  <c:v>38534</c:v>
                </c:pt>
                <c:pt idx="10">
                  <c:v>38596</c:v>
                </c:pt>
                <c:pt idx="11">
                  <c:v>38657</c:v>
                </c:pt>
                <c:pt idx="12">
                  <c:v>38899</c:v>
                </c:pt>
                <c:pt idx="13">
                  <c:v>39052</c:v>
                </c:pt>
                <c:pt idx="14">
                  <c:v>39234</c:v>
                </c:pt>
                <c:pt idx="15">
                  <c:v>39417</c:v>
                </c:pt>
                <c:pt idx="16">
                  <c:v>39600</c:v>
                </c:pt>
                <c:pt idx="17">
                  <c:v>39783</c:v>
                </c:pt>
                <c:pt idx="18">
                  <c:v>39965</c:v>
                </c:pt>
                <c:pt idx="19">
                  <c:v>40026</c:v>
                </c:pt>
                <c:pt idx="20">
                  <c:v>40087</c:v>
                </c:pt>
                <c:pt idx="21">
                  <c:v>40360</c:v>
                </c:pt>
                <c:pt idx="22">
                  <c:v>40513</c:v>
                </c:pt>
                <c:pt idx="23">
                  <c:v>40725</c:v>
                </c:pt>
                <c:pt idx="24">
                  <c:v>40878</c:v>
                </c:pt>
                <c:pt idx="25">
                  <c:v>41000</c:v>
                </c:pt>
                <c:pt idx="26">
                  <c:v>41122</c:v>
                </c:pt>
              </c:numCache>
            </c:numRef>
          </c:cat>
          <c:val>
            <c:numRef>
              <c:f>Hoja1!$B$3:$B$29</c:f>
              <c:numCache>
                <c:formatCode>0%</c:formatCode>
                <c:ptCount val="27"/>
                <c:pt idx="0">
                  <c:v>0.49000000000000032</c:v>
                </c:pt>
                <c:pt idx="1">
                  <c:v>0.4</c:v>
                </c:pt>
                <c:pt idx="2">
                  <c:v>0.44</c:v>
                </c:pt>
                <c:pt idx="3">
                  <c:v>0.43000000000000038</c:v>
                </c:pt>
                <c:pt idx="4">
                  <c:v>0.4</c:v>
                </c:pt>
                <c:pt idx="5">
                  <c:v>0.46</c:v>
                </c:pt>
                <c:pt idx="6">
                  <c:v>0.47000000000000008</c:v>
                </c:pt>
                <c:pt idx="7">
                  <c:v>0.56999999999999995</c:v>
                </c:pt>
                <c:pt idx="8">
                  <c:v>0.60000000000000064</c:v>
                </c:pt>
                <c:pt idx="9">
                  <c:v>0.61000000000000065</c:v>
                </c:pt>
                <c:pt idx="10">
                  <c:v>0.60000000000000064</c:v>
                </c:pt>
                <c:pt idx="11">
                  <c:v>0.58000000000000007</c:v>
                </c:pt>
                <c:pt idx="12">
                  <c:v>0.44</c:v>
                </c:pt>
                <c:pt idx="13">
                  <c:v>0.5</c:v>
                </c:pt>
                <c:pt idx="14">
                  <c:v>0.4</c:v>
                </c:pt>
                <c:pt idx="15">
                  <c:v>0.39000000000000185</c:v>
                </c:pt>
                <c:pt idx="16">
                  <c:v>0.39000000000000185</c:v>
                </c:pt>
                <c:pt idx="17">
                  <c:v>0.44</c:v>
                </c:pt>
                <c:pt idx="18">
                  <c:v>0.67000000000000415</c:v>
                </c:pt>
                <c:pt idx="19">
                  <c:v>0.73000000000000065</c:v>
                </c:pt>
                <c:pt idx="20">
                  <c:v>0.78</c:v>
                </c:pt>
                <c:pt idx="21">
                  <c:v>0.44</c:v>
                </c:pt>
                <c:pt idx="22">
                  <c:v>0.44</c:v>
                </c:pt>
                <c:pt idx="23">
                  <c:v>0.27</c:v>
                </c:pt>
                <c:pt idx="24">
                  <c:v>0.22</c:v>
                </c:pt>
                <c:pt idx="25">
                  <c:v>0.23</c:v>
                </c:pt>
                <c:pt idx="26">
                  <c:v>0.27</c:v>
                </c:pt>
              </c:numCache>
            </c:numRef>
          </c:val>
        </c:ser>
        <c:ser>
          <c:idx val="1"/>
          <c:order val="1"/>
          <c:tx>
            <c:strRef>
              <c:f>Hoja1!$C$2</c:f>
              <c:strCache>
                <c:ptCount val="1"/>
                <c:pt idx="0">
                  <c:v>Desaprueba</c:v>
                </c:pt>
              </c:strCache>
            </c:strRef>
          </c:tx>
          <c:cat>
            <c:numRef>
              <c:f>Hoja1!$A$3:$A$29</c:f>
              <c:numCache>
                <c:formatCode>mmm/yy</c:formatCode>
                <c:ptCount val="27"/>
                <c:pt idx="0">
                  <c:v>36861</c:v>
                </c:pt>
                <c:pt idx="1">
                  <c:v>37043</c:v>
                </c:pt>
                <c:pt idx="2">
                  <c:v>37257</c:v>
                </c:pt>
                <c:pt idx="3">
                  <c:v>37438</c:v>
                </c:pt>
                <c:pt idx="4">
                  <c:v>37591</c:v>
                </c:pt>
                <c:pt idx="5">
                  <c:v>37803</c:v>
                </c:pt>
                <c:pt idx="6">
                  <c:v>37956</c:v>
                </c:pt>
                <c:pt idx="7">
                  <c:v>38169</c:v>
                </c:pt>
                <c:pt idx="8">
                  <c:v>38322</c:v>
                </c:pt>
                <c:pt idx="9">
                  <c:v>38534</c:v>
                </c:pt>
                <c:pt idx="10">
                  <c:v>38596</c:v>
                </c:pt>
                <c:pt idx="11">
                  <c:v>38657</c:v>
                </c:pt>
                <c:pt idx="12">
                  <c:v>38899</c:v>
                </c:pt>
                <c:pt idx="13">
                  <c:v>39052</c:v>
                </c:pt>
                <c:pt idx="14">
                  <c:v>39234</c:v>
                </c:pt>
                <c:pt idx="15">
                  <c:v>39417</c:v>
                </c:pt>
                <c:pt idx="16">
                  <c:v>39600</c:v>
                </c:pt>
                <c:pt idx="17">
                  <c:v>39783</c:v>
                </c:pt>
                <c:pt idx="18">
                  <c:v>39965</c:v>
                </c:pt>
                <c:pt idx="19">
                  <c:v>40026</c:v>
                </c:pt>
                <c:pt idx="20">
                  <c:v>40087</c:v>
                </c:pt>
                <c:pt idx="21">
                  <c:v>40360</c:v>
                </c:pt>
                <c:pt idx="22">
                  <c:v>40513</c:v>
                </c:pt>
                <c:pt idx="23">
                  <c:v>40725</c:v>
                </c:pt>
                <c:pt idx="24">
                  <c:v>40878</c:v>
                </c:pt>
                <c:pt idx="25">
                  <c:v>41000</c:v>
                </c:pt>
                <c:pt idx="26">
                  <c:v>41122</c:v>
                </c:pt>
              </c:numCache>
            </c:numRef>
          </c:cat>
          <c:val>
            <c:numRef>
              <c:f>Hoja1!$C$3:$C$29</c:f>
              <c:numCache>
                <c:formatCode>0%</c:formatCode>
                <c:ptCount val="27"/>
                <c:pt idx="0">
                  <c:v>0.26</c:v>
                </c:pt>
                <c:pt idx="1">
                  <c:v>0.35000000000000031</c:v>
                </c:pt>
                <c:pt idx="2">
                  <c:v>0.32000000000000184</c:v>
                </c:pt>
                <c:pt idx="3">
                  <c:v>0.29000000000000031</c:v>
                </c:pt>
                <c:pt idx="4">
                  <c:v>0.31000000000000161</c:v>
                </c:pt>
                <c:pt idx="5">
                  <c:v>0.26</c:v>
                </c:pt>
                <c:pt idx="6">
                  <c:v>0.23</c:v>
                </c:pt>
                <c:pt idx="7">
                  <c:v>0.22</c:v>
                </c:pt>
                <c:pt idx="8">
                  <c:v>0.18000000000000024</c:v>
                </c:pt>
                <c:pt idx="9">
                  <c:v>0.18000000000000024</c:v>
                </c:pt>
                <c:pt idx="10">
                  <c:v>0.21000000000000021</c:v>
                </c:pt>
                <c:pt idx="11">
                  <c:v>0.24000000000000021</c:v>
                </c:pt>
                <c:pt idx="12">
                  <c:v>0.32000000000000184</c:v>
                </c:pt>
                <c:pt idx="13">
                  <c:v>0.32000000000000184</c:v>
                </c:pt>
                <c:pt idx="14">
                  <c:v>0.42000000000000032</c:v>
                </c:pt>
                <c:pt idx="15">
                  <c:v>0.43000000000000038</c:v>
                </c:pt>
                <c:pt idx="16">
                  <c:v>0.44</c:v>
                </c:pt>
                <c:pt idx="17">
                  <c:v>0.39000000000000185</c:v>
                </c:pt>
                <c:pt idx="18">
                  <c:v>0.18000000000000024</c:v>
                </c:pt>
                <c:pt idx="19">
                  <c:v>0.14000000000000001</c:v>
                </c:pt>
                <c:pt idx="20">
                  <c:v>0.11</c:v>
                </c:pt>
                <c:pt idx="21">
                  <c:v>0.30000000000000032</c:v>
                </c:pt>
                <c:pt idx="22">
                  <c:v>0.36000000000000032</c:v>
                </c:pt>
                <c:pt idx="23">
                  <c:v>0.52</c:v>
                </c:pt>
                <c:pt idx="24">
                  <c:v>0.62000000000000322</c:v>
                </c:pt>
                <c:pt idx="25">
                  <c:v>0.61000000000000065</c:v>
                </c:pt>
                <c:pt idx="26">
                  <c:v>0.53</c:v>
                </c:pt>
              </c:numCache>
            </c:numRef>
          </c:val>
        </c:ser>
        <c:marker val="1"/>
        <c:axId val="85026304"/>
        <c:axId val="85027840"/>
      </c:lineChart>
      <c:dateAx>
        <c:axId val="85026304"/>
        <c:scaling>
          <c:orientation val="minMax"/>
        </c:scaling>
        <c:axPos val="b"/>
        <c:numFmt formatCode="mmm/yy" sourceLinked="0"/>
        <c:tickLblPos val="nextTo"/>
        <c:txPr>
          <a:bodyPr rot="-5400000" vert="horz"/>
          <a:lstStyle/>
          <a:p>
            <a:pPr>
              <a:defRPr lang="es-CL" sz="12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ES"/>
          </a:p>
        </c:txPr>
        <c:crossAx val="85027840"/>
        <c:crosses val="autoZero"/>
        <c:auto val="1"/>
        <c:lblOffset val="100"/>
      </c:dateAx>
      <c:valAx>
        <c:axId val="85027840"/>
        <c:scaling>
          <c:orientation val="minMax"/>
        </c:scaling>
        <c:axPos val="l"/>
        <c:numFmt formatCode="0%" sourceLinked="1"/>
        <c:tickLblPos val="nextTo"/>
        <c:txPr>
          <a:bodyPr rot="0" vert="horz"/>
          <a:lstStyle/>
          <a:p>
            <a:pPr>
              <a:defRPr lang="es-CL" sz="12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ES"/>
          </a:p>
        </c:txPr>
        <c:crossAx val="85026304"/>
        <c:crosses val="autoZero"/>
        <c:crossBetween val="between"/>
      </c:valAx>
    </c:plotArea>
    <c:legend>
      <c:legendPos val="b"/>
      <c:layout/>
      <c:txPr>
        <a:bodyPr/>
        <a:lstStyle/>
        <a:p>
          <a:pPr>
            <a:defRPr lang="es-CL" sz="120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es-ES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ES"/>
    </a:p>
  </c:txPr>
  <c:externalData r:id="rId1"/>
  <c:userShapes r:id="rId2"/>
</c:chartSpace>
</file>

<file path=ppt/drawing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0.78375</cdr:x>
      <cdr:y>0</cdr:y>
    </cdr:from>
    <cdr:to>
      <cdr:x>0.78375</cdr:x>
      <cdr:y>0.75145</cdr:y>
    </cdr:to>
    <cdr:sp macro="" textlink="">
      <cdr:nvSpPr>
        <cdr:cNvPr id="7" name="6 Conector recto"/>
        <cdr:cNvSpPr/>
      </cdr:nvSpPr>
      <cdr:spPr>
        <a:xfrm xmlns:a="http://schemas.openxmlformats.org/drawingml/2006/main" flipV="1">
          <a:off x="6733639" y="-47625"/>
          <a:ext cx="0" cy="2505146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s-CL"/>
        </a:p>
      </cdr:txBody>
    </cdr:sp>
  </cdr:relSizeAnchor>
  <cdr:relSizeAnchor xmlns:cdr="http://schemas.openxmlformats.org/drawingml/2006/chartDrawing">
    <cdr:from>
      <cdr:x>0.46111</cdr:x>
      <cdr:y>0</cdr:y>
    </cdr:from>
    <cdr:to>
      <cdr:x>0.46111</cdr:x>
      <cdr:y>0.75434</cdr:y>
    </cdr:to>
    <cdr:sp macro="" textlink="">
      <cdr:nvSpPr>
        <cdr:cNvPr id="9" name="8 Conector recto"/>
        <cdr:cNvSpPr/>
      </cdr:nvSpPr>
      <cdr:spPr>
        <a:xfrm xmlns:a="http://schemas.openxmlformats.org/drawingml/2006/main" flipV="1">
          <a:off x="5222875" y="0"/>
          <a:ext cx="0" cy="2071687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s-CL"/>
        </a:p>
      </cdr:txBody>
    </cdr:sp>
  </cdr:relSizeAnchor>
  <cdr:relSizeAnchor xmlns:cdr="http://schemas.openxmlformats.org/drawingml/2006/chartDrawing">
    <cdr:from>
      <cdr:x>0.17309</cdr:x>
      <cdr:y>0.03757</cdr:y>
    </cdr:from>
    <cdr:to>
      <cdr:x>0.28836</cdr:x>
      <cdr:y>0.13714</cdr:y>
    </cdr:to>
    <cdr:sp macro="" textlink="">
      <cdr:nvSpPr>
        <cdr:cNvPr id="10" name="1 CuadroTexto"/>
        <cdr:cNvSpPr txBox="1"/>
      </cdr:nvSpPr>
      <cdr:spPr>
        <a:xfrm xmlns:a="http://schemas.openxmlformats.org/drawingml/2006/main">
          <a:off x="1515139" y="125249"/>
          <a:ext cx="1008986" cy="33195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es-CL" sz="1200" dirty="0"/>
            <a:t>Ricardo</a:t>
          </a:r>
          <a:r>
            <a:rPr lang="es-CL" sz="1200" baseline="0" dirty="0"/>
            <a:t> Lagos</a:t>
          </a:r>
          <a:endParaRPr lang="es-CL" sz="1200" dirty="0"/>
        </a:p>
      </cdr:txBody>
    </cdr:sp>
  </cdr:relSizeAnchor>
  <cdr:relSizeAnchor xmlns:cdr="http://schemas.openxmlformats.org/drawingml/2006/chartDrawing">
    <cdr:from>
      <cdr:x>0.5389</cdr:x>
      <cdr:y>0.0376</cdr:y>
    </cdr:from>
    <cdr:to>
      <cdr:x>0.67803</cdr:x>
      <cdr:y>0.11275</cdr:y>
    </cdr:to>
    <cdr:sp macro="" textlink="">
      <cdr:nvSpPr>
        <cdr:cNvPr id="11" name="1 CuadroTexto"/>
        <cdr:cNvSpPr txBox="1"/>
      </cdr:nvSpPr>
      <cdr:spPr>
        <a:xfrm xmlns:a="http://schemas.openxmlformats.org/drawingml/2006/main">
          <a:off x="4717241" y="125359"/>
          <a:ext cx="1217871" cy="25053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es-CL" sz="1200" dirty="0"/>
            <a:t>Michelle </a:t>
          </a:r>
          <a:r>
            <a:rPr lang="es-CL" sz="1200" dirty="0" err="1"/>
            <a:t>Bachelet</a:t>
          </a:r>
          <a:endParaRPr lang="es-CL" sz="1200" dirty="0"/>
        </a:p>
      </cdr:txBody>
    </cdr:sp>
  </cdr:relSizeAnchor>
  <cdr:relSizeAnchor xmlns:cdr="http://schemas.openxmlformats.org/drawingml/2006/chartDrawing">
    <cdr:from>
      <cdr:x>0.8266</cdr:x>
      <cdr:y>0.0377</cdr:y>
    </cdr:from>
    <cdr:to>
      <cdr:x>0.93624</cdr:x>
      <cdr:y>0.09546</cdr:y>
    </cdr:to>
    <cdr:sp macro="" textlink="">
      <cdr:nvSpPr>
        <cdr:cNvPr id="12" name="1 CuadroTexto"/>
        <cdr:cNvSpPr txBox="1"/>
      </cdr:nvSpPr>
      <cdr:spPr>
        <a:xfrm xmlns:a="http://schemas.openxmlformats.org/drawingml/2006/main">
          <a:off x="6802587" y="170629"/>
          <a:ext cx="902269" cy="2614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es-CL" sz="1200" dirty="0" err="1"/>
            <a:t>Sebastían</a:t>
          </a:r>
          <a:r>
            <a:rPr lang="es-CL" sz="1200" baseline="0" dirty="0"/>
            <a:t> </a:t>
          </a:r>
          <a:endParaRPr lang="es-CL" sz="1200" baseline="0" dirty="0" smtClean="0"/>
        </a:p>
        <a:p xmlns:a="http://schemas.openxmlformats.org/drawingml/2006/main">
          <a:pPr algn="ctr"/>
          <a:r>
            <a:rPr lang="es-CL" sz="1200" baseline="0" dirty="0" err="1" smtClean="0"/>
            <a:t>Piñera</a:t>
          </a:r>
          <a:endParaRPr lang="es-CL" sz="1200" dirty="0"/>
        </a:p>
      </cdr:txBody>
    </cdr:sp>
  </cdr:relSizeAnchor>
  <cdr:relSizeAnchor xmlns:cdr="http://schemas.openxmlformats.org/drawingml/2006/chartDrawing">
    <cdr:from>
      <cdr:x>0.69401</cdr:x>
      <cdr:y>0.10286</cdr:y>
    </cdr:from>
    <cdr:to>
      <cdr:x>0.78271</cdr:x>
      <cdr:y>0.27429</cdr:y>
    </cdr:to>
    <cdr:sp macro="" textlink="">
      <cdr:nvSpPr>
        <cdr:cNvPr id="8" name="7 Elipse"/>
        <cdr:cNvSpPr/>
      </cdr:nvSpPr>
      <cdr:spPr>
        <a:xfrm xmlns:a="http://schemas.openxmlformats.org/drawingml/2006/main">
          <a:off x="5962650" y="342900"/>
          <a:ext cx="762000" cy="571500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>
          <a:solidFill>
            <a:srgbClr val="FF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s-CL"/>
        </a:p>
      </cdr:txBody>
    </cdr:sp>
  </cdr:relSizeAnchor>
  <cdr:relSizeAnchor xmlns:cdr="http://schemas.openxmlformats.org/drawingml/2006/chartDrawing">
    <cdr:from>
      <cdr:x>0.86807</cdr:x>
      <cdr:y>0.50286</cdr:y>
    </cdr:from>
    <cdr:to>
      <cdr:x>0.99446</cdr:x>
      <cdr:y>0.64571</cdr:y>
    </cdr:to>
    <cdr:sp macro="" textlink="">
      <cdr:nvSpPr>
        <cdr:cNvPr id="13" name="12 Elipse"/>
        <cdr:cNvSpPr/>
      </cdr:nvSpPr>
      <cdr:spPr>
        <a:xfrm xmlns:a="http://schemas.openxmlformats.org/drawingml/2006/main">
          <a:off x="7458075" y="1676400"/>
          <a:ext cx="1085850" cy="476250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>
          <a:solidFill>
            <a:srgbClr val="FF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s-CL"/>
        </a:p>
      </cdr:txBody>
    </cdr:sp>
  </cdr:relSizeAnchor>
  <cdr:relSizeAnchor xmlns:cdr="http://schemas.openxmlformats.org/drawingml/2006/chartDrawing">
    <cdr:from>
      <cdr:x>0.30931</cdr:x>
      <cdr:y>0.24</cdr:y>
    </cdr:from>
    <cdr:to>
      <cdr:x>0.45565</cdr:x>
      <cdr:y>0.36857</cdr:y>
    </cdr:to>
    <cdr:sp macro="" textlink="">
      <cdr:nvSpPr>
        <cdr:cNvPr id="14" name="13 Elipse"/>
        <cdr:cNvSpPr/>
      </cdr:nvSpPr>
      <cdr:spPr>
        <a:xfrm xmlns:a="http://schemas.openxmlformats.org/drawingml/2006/main">
          <a:off x="2657475" y="800100"/>
          <a:ext cx="1257300" cy="428625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>
          <a:solidFill>
            <a:srgbClr val="FF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s-CL"/>
        </a:p>
      </cdr:txBody>
    </cdr:sp>
  </cdr:relSizeAnchor>
  <cdr:relSizeAnchor xmlns:cdr="http://schemas.openxmlformats.org/drawingml/2006/chartDrawing">
    <cdr:from>
      <cdr:x>0.54989</cdr:x>
      <cdr:y>0.41714</cdr:y>
    </cdr:from>
    <cdr:to>
      <cdr:x>0.67073</cdr:x>
      <cdr:y>0.52</cdr:y>
    </cdr:to>
    <cdr:sp macro="" textlink="">
      <cdr:nvSpPr>
        <cdr:cNvPr id="15" name="14 Elipse"/>
        <cdr:cNvSpPr/>
      </cdr:nvSpPr>
      <cdr:spPr>
        <a:xfrm xmlns:a="http://schemas.openxmlformats.org/drawingml/2006/main">
          <a:off x="4724400" y="1390650"/>
          <a:ext cx="1038225" cy="342900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>
          <a:solidFill>
            <a:srgbClr val="FF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s-CL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0.04032</cdr:x>
      <cdr:y>0.22569</cdr:y>
    </cdr:from>
    <cdr:to>
      <cdr:x>0.04996</cdr:x>
      <cdr:y>0.31597</cdr:y>
    </cdr:to>
    <cdr:sp macro="" textlink="">
      <cdr:nvSpPr>
        <cdr:cNvPr id="12" name="11 Flecha abajo"/>
        <cdr:cNvSpPr/>
      </cdr:nvSpPr>
      <cdr:spPr>
        <a:xfrm xmlns:a="http://schemas.openxmlformats.org/drawingml/2006/main" flipH="1">
          <a:off x="438149" y="619125"/>
          <a:ext cx="104775" cy="247650"/>
        </a:xfrm>
        <a:prstGeom xmlns:a="http://schemas.openxmlformats.org/drawingml/2006/main" prst="downArrow">
          <a:avLst/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s-CL"/>
        </a:p>
      </cdr:txBody>
    </cdr:sp>
  </cdr:relSizeAnchor>
  <cdr:relSizeAnchor xmlns:cdr="http://schemas.openxmlformats.org/drawingml/2006/chartDrawing">
    <cdr:from>
      <cdr:x>0.078</cdr:x>
      <cdr:y>0.29514</cdr:y>
    </cdr:from>
    <cdr:to>
      <cdr:x>0.08764</cdr:x>
      <cdr:y>0.38542</cdr:y>
    </cdr:to>
    <cdr:sp macro="" textlink="">
      <cdr:nvSpPr>
        <cdr:cNvPr id="13" name="1 Flecha abajo"/>
        <cdr:cNvSpPr/>
      </cdr:nvSpPr>
      <cdr:spPr>
        <a:xfrm xmlns:a="http://schemas.openxmlformats.org/drawingml/2006/main" flipH="1">
          <a:off x="847725" y="809625"/>
          <a:ext cx="104775" cy="247650"/>
        </a:xfrm>
        <a:prstGeom xmlns:a="http://schemas.openxmlformats.org/drawingml/2006/main" prst="downArrow">
          <a:avLst/>
        </a:prstGeom>
        <a:solidFill xmlns:a="http://schemas.openxmlformats.org/drawingml/2006/main">
          <a:srgbClr val="4F81BD"/>
        </a:solidFill>
        <a:ln xmlns:a="http://schemas.openxmlformats.org/drawingml/2006/main" w="25400" cap="flat" cmpd="sng" algn="ctr">
          <a:solidFill>
            <a:srgbClr val="4F81BD">
              <a:shade val="5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s-CL"/>
        </a:p>
      </cdr:txBody>
    </cdr:sp>
  </cdr:relSizeAnchor>
  <cdr:relSizeAnchor xmlns:cdr="http://schemas.openxmlformats.org/drawingml/2006/chartDrawing">
    <cdr:from>
      <cdr:x>0.12883</cdr:x>
      <cdr:y>0.27083</cdr:y>
    </cdr:from>
    <cdr:to>
      <cdr:x>0.13848</cdr:x>
      <cdr:y>0.36111</cdr:y>
    </cdr:to>
    <cdr:sp macro="" textlink="">
      <cdr:nvSpPr>
        <cdr:cNvPr id="14" name="1 Flecha abajo"/>
        <cdr:cNvSpPr/>
      </cdr:nvSpPr>
      <cdr:spPr>
        <a:xfrm xmlns:a="http://schemas.openxmlformats.org/drawingml/2006/main" flipH="1">
          <a:off x="1400175" y="742950"/>
          <a:ext cx="104775" cy="247650"/>
        </a:xfrm>
        <a:prstGeom xmlns:a="http://schemas.openxmlformats.org/drawingml/2006/main" prst="downArrow">
          <a:avLst/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s-CL"/>
        </a:p>
      </cdr:txBody>
    </cdr:sp>
  </cdr:relSizeAnchor>
  <cdr:relSizeAnchor xmlns:cdr="http://schemas.openxmlformats.org/drawingml/2006/chartDrawing">
    <cdr:from>
      <cdr:x>0.14023</cdr:x>
      <cdr:y>0.28125</cdr:y>
    </cdr:from>
    <cdr:to>
      <cdr:x>0.14987</cdr:x>
      <cdr:y>0.37153</cdr:y>
    </cdr:to>
    <cdr:sp macro="" textlink="">
      <cdr:nvSpPr>
        <cdr:cNvPr id="15" name="1 Flecha abajo"/>
        <cdr:cNvSpPr/>
      </cdr:nvSpPr>
      <cdr:spPr>
        <a:xfrm xmlns:a="http://schemas.openxmlformats.org/drawingml/2006/main" flipH="1">
          <a:off x="1524000" y="771525"/>
          <a:ext cx="104775" cy="247650"/>
        </a:xfrm>
        <a:prstGeom xmlns:a="http://schemas.openxmlformats.org/drawingml/2006/main" prst="downArrow">
          <a:avLst/>
        </a:prstGeom>
        <a:solidFill xmlns:a="http://schemas.openxmlformats.org/drawingml/2006/main">
          <a:srgbClr val="4F81BD"/>
        </a:solidFill>
        <a:ln xmlns:a="http://schemas.openxmlformats.org/drawingml/2006/main" w="25400" cap="flat" cmpd="sng" algn="ctr">
          <a:solidFill>
            <a:srgbClr val="4F81BD">
              <a:shade val="5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s-CL"/>
        </a:p>
      </cdr:txBody>
    </cdr:sp>
  </cdr:relSizeAnchor>
  <cdr:relSizeAnchor xmlns:cdr="http://schemas.openxmlformats.org/drawingml/2006/chartDrawing">
    <cdr:from>
      <cdr:x>0.21385</cdr:x>
      <cdr:y>0.28819</cdr:y>
    </cdr:from>
    <cdr:to>
      <cdr:x>0.22349</cdr:x>
      <cdr:y>0.37847</cdr:y>
    </cdr:to>
    <cdr:sp macro="" textlink="">
      <cdr:nvSpPr>
        <cdr:cNvPr id="16" name="1 Flecha abajo"/>
        <cdr:cNvSpPr/>
      </cdr:nvSpPr>
      <cdr:spPr>
        <a:xfrm xmlns:a="http://schemas.openxmlformats.org/drawingml/2006/main" flipH="1">
          <a:off x="2324100" y="790575"/>
          <a:ext cx="104775" cy="247650"/>
        </a:xfrm>
        <a:prstGeom xmlns:a="http://schemas.openxmlformats.org/drawingml/2006/main" prst="downArrow">
          <a:avLst/>
        </a:prstGeom>
        <a:solidFill xmlns:a="http://schemas.openxmlformats.org/drawingml/2006/main">
          <a:srgbClr val="4F81BD"/>
        </a:solidFill>
        <a:ln xmlns:a="http://schemas.openxmlformats.org/drawingml/2006/main" w="25400" cap="flat" cmpd="sng" algn="ctr">
          <a:solidFill>
            <a:srgbClr val="4F81BD">
              <a:shade val="5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s-CL"/>
        </a:p>
      </cdr:txBody>
    </cdr:sp>
  </cdr:relSizeAnchor>
  <cdr:relSizeAnchor xmlns:cdr="http://schemas.openxmlformats.org/drawingml/2006/chartDrawing">
    <cdr:from>
      <cdr:x>0.31551</cdr:x>
      <cdr:y>0.19097</cdr:y>
    </cdr:from>
    <cdr:to>
      <cdr:x>0.32515</cdr:x>
      <cdr:y>0.28125</cdr:y>
    </cdr:to>
    <cdr:sp macro="" textlink="">
      <cdr:nvSpPr>
        <cdr:cNvPr id="17" name="1 Flecha abajo"/>
        <cdr:cNvSpPr/>
      </cdr:nvSpPr>
      <cdr:spPr>
        <a:xfrm xmlns:a="http://schemas.openxmlformats.org/drawingml/2006/main" flipH="1">
          <a:off x="3429000" y="523875"/>
          <a:ext cx="104775" cy="247650"/>
        </a:xfrm>
        <a:prstGeom xmlns:a="http://schemas.openxmlformats.org/drawingml/2006/main" prst="downArrow">
          <a:avLst/>
        </a:prstGeom>
        <a:solidFill xmlns:a="http://schemas.openxmlformats.org/drawingml/2006/main">
          <a:srgbClr val="4F81BD"/>
        </a:solidFill>
        <a:ln xmlns:a="http://schemas.openxmlformats.org/drawingml/2006/main" w="25400" cap="flat" cmpd="sng" algn="ctr">
          <a:solidFill>
            <a:srgbClr val="4F81BD">
              <a:shade val="5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s-CL"/>
        </a:p>
      </cdr:txBody>
    </cdr:sp>
  </cdr:relSizeAnchor>
  <cdr:relSizeAnchor xmlns:cdr="http://schemas.openxmlformats.org/drawingml/2006/chartDrawing">
    <cdr:from>
      <cdr:x>0.34443</cdr:x>
      <cdr:y>0.16667</cdr:y>
    </cdr:from>
    <cdr:to>
      <cdr:x>0.35408</cdr:x>
      <cdr:y>0.25694</cdr:y>
    </cdr:to>
    <cdr:sp macro="" textlink="">
      <cdr:nvSpPr>
        <cdr:cNvPr id="18" name="1 Flecha abajo"/>
        <cdr:cNvSpPr/>
      </cdr:nvSpPr>
      <cdr:spPr>
        <a:xfrm xmlns:a="http://schemas.openxmlformats.org/drawingml/2006/main" flipH="1">
          <a:off x="3743325" y="457200"/>
          <a:ext cx="104775" cy="247650"/>
        </a:xfrm>
        <a:prstGeom xmlns:a="http://schemas.openxmlformats.org/drawingml/2006/main" prst="downArrow">
          <a:avLst/>
        </a:prstGeom>
        <a:solidFill xmlns:a="http://schemas.openxmlformats.org/drawingml/2006/main">
          <a:srgbClr val="4F81BD"/>
        </a:solidFill>
        <a:ln xmlns:a="http://schemas.openxmlformats.org/drawingml/2006/main" w="25400" cap="flat" cmpd="sng" algn="ctr">
          <a:solidFill>
            <a:srgbClr val="4F81BD">
              <a:shade val="5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s-CL"/>
        </a:p>
      </cdr:txBody>
    </cdr:sp>
  </cdr:relSizeAnchor>
  <cdr:relSizeAnchor xmlns:cdr="http://schemas.openxmlformats.org/drawingml/2006/chartDrawing">
    <cdr:from>
      <cdr:x>0.37073</cdr:x>
      <cdr:y>0.15625</cdr:y>
    </cdr:from>
    <cdr:to>
      <cdr:x>0.38037</cdr:x>
      <cdr:y>0.24653</cdr:y>
    </cdr:to>
    <cdr:sp macro="" textlink="">
      <cdr:nvSpPr>
        <cdr:cNvPr id="19" name="1 Flecha abajo"/>
        <cdr:cNvSpPr/>
      </cdr:nvSpPr>
      <cdr:spPr>
        <a:xfrm xmlns:a="http://schemas.openxmlformats.org/drawingml/2006/main" flipH="1">
          <a:off x="4029075" y="428625"/>
          <a:ext cx="104775" cy="247650"/>
        </a:xfrm>
        <a:prstGeom xmlns:a="http://schemas.openxmlformats.org/drawingml/2006/main" prst="downArrow">
          <a:avLst/>
        </a:prstGeom>
        <a:solidFill xmlns:a="http://schemas.openxmlformats.org/drawingml/2006/main">
          <a:srgbClr val="4F81BD"/>
        </a:solidFill>
        <a:ln xmlns:a="http://schemas.openxmlformats.org/drawingml/2006/main" w="25400" cap="flat" cmpd="sng" algn="ctr">
          <a:solidFill>
            <a:srgbClr val="4F81BD">
              <a:shade val="5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s-CL"/>
        </a:p>
      </cdr:txBody>
    </cdr:sp>
  </cdr:relSizeAnchor>
  <cdr:relSizeAnchor xmlns:cdr="http://schemas.openxmlformats.org/drawingml/2006/chartDrawing">
    <cdr:from>
      <cdr:x>0.38037</cdr:x>
      <cdr:y>0.15278</cdr:y>
    </cdr:from>
    <cdr:to>
      <cdr:x>0.39001</cdr:x>
      <cdr:y>0.24306</cdr:y>
    </cdr:to>
    <cdr:sp macro="" textlink="">
      <cdr:nvSpPr>
        <cdr:cNvPr id="20" name="1 Flecha abajo"/>
        <cdr:cNvSpPr/>
      </cdr:nvSpPr>
      <cdr:spPr>
        <a:xfrm xmlns:a="http://schemas.openxmlformats.org/drawingml/2006/main" flipH="1">
          <a:off x="4133850" y="419100"/>
          <a:ext cx="104775" cy="247650"/>
        </a:xfrm>
        <a:prstGeom xmlns:a="http://schemas.openxmlformats.org/drawingml/2006/main" prst="downArrow">
          <a:avLst/>
        </a:prstGeom>
        <a:solidFill xmlns:a="http://schemas.openxmlformats.org/drawingml/2006/main">
          <a:srgbClr val="4F81BD"/>
        </a:solidFill>
        <a:ln xmlns:a="http://schemas.openxmlformats.org/drawingml/2006/main" w="25400" cap="flat" cmpd="sng" algn="ctr">
          <a:solidFill>
            <a:srgbClr val="4F81BD">
              <a:shade val="5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s-CL"/>
        </a:p>
      </cdr:txBody>
    </cdr:sp>
  </cdr:relSizeAnchor>
  <cdr:relSizeAnchor xmlns:cdr="http://schemas.openxmlformats.org/drawingml/2006/chartDrawing">
    <cdr:from>
      <cdr:x>0.39089</cdr:x>
      <cdr:y>0.15278</cdr:y>
    </cdr:from>
    <cdr:to>
      <cdr:x>0.40053</cdr:x>
      <cdr:y>0.24306</cdr:y>
    </cdr:to>
    <cdr:sp macro="" textlink="">
      <cdr:nvSpPr>
        <cdr:cNvPr id="21" name="1 Flecha abajo"/>
        <cdr:cNvSpPr/>
      </cdr:nvSpPr>
      <cdr:spPr>
        <a:xfrm xmlns:a="http://schemas.openxmlformats.org/drawingml/2006/main" flipH="1">
          <a:off x="4248150" y="419100"/>
          <a:ext cx="104775" cy="247650"/>
        </a:xfrm>
        <a:prstGeom xmlns:a="http://schemas.openxmlformats.org/drawingml/2006/main" prst="downArrow">
          <a:avLst/>
        </a:prstGeom>
        <a:solidFill xmlns:a="http://schemas.openxmlformats.org/drawingml/2006/main">
          <a:srgbClr val="4F81BD"/>
        </a:solidFill>
        <a:ln xmlns:a="http://schemas.openxmlformats.org/drawingml/2006/main" w="25400" cap="flat" cmpd="sng" algn="ctr">
          <a:solidFill>
            <a:srgbClr val="4F81BD">
              <a:shade val="5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s-CL"/>
        </a:p>
      </cdr:txBody>
    </cdr:sp>
  </cdr:relSizeAnchor>
  <cdr:relSizeAnchor xmlns:cdr="http://schemas.openxmlformats.org/drawingml/2006/chartDrawing">
    <cdr:from>
      <cdr:x>0.43996</cdr:x>
      <cdr:y>0.18056</cdr:y>
    </cdr:from>
    <cdr:to>
      <cdr:x>0.44961</cdr:x>
      <cdr:y>0.27083</cdr:y>
    </cdr:to>
    <cdr:sp macro="" textlink="">
      <cdr:nvSpPr>
        <cdr:cNvPr id="22" name="1 Flecha abajo"/>
        <cdr:cNvSpPr/>
      </cdr:nvSpPr>
      <cdr:spPr>
        <a:xfrm xmlns:a="http://schemas.openxmlformats.org/drawingml/2006/main" flipH="1">
          <a:off x="4781550" y="495300"/>
          <a:ext cx="104775" cy="247650"/>
        </a:xfrm>
        <a:prstGeom xmlns:a="http://schemas.openxmlformats.org/drawingml/2006/main" prst="downArrow">
          <a:avLst/>
        </a:prstGeom>
        <a:solidFill xmlns:a="http://schemas.openxmlformats.org/drawingml/2006/main">
          <a:srgbClr val="4F81BD"/>
        </a:solidFill>
        <a:ln xmlns:a="http://schemas.openxmlformats.org/drawingml/2006/main" w="25400" cap="flat" cmpd="sng" algn="ctr">
          <a:solidFill>
            <a:srgbClr val="4F81BD">
              <a:shade val="5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s-CL"/>
        </a:p>
      </cdr:txBody>
    </cdr:sp>
  </cdr:relSizeAnchor>
  <cdr:relSizeAnchor xmlns:cdr="http://schemas.openxmlformats.org/drawingml/2006/chartDrawing">
    <cdr:from>
      <cdr:x>0.48379</cdr:x>
      <cdr:y>0.26389</cdr:y>
    </cdr:from>
    <cdr:to>
      <cdr:x>0.49343</cdr:x>
      <cdr:y>0.35417</cdr:y>
    </cdr:to>
    <cdr:sp macro="" textlink="">
      <cdr:nvSpPr>
        <cdr:cNvPr id="23" name="1 Flecha abajo"/>
        <cdr:cNvSpPr/>
      </cdr:nvSpPr>
      <cdr:spPr>
        <a:xfrm xmlns:a="http://schemas.openxmlformats.org/drawingml/2006/main" flipH="1">
          <a:off x="5257800" y="723900"/>
          <a:ext cx="104775" cy="247650"/>
        </a:xfrm>
        <a:prstGeom xmlns:a="http://schemas.openxmlformats.org/drawingml/2006/main" prst="downArrow">
          <a:avLst/>
        </a:prstGeom>
        <a:solidFill xmlns:a="http://schemas.openxmlformats.org/drawingml/2006/main">
          <a:srgbClr val="4F81BD"/>
        </a:solidFill>
        <a:ln xmlns:a="http://schemas.openxmlformats.org/drawingml/2006/main" w="25400" cap="flat" cmpd="sng" algn="ctr">
          <a:solidFill>
            <a:srgbClr val="4F81BD">
              <a:shade val="5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s-CL"/>
        </a:p>
      </cdr:txBody>
    </cdr:sp>
  </cdr:relSizeAnchor>
  <cdr:relSizeAnchor xmlns:cdr="http://schemas.openxmlformats.org/drawingml/2006/chartDrawing">
    <cdr:from>
      <cdr:x>0.539</cdr:x>
      <cdr:y>0.26389</cdr:y>
    </cdr:from>
    <cdr:to>
      <cdr:x>0.54864</cdr:x>
      <cdr:y>0.35417</cdr:y>
    </cdr:to>
    <cdr:sp macro="" textlink="">
      <cdr:nvSpPr>
        <cdr:cNvPr id="25" name="1 Flecha abajo"/>
        <cdr:cNvSpPr/>
      </cdr:nvSpPr>
      <cdr:spPr>
        <a:xfrm xmlns:a="http://schemas.openxmlformats.org/drawingml/2006/main" flipH="1">
          <a:off x="5857875" y="723900"/>
          <a:ext cx="104775" cy="247650"/>
        </a:xfrm>
        <a:prstGeom xmlns:a="http://schemas.openxmlformats.org/drawingml/2006/main" prst="downArrow">
          <a:avLst/>
        </a:prstGeom>
        <a:solidFill xmlns:a="http://schemas.openxmlformats.org/drawingml/2006/main">
          <a:srgbClr val="4F81BD"/>
        </a:solidFill>
        <a:ln xmlns:a="http://schemas.openxmlformats.org/drawingml/2006/main" w="25400" cap="flat" cmpd="sng" algn="ctr">
          <a:solidFill>
            <a:srgbClr val="4F81BD">
              <a:shade val="5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s-CL"/>
        </a:p>
      </cdr:txBody>
    </cdr:sp>
  </cdr:relSizeAnchor>
  <cdr:relSizeAnchor xmlns:cdr="http://schemas.openxmlformats.org/drawingml/2006/chartDrawing">
    <cdr:from>
      <cdr:x>0.60035</cdr:x>
      <cdr:y>0.27431</cdr:y>
    </cdr:from>
    <cdr:to>
      <cdr:x>0.60999</cdr:x>
      <cdr:y>0.36458</cdr:y>
    </cdr:to>
    <cdr:sp macro="" textlink="">
      <cdr:nvSpPr>
        <cdr:cNvPr id="26" name="1 Flecha abajo"/>
        <cdr:cNvSpPr/>
      </cdr:nvSpPr>
      <cdr:spPr>
        <a:xfrm xmlns:a="http://schemas.openxmlformats.org/drawingml/2006/main" flipH="1">
          <a:off x="6524625" y="752475"/>
          <a:ext cx="104775" cy="247650"/>
        </a:xfrm>
        <a:prstGeom xmlns:a="http://schemas.openxmlformats.org/drawingml/2006/main" prst="downArrow">
          <a:avLst/>
        </a:prstGeom>
        <a:solidFill xmlns:a="http://schemas.openxmlformats.org/drawingml/2006/main">
          <a:srgbClr val="4F81BD"/>
        </a:solidFill>
        <a:ln xmlns:a="http://schemas.openxmlformats.org/drawingml/2006/main" w="25400" cap="flat" cmpd="sng" algn="ctr">
          <a:solidFill>
            <a:srgbClr val="4F81BD">
              <a:shade val="5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s-CL"/>
        </a:p>
      </cdr:txBody>
    </cdr:sp>
  </cdr:relSizeAnchor>
  <cdr:relSizeAnchor xmlns:cdr="http://schemas.openxmlformats.org/drawingml/2006/chartDrawing">
    <cdr:from>
      <cdr:x>0.61174</cdr:x>
      <cdr:y>0.28125</cdr:y>
    </cdr:from>
    <cdr:to>
      <cdr:x>0.62138</cdr:x>
      <cdr:y>0.37153</cdr:y>
    </cdr:to>
    <cdr:sp macro="" textlink="">
      <cdr:nvSpPr>
        <cdr:cNvPr id="27" name="1 Flecha abajo"/>
        <cdr:cNvSpPr/>
      </cdr:nvSpPr>
      <cdr:spPr>
        <a:xfrm xmlns:a="http://schemas.openxmlformats.org/drawingml/2006/main" flipH="1">
          <a:off x="6648450" y="771525"/>
          <a:ext cx="104775" cy="247650"/>
        </a:xfrm>
        <a:prstGeom xmlns:a="http://schemas.openxmlformats.org/drawingml/2006/main" prst="downArrow">
          <a:avLst/>
        </a:prstGeom>
        <a:solidFill xmlns:a="http://schemas.openxmlformats.org/drawingml/2006/main">
          <a:srgbClr val="4F81BD"/>
        </a:solidFill>
        <a:ln xmlns:a="http://schemas.openxmlformats.org/drawingml/2006/main" w="25400" cap="flat" cmpd="sng" algn="ctr">
          <a:solidFill>
            <a:srgbClr val="4F81BD">
              <a:shade val="5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s-CL"/>
        </a:p>
      </cdr:txBody>
    </cdr:sp>
  </cdr:relSizeAnchor>
  <cdr:relSizeAnchor xmlns:cdr="http://schemas.openxmlformats.org/drawingml/2006/chartDrawing">
    <cdr:from>
      <cdr:x>0.62401</cdr:x>
      <cdr:y>0.28472</cdr:y>
    </cdr:from>
    <cdr:to>
      <cdr:x>0.63365</cdr:x>
      <cdr:y>0.375</cdr:y>
    </cdr:to>
    <cdr:sp macro="" textlink="">
      <cdr:nvSpPr>
        <cdr:cNvPr id="28" name="1 Flecha abajo"/>
        <cdr:cNvSpPr/>
      </cdr:nvSpPr>
      <cdr:spPr>
        <a:xfrm xmlns:a="http://schemas.openxmlformats.org/drawingml/2006/main" flipH="1">
          <a:off x="6781800" y="781050"/>
          <a:ext cx="104775" cy="247650"/>
        </a:xfrm>
        <a:prstGeom xmlns:a="http://schemas.openxmlformats.org/drawingml/2006/main" prst="downArrow">
          <a:avLst/>
        </a:prstGeom>
        <a:solidFill xmlns:a="http://schemas.openxmlformats.org/drawingml/2006/main">
          <a:srgbClr val="4F81BD"/>
        </a:solidFill>
        <a:ln xmlns:a="http://schemas.openxmlformats.org/drawingml/2006/main" w="25400" cap="flat" cmpd="sng" algn="ctr">
          <a:solidFill>
            <a:srgbClr val="4F81BD">
              <a:shade val="5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s-CL"/>
        </a:p>
      </cdr:txBody>
    </cdr:sp>
  </cdr:relSizeAnchor>
  <cdr:relSizeAnchor xmlns:cdr="http://schemas.openxmlformats.org/drawingml/2006/chartDrawing">
    <cdr:from>
      <cdr:x>0.68011</cdr:x>
      <cdr:y>0.27083</cdr:y>
    </cdr:from>
    <cdr:to>
      <cdr:x>0.68975</cdr:x>
      <cdr:y>0.36111</cdr:y>
    </cdr:to>
    <cdr:sp macro="" textlink="">
      <cdr:nvSpPr>
        <cdr:cNvPr id="29" name="1 Flecha abajo"/>
        <cdr:cNvSpPr/>
      </cdr:nvSpPr>
      <cdr:spPr>
        <a:xfrm xmlns:a="http://schemas.openxmlformats.org/drawingml/2006/main" flipH="1">
          <a:off x="7391400" y="742950"/>
          <a:ext cx="104775" cy="247650"/>
        </a:xfrm>
        <a:prstGeom xmlns:a="http://schemas.openxmlformats.org/drawingml/2006/main" prst="downArrow">
          <a:avLst/>
        </a:prstGeom>
        <a:solidFill xmlns:a="http://schemas.openxmlformats.org/drawingml/2006/main">
          <a:srgbClr val="4F81BD"/>
        </a:solidFill>
        <a:ln xmlns:a="http://schemas.openxmlformats.org/drawingml/2006/main" w="25400" cap="flat" cmpd="sng" algn="ctr">
          <a:solidFill>
            <a:srgbClr val="4F81BD">
              <a:shade val="5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s-CL"/>
        </a:p>
      </cdr:txBody>
    </cdr:sp>
  </cdr:relSizeAnchor>
  <cdr:relSizeAnchor xmlns:cdr="http://schemas.openxmlformats.org/drawingml/2006/chartDrawing">
    <cdr:from>
      <cdr:x>0.67309</cdr:x>
      <cdr:y>0.28472</cdr:y>
    </cdr:from>
    <cdr:to>
      <cdr:x>0.68273</cdr:x>
      <cdr:y>0.375</cdr:y>
    </cdr:to>
    <cdr:sp macro="" textlink="">
      <cdr:nvSpPr>
        <cdr:cNvPr id="30" name="1 Flecha abajo"/>
        <cdr:cNvSpPr/>
      </cdr:nvSpPr>
      <cdr:spPr>
        <a:xfrm xmlns:a="http://schemas.openxmlformats.org/drawingml/2006/main" flipH="1">
          <a:off x="7315200" y="781050"/>
          <a:ext cx="104775" cy="247650"/>
        </a:xfrm>
        <a:prstGeom xmlns:a="http://schemas.openxmlformats.org/drawingml/2006/main" prst="downArrow">
          <a:avLst/>
        </a:prstGeom>
        <a:solidFill xmlns:a="http://schemas.openxmlformats.org/drawingml/2006/main">
          <a:srgbClr val="4F81BD"/>
        </a:solidFill>
        <a:ln xmlns:a="http://schemas.openxmlformats.org/drawingml/2006/main" w="25400" cap="flat" cmpd="sng" algn="ctr">
          <a:solidFill>
            <a:srgbClr val="4F81BD">
              <a:shade val="5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s-CL"/>
        </a:p>
      </cdr:txBody>
    </cdr:sp>
  </cdr:relSizeAnchor>
  <cdr:relSizeAnchor xmlns:cdr="http://schemas.openxmlformats.org/drawingml/2006/chartDrawing">
    <cdr:from>
      <cdr:x>0.69851</cdr:x>
      <cdr:y>0.19444</cdr:y>
    </cdr:from>
    <cdr:to>
      <cdr:x>0.70815</cdr:x>
      <cdr:y>0.28472</cdr:y>
    </cdr:to>
    <cdr:sp macro="" textlink="">
      <cdr:nvSpPr>
        <cdr:cNvPr id="31" name="1 Flecha abajo"/>
        <cdr:cNvSpPr/>
      </cdr:nvSpPr>
      <cdr:spPr>
        <a:xfrm xmlns:a="http://schemas.openxmlformats.org/drawingml/2006/main" flipH="1">
          <a:off x="7591425" y="533400"/>
          <a:ext cx="104775" cy="247650"/>
        </a:xfrm>
        <a:prstGeom xmlns:a="http://schemas.openxmlformats.org/drawingml/2006/main" prst="downArrow">
          <a:avLst/>
        </a:prstGeom>
        <a:solidFill xmlns:a="http://schemas.openxmlformats.org/drawingml/2006/main">
          <a:srgbClr val="4F81BD"/>
        </a:solidFill>
        <a:ln xmlns:a="http://schemas.openxmlformats.org/drawingml/2006/main" w="25400" cap="flat" cmpd="sng" algn="ctr">
          <a:solidFill>
            <a:srgbClr val="4F81BD">
              <a:shade val="5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s-CL"/>
        </a:p>
      </cdr:txBody>
    </cdr:sp>
  </cdr:relSizeAnchor>
  <cdr:relSizeAnchor xmlns:cdr="http://schemas.openxmlformats.org/drawingml/2006/chartDrawing">
    <cdr:from>
      <cdr:x>0.74233</cdr:x>
      <cdr:y>0.04861</cdr:y>
    </cdr:from>
    <cdr:to>
      <cdr:x>0.75197</cdr:x>
      <cdr:y>0.13889</cdr:y>
    </cdr:to>
    <cdr:sp macro="" textlink="">
      <cdr:nvSpPr>
        <cdr:cNvPr id="32" name="1 Flecha abajo"/>
        <cdr:cNvSpPr/>
      </cdr:nvSpPr>
      <cdr:spPr>
        <a:xfrm xmlns:a="http://schemas.openxmlformats.org/drawingml/2006/main" flipH="1">
          <a:off x="8067675" y="133350"/>
          <a:ext cx="104775" cy="247650"/>
        </a:xfrm>
        <a:prstGeom xmlns:a="http://schemas.openxmlformats.org/drawingml/2006/main" prst="downArrow">
          <a:avLst/>
        </a:prstGeom>
        <a:solidFill xmlns:a="http://schemas.openxmlformats.org/drawingml/2006/main">
          <a:srgbClr val="4F81BD"/>
        </a:solidFill>
        <a:ln xmlns:a="http://schemas.openxmlformats.org/drawingml/2006/main" w="25400" cap="flat" cmpd="sng" algn="ctr">
          <a:solidFill>
            <a:srgbClr val="4F81BD">
              <a:shade val="5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s-CL"/>
        </a:p>
      </cdr:txBody>
    </cdr:sp>
  </cdr:relSizeAnchor>
  <cdr:relSizeAnchor xmlns:cdr="http://schemas.openxmlformats.org/drawingml/2006/chartDrawing">
    <cdr:from>
      <cdr:x>0.76424</cdr:x>
      <cdr:y>0.07639</cdr:y>
    </cdr:from>
    <cdr:to>
      <cdr:x>0.77388</cdr:x>
      <cdr:y>0.16667</cdr:y>
    </cdr:to>
    <cdr:sp macro="" textlink="">
      <cdr:nvSpPr>
        <cdr:cNvPr id="33" name="1 Flecha abajo"/>
        <cdr:cNvSpPr/>
      </cdr:nvSpPr>
      <cdr:spPr>
        <a:xfrm xmlns:a="http://schemas.openxmlformats.org/drawingml/2006/main" flipH="1">
          <a:off x="8305800" y="209550"/>
          <a:ext cx="104775" cy="247650"/>
        </a:xfrm>
        <a:prstGeom xmlns:a="http://schemas.openxmlformats.org/drawingml/2006/main" prst="downArrow">
          <a:avLst/>
        </a:prstGeom>
        <a:solidFill xmlns:a="http://schemas.openxmlformats.org/drawingml/2006/main">
          <a:srgbClr val="4F81BD"/>
        </a:solidFill>
        <a:ln xmlns:a="http://schemas.openxmlformats.org/drawingml/2006/main" w="25400" cap="flat" cmpd="sng" algn="ctr">
          <a:solidFill>
            <a:srgbClr val="4F81BD">
              <a:shade val="5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s-CL"/>
        </a:p>
      </cdr:txBody>
    </cdr:sp>
  </cdr:relSizeAnchor>
  <cdr:relSizeAnchor xmlns:cdr="http://schemas.openxmlformats.org/drawingml/2006/chartDrawing">
    <cdr:from>
      <cdr:x>0.85101</cdr:x>
      <cdr:y>0.27083</cdr:y>
    </cdr:from>
    <cdr:to>
      <cdr:x>0.86065</cdr:x>
      <cdr:y>0.36111</cdr:y>
    </cdr:to>
    <cdr:sp macro="" textlink="">
      <cdr:nvSpPr>
        <cdr:cNvPr id="24" name="1 Flecha abajo"/>
        <cdr:cNvSpPr/>
      </cdr:nvSpPr>
      <cdr:spPr>
        <a:xfrm xmlns:a="http://schemas.openxmlformats.org/drawingml/2006/main" flipH="1">
          <a:off x="9248775" y="742950"/>
          <a:ext cx="104768" cy="247656"/>
        </a:xfrm>
        <a:prstGeom xmlns:a="http://schemas.openxmlformats.org/drawingml/2006/main" prst="downArrow">
          <a:avLst/>
        </a:prstGeom>
        <a:solidFill xmlns:a="http://schemas.openxmlformats.org/drawingml/2006/main">
          <a:srgbClr val="4F81BD"/>
        </a:solidFill>
        <a:ln xmlns:a="http://schemas.openxmlformats.org/drawingml/2006/main" w="25400" cap="flat" cmpd="sng" algn="ctr">
          <a:solidFill>
            <a:srgbClr val="4F81BD">
              <a:shade val="5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s-CL"/>
        </a:p>
      </cdr:txBody>
    </cdr:sp>
  </cdr:relSizeAnchor>
  <cdr:relSizeAnchor xmlns:cdr="http://schemas.openxmlformats.org/drawingml/2006/chartDrawing">
    <cdr:from>
      <cdr:x>0.86854</cdr:x>
      <cdr:y>0.32639</cdr:y>
    </cdr:from>
    <cdr:to>
      <cdr:x>0.87818</cdr:x>
      <cdr:y>0.41667</cdr:y>
    </cdr:to>
    <cdr:sp macro="" textlink="">
      <cdr:nvSpPr>
        <cdr:cNvPr id="34" name="1 Flecha abajo"/>
        <cdr:cNvSpPr/>
      </cdr:nvSpPr>
      <cdr:spPr>
        <a:xfrm xmlns:a="http://schemas.openxmlformats.org/drawingml/2006/main" flipH="1">
          <a:off x="9439275" y="895350"/>
          <a:ext cx="104768" cy="247656"/>
        </a:xfrm>
        <a:prstGeom xmlns:a="http://schemas.openxmlformats.org/drawingml/2006/main" prst="downArrow">
          <a:avLst/>
        </a:prstGeom>
        <a:solidFill xmlns:a="http://schemas.openxmlformats.org/drawingml/2006/main">
          <a:srgbClr val="4F81BD"/>
        </a:solidFill>
        <a:ln xmlns:a="http://schemas.openxmlformats.org/drawingml/2006/main" w="25400" cap="flat" cmpd="sng" algn="ctr">
          <a:solidFill>
            <a:srgbClr val="4F81BD">
              <a:shade val="5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s-CL"/>
        </a:p>
      </cdr:txBody>
    </cdr:sp>
  </cdr:relSizeAnchor>
  <cdr:relSizeAnchor xmlns:cdr="http://schemas.openxmlformats.org/drawingml/2006/chartDrawing">
    <cdr:from>
      <cdr:x>0.89045</cdr:x>
      <cdr:y>0.375</cdr:y>
    </cdr:from>
    <cdr:to>
      <cdr:x>0.90009</cdr:x>
      <cdr:y>0.46528</cdr:y>
    </cdr:to>
    <cdr:sp macro="" textlink="">
      <cdr:nvSpPr>
        <cdr:cNvPr id="35" name="1 Flecha abajo"/>
        <cdr:cNvSpPr/>
      </cdr:nvSpPr>
      <cdr:spPr>
        <a:xfrm xmlns:a="http://schemas.openxmlformats.org/drawingml/2006/main" flipH="1">
          <a:off x="9677400" y="1028700"/>
          <a:ext cx="104768" cy="247656"/>
        </a:xfrm>
        <a:prstGeom xmlns:a="http://schemas.openxmlformats.org/drawingml/2006/main" prst="downArrow">
          <a:avLst/>
        </a:prstGeom>
        <a:solidFill xmlns:a="http://schemas.openxmlformats.org/drawingml/2006/main">
          <a:srgbClr val="4F81BD"/>
        </a:solidFill>
        <a:ln xmlns:a="http://schemas.openxmlformats.org/drawingml/2006/main" w="25400" cap="flat" cmpd="sng" algn="ctr">
          <a:solidFill>
            <a:srgbClr val="4F81BD">
              <a:shade val="5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s-CL"/>
        </a:p>
      </cdr:txBody>
    </cdr:sp>
  </cdr:relSizeAnchor>
  <cdr:relSizeAnchor xmlns:cdr="http://schemas.openxmlformats.org/drawingml/2006/chartDrawing">
    <cdr:from>
      <cdr:x>0.92726</cdr:x>
      <cdr:y>0.42014</cdr:y>
    </cdr:from>
    <cdr:to>
      <cdr:x>0.9369</cdr:x>
      <cdr:y>0.51042</cdr:y>
    </cdr:to>
    <cdr:sp macro="" textlink="">
      <cdr:nvSpPr>
        <cdr:cNvPr id="36" name="1 Flecha abajo"/>
        <cdr:cNvSpPr/>
      </cdr:nvSpPr>
      <cdr:spPr>
        <a:xfrm xmlns:a="http://schemas.openxmlformats.org/drawingml/2006/main" flipH="1">
          <a:off x="10077450" y="1152525"/>
          <a:ext cx="104768" cy="247656"/>
        </a:xfrm>
        <a:prstGeom xmlns:a="http://schemas.openxmlformats.org/drawingml/2006/main" prst="downArrow">
          <a:avLst/>
        </a:prstGeom>
        <a:solidFill xmlns:a="http://schemas.openxmlformats.org/drawingml/2006/main">
          <a:srgbClr val="4F81BD"/>
        </a:solidFill>
        <a:ln xmlns:a="http://schemas.openxmlformats.org/drawingml/2006/main" w="25400" cap="flat" cmpd="sng" algn="ctr">
          <a:solidFill>
            <a:srgbClr val="4F81BD">
              <a:shade val="5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s-CL"/>
        </a:p>
      </cdr:txBody>
    </cdr:sp>
  </cdr:relSizeAnchor>
  <cdr:relSizeAnchor xmlns:cdr="http://schemas.openxmlformats.org/drawingml/2006/chartDrawing">
    <cdr:from>
      <cdr:x>0.78632</cdr:x>
      <cdr:y>0.12069</cdr:y>
    </cdr:from>
    <cdr:to>
      <cdr:x>0.78709</cdr:x>
      <cdr:y>0.70081</cdr:y>
    </cdr:to>
    <cdr:sp macro="" textlink="">
      <cdr:nvSpPr>
        <cdr:cNvPr id="40" name="39 Conector recto"/>
        <cdr:cNvSpPr/>
      </cdr:nvSpPr>
      <cdr:spPr>
        <a:xfrm xmlns:a="http://schemas.openxmlformats.org/drawingml/2006/main" flipV="1">
          <a:off x="6613402" y="466724"/>
          <a:ext cx="6472" cy="2243412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s-CL"/>
        </a:p>
      </cdr:txBody>
    </cdr:sp>
  </cdr:relSizeAnchor>
  <cdr:relSizeAnchor xmlns:cdr="http://schemas.openxmlformats.org/drawingml/2006/chartDrawing">
    <cdr:from>
      <cdr:x>0.18887</cdr:x>
      <cdr:y>0.02951</cdr:y>
    </cdr:from>
    <cdr:to>
      <cdr:x>0.28016</cdr:x>
      <cdr:y>0.14778</cdr:y>
    </cdr:to>
    <cdr:sp macro="" textlink="">
      <cdr:nvSpPr>
        <cdr:cNvPr id="41" name="40 CuadroTexto"/>
        <cdr:cNvSpPr txBox="1"/>
      </cdr:nvSpPr>
      <cdr:spPr>
        <a:xfrm xmlns:a="http://schemas.openxmlformats.org/drawingml/2006/main">
          <a:off x="1588505" y="114120"/>
          <a:ext cx="767802" cy="4573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s-CL" sz="1200" dirty="0"/>
            <a:t>Ricardo</a:t>
          </a:r>
          <a:r>
            <a:rPr lang="es-CL" sz="1200" baseline="0" dirty="0"/>
            <a:t> Lagos</a:t>
          </a:r>
          <a:endParaRPr lang="es-CL" sz="1200" dirty="0"/>
        </a:p>
      </cdr:txBody>
    </cdr:sp>
  </cdr:relSizeAnchor>
  <cdr:relSizeAnchor xmlns:cdr="http://schemas.openxmlformats.org/drawingml/2006/chartDrawing">
    <cdr:from>
      <cdr:x>0.57157</cdr:x>
      <cdr:y>0.02373</cdr:y>
    </cdr:from>
    <cdr:to>
      <cdr:x>0.71107</cdr:x>
      <cdr:y>0.16256</cdr:y>
    </cdr:to>
    <cdr:sp macro="" textlink="">
      <cdr:nvSpPr>
        <cdr:cNvPr id="42" name="41 CuadroTexto"/>
        <cdr:cNvSpPr txBox="1"/>
      </cdr:nvSpPr>
      <cdr:spPr>
        <a:xfrm xmlns:a="http://schemas.openxmlformats.org/drawingml/2006/main">
          <a:off x="4807232" y="91766"/>
          <a:ext cx="1173276" cy="53688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s-CL" sz="1200" dirty="0"/>
            <a:t>Michelle </a:t>
          </a:r>
          <a:r>
            <a:rPr lang="es-CL" sz="1200" dirty="0" err="1"/>
            <a:t>Bachelet</a:t>
          </a:r>
          <a:endParaRPr lang="es-CL" sz="1200" dirty="0"/>
        </a:p>
      </cdr:txBody>
    </cdr:sp>
  </cdr:relSizeAnchor>
  <cdr:relSizeAnchor xmlns:cdr="http://schemas.openxmlformats.org/drawingml/2006/chartDrawing">
    <cdr:from>
      <cdr:x>0.85027</cdr:x>
      <cdr:y>0.01794</cdr:y>
    </cdr:from>
    <cdr:to>
      <cdr:x>0.95923</cdr:x>
      <cdr:y>0.16749</cdr:y>
    </cdr:to>
    <cdr:sp macro="" textlink="">
      <cdr:nvSpPr>
        <cdr:cNvPr id="43" name="42 CuadroTexto"/>
        <cdr:cNvSpPr txBox="1"/>
      </cdr:nvSpPr>
      <cdr:spPr>
        <a:xfrm xmlns:a="http://schemas.openxmlformats.org/drawingml/2006/main">
          <a:off x="7151260" y="69376"/>
          <a:ext cx="916416" cy="57832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s-CL" sz="1200" dirty="0" err="1"/>
            <a:t>Sebastían</a:t>
          </a:r>
          <a:r>
            <a:rPr lang="es-CL" sz="1200" dirty="0"/>
            <a:t> </a:t>
          </a:r>
          <a:r>
            <a:rPr lang="es-CL" sz="1200" dirty="0" err="1"/>
            <a:t>Piñera</a:t>
          </a:r>
          <a:endParaRPr lang="es-CL" sz="1200" dirty="0"/>
        </a:p>
      </cdr:txBody>
    </cdr:sp>
  </cdr:relSizeAnchor>
  <cdr:relSizeAnchor xmlns:cdr="http://schemas.openxmlformats.org/drawingml/2006/chartDrawing">
    <cdr:from>
      <cdr:x>0.46206</cdr:x>
      <cdr:y>0.11343</cdr:y>
    </cdr:from>
    <cdr:to>
      <cdr:x>0.46206</cdr:x>
      <cdr:y>0.68056</cdr:y>
    </cdr:to>
    <cdr:sp macro="" textlink="">
      <cdr:nvSpPr>
        <cdr:cNvPr id="38" name="37 Conector recto"/>
        <cdr:cNvSpPr/>
      </cdr:nvSpPr>
      <cdr:spPr>
        <a:xfrm xmlns:a="http://schemas.openxmlformats.org/drawingml/2006/main" flipV="1">
          <a:off x="5219700" y="311151"/>
          <a:ext cx="0" cy="155575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s-CL"/>
        </a:p>
      </cdr:txBody>
    </cdr:sp>
  </cdr:relSizeAnchor>
  <cdr:relSizeAnchor xmlns:cdr="http://schemas.openxmlformats.org/drawingml/2006/chartDrawing">
    <cdr:from>
      <cdr:x>0.094</cdr:x>
      <cdr:y>0.41133</cdr:y>
    </cdr:from>
    <cdr:to>
      <cdr:x>0.12571</cdr:x>
      <cdr:y>0.41133</cdr:y>
    </cdr:to>
    <cdr:sp macro="" textlink="">
      <cdr:nvSpPr>
        <cdr:cNvPr id="45" name="44 Conector recto de flecha"/>
        <cdr:cNvSpPr/>
      </cdr:nvSpPr>
      <cdr:spPr>
        <a:xfrm xmlns:a="http://schemas.openxmlformats.org/drawingml/2006/main">
          <a:off x="790575" y="1590675"/>
          <a:ext cx="266700" cy="0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s-CL"/>
        </a:p>
      </cdr:txBody>
    </cdr:sp>
  </cdr:relSizeAnchor>
  <cdr:relSizeAnchor xmlns:cdr="http://schemas.openxmlformats.org/drawingml/2006/chartDrawing">
    <cdr:from>
      <cdr:x>0.89581</cdr:x>
      <cdr:y>0.53202</cdr:y>
    </cdr:from>
    <cdr:to>
      <cdr:x>0.92752</cdr:x>
      <cdr:y>0.53202</cdr:y>
    </cdr:to>
    <cdr:sp macro="" textlink="">
      <cdr:nvSpPr>
        <cdr:cNvPr id="46" name="1 Conector recto de flecha"/>
        <cdr:cNvSpPr/>
      </cdr:nvSpPr>
      <cdr:spPr>
        <a:xfrm xmlns:a="http://schemas.openxmlformats.org/drawingml/2006/main">
          <a:off x="7534275" y="2057400"/>
          <a:ext cx="266700" cy="0"/>
        </a:xfrm>
        <a:prstGeom xmlns:a="http://schemas.openxmlformats.org/drawingml/2006/main" prst="straightConnector1">
          <a:avLst/>
        </a:prstGeom>
        <a:noFill xmlns:a="http://schemas.openxmlformats.org/drawingml/2006/main"/>
        <a:ln xmlns:a="http://schemas.openxmlformats.org/drawingml/2006/main" w="9525" cap="flat" cmpd="sng" algn="ctr">
          <a:solidFill>
            <a:srgbClr val="4F81BD">
              <a:shade val="95000"/>
              <a:satMod val="105000"/>
            </a:srgbClr>
          </a:solidFill>
          <a:prstDash val="solid"/>
          <a:tailEnd type="arrow"/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endParaRPr lang="es-CL"/>
        </a:p>
      </cdr:txBody>
    </cdr:sp>
  </cdr:relSizeAnchor>
  <cdr:relSizeAnchor xmlns:cdr="http://schemas.openxmlformats.org/drawingml/2006/chartDrawing">
    <cdr:from>
      <cdr:x>0.56965</cdr:x>
      <cdr:y>0.42118</cdr:y>
    </cdr:from>
    <cdr:to>
      <cdr:x>0.60136</cdr:x>
      <cdr:y>0.42118</cdr:y>
    </cdr:to>
    <cdr:sp macro="" textlink="">
      <cdr:nvSpPr>
        <cdr:cNvPr id="47" name="1 Conector recto de flecha"/>
        <cdr:cNvSpPr/>
      </cdr:nvSpPr>
      <cdr:spPr>
        <a:xfrm xmlns:a="http://schemas.openxmlformats.org/drawingml/2006/main">
          <a:off x="4791075" y="1628775"/>
          <a:ext cx="266700" cy="0"/>
        </a:xfrm>
        <a:prstGeom xmlns:a="http://schemas.openxmlformats.org/drawingml/2006/main" prst="straightConnector1">
          <a:avLst/>
        </a:prstGeom>
        <a:noFill xmlns:a="http://schemas.openxmlformats.org/drawingml/2006/main"/>
        <a:ln xmlns:a="http://schemas.openxmlformats.org/drawingml/2006/main" w="9525" cap="flat" cmpd="sng" algn="ctr">
          <a:solidFill>
            <a:srgbClr val="4F81BD">
              <a:shade val="95000"/>
              <a:satMod val="105000"/>
            </a:srgbClr>
          </a:solidFill>
          <a:prstDash val="solid"/>
          <a:tailEnd type="arrow"/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endParaRPr lang="es-CL"/>
        </a:p>
      </cdr:txBody>
    </cdr:sp>
  </cdr:relSizeAnchor>
  <cdr:relSizeAnchor xmlns:cdr="http://schemas.openxmlformats.org/drawingml/2006/chartDrawing">
    <cdr:from>
      <cdr:x>0.60362</cdr:x>
      <cdr:y>0.36207</cdr:y>
    </cdr:from>
    <cdr:to>
      <cdr:x>0.64439</cdr:x>
      <cdr:y>0.43595</cdr:y>
    </cdr:to>
    <cdr:pic>
      <cdr:nvPicPr>
        <cdr:cNvPr id="48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4967551" y="1638715"/>
          <a:ext cx="335521" cy="334379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0.19375</cdr:x>
      <cdr:y>0.37225</cdr:y>
    </cdr:from>
    <cdr:to>
      <cdr:x>0.22875</cdr:x>
      <cdr:y>0.43589</cdr:y>
    </cdr:to>
    <cdr:pic>
      <cdr:nvPicPr>
        <cdr:cNvPr id="37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1594520" y="1684784"/>
          <a:ext cx="288032" cy="288032"/>
        </a:xfrm>
        <a:prstGeom xmlns:a="http://schemas.openxmlformats.org/drawingml/2006/main" prst="rect">
          <a:avLst/>
        </a:prstGeom>
      </cdr:spPr>
    </cdr:pic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04/01/2013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04/01/2013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04/01/2013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04/01/2013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04/01/2013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04/01/2013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04/01/2013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04/01/2013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04/01/2013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04/01/2013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04/01/2013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F37236-5CCD-4159-83A6-5AF17BE260C1}" type="datetimeFigureOut">
              <a:rPr lang="es-ES" smtClean="0"/>
              <a:pPr/>
              <a:t>04/01/2013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_tradnl" dirty="0" smtClean="0"/>
              <a:t>Aprobación Presidencial en Chile 2000-2012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_tradnl" dirty="0" smtClean="0">
                <a:solidFill>
                  <a:schemeClr val="tx1"/>
                </a:solidFill>
              </a:rPr>
              <a:t>Jorge Ramirez</a:t>
            </a:r>
          </a:p>
          <a:p>
            <a:r>
              <a:rPr lang="es-ES_tradnl" dirty="0" smtClean="0">
                <a:solidFill>
                  <a:schemeClr val="tx1"/>
                </a:solidFill>
              </a:rPr>
              <a:t>Pablo Varas</a:t>
            </a:r>
            <a:endParaRPr lang="es-ES" dirty="0">
              <a:solidFill>
                <a:schemeClr val="tx1"/>
              </a:solidFill>
            </a:endParaRPr>
          </a:p>
        </p:txBody>
      </p:sp>
      <p:pic>
        <p:nvPicPr>
          <p:cNvPr id="1026" name="Picture 2" descr="C:\Users\Monica\Downloads\logo_LY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44408" y="44624"/>
            <a:ext cx="792088" cy="7920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Objetivos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es-ES" dirty="0" smtClean="0"/>
              <a:t>Estudiar dos dimensiones de la aprobación presidencial a través de los datos de la encuesta CEP 2000-2012.</a:t>
            </a:r>
          </a:p>
          <a:p>
            <a:pPr lvl="1" algn="just"/>
            <a:r>
              <a:rPr lang="es-ES" dirty="0" smtClean="0"/>
              <a:t>Identificar los ciclos de aprobación de aprobación/desaprobación que se configuran, y los efectos de la divulgación CEP en la toma de decisiones gubernamentales (configuración de gabinetes).</a:t>
            </a:r>
          </a:p>
          <a:p>
            <a:pPr lvl="1" algn="just"/>
            <a:r>
              <a:rPr lang="es-ES" dirty="0" smtClean="0"/>
              <a:t>Análisis econométrico para identificar los determinantes de la aprobación presidencial para cada periodo estudiado.</a:t>
            </a:r>
          </a:p>
        </p:txBody>
      </p:sp>
      <p:pic>
        <p:nvPicPr>
          <p:cNvPr id="4" name="Picture 2" descr="C:\Users\Monica\Downloads\logo_LY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44408" y="44624"/>
            <a:ext cx="792088" cy="7920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Introducción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La “cuestión de la aprobación”</a:t>
            </a:r>
          </a:p>
          <a:p>
            <a:r>
              <a:rPr lang="es-ES" dirty="0" smtClean="0"/>
              <a:t>Da a conocer el </a:t>
            </a:r>
            <a:r>
              <a:rPr lang="es-ES" i="1" dirty="0" err="1" smtClean="0"/>
              <a:t>momentum</a:t>
            </a:r>
            <a:r>
              <a:rPr lang="es-ES" dirty="0" smtClean="0"/>
              <a:t> político</a:t>
            </a:r>
          </a:p>
          <a:p>
            <a:r>
              <a:rPr lang="es-ES" dirty="0" smtClean="0"/>
              <a:t>¿Soporte de Gobernabilidad?</a:t>
            </a:r>
          </a:p>
          <a:p>
            <a:r>
              <a:rPr lang="es-ES" dirty="0" smtClean="0"/>
              <a:t>¿Detonador de toma de decisiones estratégicas?</a:t>
            </a:r>
          </a:p>
          <a:p>
            <a:r>
              <a:rPr lang="es-ES" dirty="0" smtClean="0"/>
              <a:t>¿Son constantes su determinantes?</a:t>
            </a:r>
          </a:p>
          <a:p>
            <a:r>
              <a:rPr lang="es-ES" dirty="0" smtClean="0"/>
              <a:t>Mucho interés… pocos estudios de carácter científico.</a:t>
            </a:r>
            <a:endParaRPr lang="es-ES" dirty="0"/>
          </a:p>
        </p:txBody>
      </p:sp>
      <p:pic>
        <p:nvPicPr>
          <p:cNvPr id="4" name="Picture 2" descr="C:\Users\Monica\Downloads\logo_LY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44408" y="44624"/>
            <a:ext cx="792088" cy="7920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Metodología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Descripción de las dos metodologías</a:t>
            </a:r>
          </a:p>
          <a:p>
            <a:pPr lvl="1"/>
            <a:r>
              <a:rPr lang="es-ES" b="1" dirty="0" smtClean="0"/>
              <a:t>Cualitativa</a:t>
            </a:r>
            <a:r>
              <a:rPr lang="es-ES" dirty="0" smtClean="0"/>
              <a:t>: Análisis de contexto político en los ciclos de aprobación presidencial e identificación de relación entre bajos niveles de popularidad y cambios de gabinete.</a:t>
            </a:r>
          </a:p>
          <a:p>
            <a:pPr lvl="1"/>
            <a:r>
              <a:rPr lang="es-ES" b="1" dirty="0" smtClean="0"/>
              <a:t>Cuantitativa</a:t>
            </a:r>
            <a:r>
              <a:rPr lang="es-ES" dirty="0" smtClean="0"/>
              <a:t>: Estudio mediante modelo probit de los tres períodos presidenciales. Identificar variables estadísticamente significativas y diferencias de efectos marginales.  </a:t>
            </a:r>
            <a:endParaRPr lang="es-ES" dirty="0"/>
          </a:p>
        </p:txBody>
      </p:sp>
      <p:pic>
        <p:nvPicPr>
          <p:cNvPr id="4" name="Picture 2" descr="C:\Users\Monica\Downloads\logo_LY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44408" y="44624"/>
            <a:ext cx="792088" cy="7920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Estado del arte</a:t>
            </a:r>
            <a:endParaRPr lang="es-ES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67543" y="1196756"/>
          <a:ext cx="8352928" cy="55801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1783"/>
                <a:gridCol w="1538697"/>
                <a:gridCol w="4982448"/>
              </a:tblGrid>
              <a:tr h="297231">
                <a:tc>
                  <a:txBody>
                    <a:bodyPr/>
                    <a:lstStyle/>
                    <a:p>
                      <a:pPr algn="just"/>
                      <a:r>
                        <a:rPr lang="es-CL" sz="1300" dirty="0" smtClean="0"/>
                        <a:t>Autor  (es)</a:t>
                      </a:r>
                      <a:endParaRPr lang="es-CL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CL" sz="1300" dirty="0" smtClean="0"/>
                        <a:t>Variable estudiada</a:t>
                      </a:r>
                      <a:endParaRPr lang="es-CL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CL" sz="1300" dirty="0" smtClean="0"/>
                        <a:t>Argumento</a:t>
                      </a:r>
                      <a:endParaRPr lang="es-CL" sz="1300" dirty="0"/>
                    </a:p>
                  </a:txBody>
                  <a:tcPr/>
                </a:tc>
              </a:tr>
              <a:tr h="439102">
                <a:tc>
                  <a:txBody>
                    <a:bodyPr/>
                    <a:lstStyle/>
                    <a:p>
                      <a:pPr algn="just"/>
                      <a:r>
                        <a:rPr lang="es-CL" sz="1100" b="1" dirty="0" smtClean="0"/>
                        <a:t>Clarke,</a:t>
                      </a:r>
                      <a:r>
                        <a:rPr lang="es-CL" sz="1100" b="1" baseline="0" dirty="0" smtClean="0"/>
                        <a:t> Stewart, </a:t>
                      </a:r>
                      <a:r>
                        <a:rPr lang="es-CL" sz="1100" b="1" baseline="0" dirty="0" err="1" smtClean="0"/>
                        <a:t>Ault</a:t>
                      </a:r>
                      <a:r>
                        <a:rPr lang="es-CL" sz="1100" b="1" baseline="0" dirty="0" smtClean="0"/>
                        <a:t> &amp; </a:t>
                      </a:r>
                      <a:r>
                        <a:rPr lang="es-CL" sz="1100" b="1" baseline="0" dirty="0" err="1" smtClean="0"/>
                        <a:t>Elliot</a:t>
                      </a:r>
                      <a:r>
                        <a:rPr lang="es-CL" sz="1100" b="1" baseline="0" dirty="0" smtClean="0"/>
                        <a:t> (2005)</a:t>
                      </a:r>
                      <a:endParaRPr lang="es-CL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CL" sz="1100" b="1" dirty="0" smtClean="0"/>
                        <a:t>Género</a:t>
                      </a:r>
                      <a:endParaRPr lang="es-CL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CL" sz="1100" b="1" dirty="0" smtClean="0"/>
                        <a:t>Mujeres pesimistas</a:t>
                      </a:r>
                      <a:r>
                        <a:rPr lang="es-CL" sz="1100" b="1" baseline="0" dirty="0" smtClean="0"/>
                        <a:t> en percepción del manejo económico. No hay diferencia en aprobación presidencial por sexo (EE.UU)</a:t>
                      </a:r>
                      <a:endParaRPr lang="es-CL" sz="1100" b="1" dirty="0"/>
                    </a:p>
                  </a:txBody>
                  <a:tcPr/>
                </a:tc>
              </a:tr>
              <a:tr h="795874">
                <a:tc>
                  <a:txBody>
                    <a:bodyPr/>
                    <a:lstStyle/>
                    <a:p>
                      <a:pPr algn="just"/>
                      <a:r>
                        <a:rPr lang="es-CL" sz="1100" b="1" dirty="0" smtClean="0"/>
                        <a:t>Cohen (2004)</a:t>
                      </a:r>
                      <a:endParaRPr lang="es-CL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CL" sz="1100" b="1" dirty="0" smtClean="0"/>
                        <a:t>Evaluación</a:t>
                      </a:r>
                      <a:r>
                        <a:rPr lang="es-CL" sz="1100" b="1" baseline="0" dirty="0" smtClean="0"/>
                        <a:t> temporal prospectiva/retrospectiva de economía</a:t>
                      </a:r>
                      <a:endParaRPr lang="es-CL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CL" sz="1100" b="1" dirty="0" smtClean="0"/>
                        <a:t>Evaluación</a:t>
                      </a:r>
                      <a:r>
                        <a:rPr lang="es-CL" sz="1100" b="1" baseline="0" dirty="0" smtClean="0"/>
                        <a:t> de la economía prospectiva determina la aprobación presidencial en países industrializados. En países en vías de desarrollo aprobación presidencial terminada por visiones retrospectivas de la economía (EE.UU)</a:t>
                      </a:r>
                      <a:endParaRPr lang="es-CL" sz="1100" b="1" dirty="0"/>
                    </a:p>
                  </a:txBody>
                  <a:tcPr/>
                </a:tc>
              </a:tr>
              <a:tr h="617488">
                <a:tc>
                  <a:txBody>
                    <a:bodyPr/>
                    <a:lstStyle/>
                    <a:p>
                      <a:pPr algn="just"/>
                      <a:r>
                        <a:rPr lang="es-CL" sz="1100" b="1" dirty="0" err="1" smtClean="0"/>
                        <a:t>Lebo</a:t>
                      </a:r>
                      <a:r>
                        <a:rPr lang="es-CL" sz="1100" b="1" dirty="0" smtClean="0"/>
                        <a:t> y Casino (2007)</a:t>
                      </a:r>
                      <a:endParaRPr lang="es-CL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CL" sz="1100" b="1" dirty="0" smtClean="0"/>
                        <a:t>Identificación</a:t>
                      </a:r>
                      <a:r>
                        <a:rPr lang="es-CL" sz="1100" b="1" baseline="0" dirty="0" smtClean="0"/>
                        <a:t> Partidaria</a:t>
                      </a:r>
                      <a:endParaRPr lang="es-CL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CL" sz="1100" b="1" dirty="0" smtClean="0"/>
                        <a:t>Individuos con identificación fuerte son menos sensibles</a:t>
                      </a:r>
                      <a:r>
                        <a:rPr lang="es-CL" sz="1100" b="1" baseline="0" dirty="0" smtClean="0"/>
                        <a:t> a variables como inflación o desempleo a la hora de evaluar a un presidente. Y viceversa (EE.UU)</a:t>
                      </a:r>
                      <a:endParaRPr lang="es-CL" sz="1100" b="1" dirty="0"/>
                    </a:p>
                  </a:txBody>
                  <a:tcPr/>
                </a:tc>
              </a:tr>
              <a:tr h="617488">
                <a:tc>
                  <a:txBody>
                    <a:bodyPr/>
                    <a:lstStyle/>
                    <a:p>
                      <a:pPr algn="just"/>
                      <a:r>
                        <a:rPr lang="es-CL" sz="1100" b="1" dirty="0" err="1" smtClean="0"/>
                        <a:t>Kelleher</a:t>
                      </a:r>
                      <a:r>
                        <a:rPr lang="es-CL" sz="1100" b="1" dirty="0" smtClean="0"/>
                        <a:t> y </a:t>
                      </a:r>
                      <a:r>
                        <a:rPr lang="es-CL" sz="1100" b="1" dirty="0" err="1" smtClean="0"/>
                        <a:t>Wolak</a:t>
                      </a:r>
                      <a:r>
                        <a:rPr lang="es-CL" sz="1100" b="1" dirty="0" smtClean="0"/>
                        <a:t> (2006)</a:t>
                      </a:r>
                      <a:endParaRPr lang="es-CL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CL" sz="1100" b="1" dirty="0" smtClean="0"/>
                        <a:t>Efecto</a:t>
                      </a:r>
                      <a:r>
                        <a:rPr lang="es-CL" sz="1100" b="1" baseline="0" dirty="0" smtClean="0"/>
                        <a:t> medios de comunicación y economía.</a:t>
                      </a:r>
                      <a:endParaRPr lang="es-CL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CL" sz="1100" b="1" dirty="0" smtClean="0"/>
                        <a:t>El</a:t>
                      </a:r>
                      <a:r>
                        <a:rPr lang="es-CL" sz="1100" b="1" baseline="0" dirty="0" smtClean="0"/>
                        <a:t> efecto medios incide en la aprobación, pero dependiendo del tema. Si son temas comprensibles para la ciudadanía o no. Los presidentes son mejor evaluados cuando la economía crece (EE.UU)</a:t>
                      </a:r>
                      <a:endParaRPr lang="es-CL" sz="1100" b="1" dirty="0"/>
                    </a:p>
                  </a:txBody>
                  <a:tcPr/>
                </a:tc>
              </a:tr>
              <a:tr h="439102">
                <a:tc>
                  <a:txBody>
                    <a:bodyPr/>
                    <a:lstStyle/>
                    <a:p>
                      <a:r>
                        <a:rPr lang="es-CL" sz="1100" b="1" dirty="0" err="1" smtClean="0"/>
                        <a:t>Brody</a:t>
                      </a:r>
                      <a:r>
                        <a:rPr lang="es-CL" sz="1100" b="1" baseline="0" dirty="0" smtClean="0"/>
                        <a:t> (1991)</a:t>
                      </a:r>
                      <a:endParaRPr lang="es-CL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100" b="1" dirty="0" smtClean="0"/>
                        <a:t>Temporalidad del mandato</a:t>
                      </a:r>
                      <a:endParaRPr lang="es-CL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100" b="1" dirty="0" smtClean="0"/>
                        <a:t>Efecto luna de miel en los primeros meses de mandato</a:t>
                      </a:r>
                      <a:r>
                        <a:rPr lang="es-CL" sz="1100" b="1" baseline="0" dirty="0" smtClean="0"/>
                        <a:t> (EE.UU)</a:t>
                      </a:r>
                      <a:endParaRPr lang="es-CL" sz="1100" b="1" dirty="0"/>
                    </a:p>
                  </a:txBody>
                  <a:tcPr/>
                </a:tc>
              </a:tr>
              <a:tr h="439102">
                <a:tc>
                  <a:txBody>
                    <a:bodyPr/>
                    <a:lstStyle/>
                    <a:p>
                      <a:r>
                        <a:rPr lang="es-CL" sz="1100" b="1" dirty="0" err="1" smtClean="0"/>
                        <a:t>Gramacho</a:t>
                      </a:r>
                      <a:r>
                        <a:rPr lang="es-CL" sz="1100" b="1" dirty="0" smtClean="0"/>
                        <a:t> (2005)</a:t>
                      </a:r>
                      <a:endParaRPr lang="es-CL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100" b="1" dirty="0" smtClean="0"/>
                        <a:t>Desempleo</a:t>
                      </a:r>
                      <a:r>
                        <a:rPr lang="es-CL" sz="1100" b="1" baseline="0" dirty="0" smtClean="0"/>
                        <a:t> y devaluación</a:t>
                      </a:r>
                      <a:endParaRPr lang="es-CL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100" b="1" dirty="0" smtClean="0"/>
                        <a:t>Evidencia consistente con la hipótesis de</a:t>
                      </a:r>
                      <a:r>
                        <a:rPr lang="es-CL" sz="1100" b="1" baseline="0" dirty="0" smtClean="0"/>
                        <a:t> la evaluación tipo “voto económico” (Brasil)</a:t>
                      </a:r>
                      <a:endParaRPr lang="es-CL" sz="1100" b="1" dirty="0"/>
                    </a:p>
                  </a:txBody>
                  <a:tcPr/>
                </a:tc>
              </a:tr>
              <a:tr h="439102">
                <a:tc>
                  <a:txBody>
                    <a:bodyPr/>
                    <a:lstStyle/>
                    <a:p>
                      <a:r>
                        <a:rPr lang="es-CL" sz="1100" b="1" dirty="0" smtClean="0"/>
                        <a:t>Maldonado</a:t>
                      </a:r>
                      <a:r>
                        <a:rPr lang="es-CL" sz="1100" b="1" baseline="0" dirty="0" smtClean="0"/>
                        <a:t> y Pimentel (2009)</a:t>
                      </a:r>
                      <a:endParaRPr lang="es-CL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100" b="1" dirty="0" smtClean="0"/>
                        <a:t>Temporalidad del mandato</a:t>
                      </a:r>
                      <a:endParaRPr lang="es-CL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100" b="1" dirty="0" smtClean="0"/>
                        <a:t>Aprobación presidencial de </a:t>
                      </a:r>
                      <a:r>
                        <a:rPr lang="es-CL" sz="1100" b="1" dirty="0" err="1" smtClean="0"/>
                        <a:t>A.Toledo</a:t>
                      </a:r>
                      <a:r>
                        <a:rPr lang="es-CL" sz="1100" b="1" baseline="0" dirty="0" smtClean="0"/>
                        <a:t> y </a:t>
                      </a:r>
                      <a:r>
                        <a:rPr lang="es-CL" sz="1100" b="1" baseline="0" dirty="0" err="1" smtClean="0"/>
                        <a:t>A.García</a:t>
                      </a:r>
                      <a:r>
                        <a:rPr lang="es-CL" sz="1100" b="1" baseline="0" dirty="0" smtClean="0"/>
                        <a:t> sigue patrón de parábola (Perú)</a:t>
                      </a:r>
                      <a:endParaRPr lang="es-CL" sz="1100" b="1" dirty="0"/>
                    </a:p>
                  </a:txBody>
                  <a:tcPr/>
                </a:tc>
              </a:tr>
              <a:tr h="439102">
                <a:tc>
                  <a:txBody>
                    <a:bodyPr/>
                    <a:lstStyle/>
                    <a:p>
                      <a:r>
                        <a:rPr lang="es-CL" sz="1100" b="1" dirty="0" err="1" smtClean="0"/>
                        <a:t>Arriagada</a:t>
                      </a:r>
                      <a:r>
                        <a:rPr lang="es-CL" sz="1100" b="1" dirty="0" smtClean="0"/>
                        <a:t>, Navia y </a:t>
                      </a:r>
                      <a:r>
                        <a:rPr lang="es-CL" sz="1100" b="1" dirty="0" err="1" smtClean="0"/>
                        <a:t>S</a:t>
                      </a:r>
                      <a:r>
                        <a:rPr lang="es-CL" sz="1100" b="1" baseline="0" dirty="0" err="1" smtClean="0"/>
                        <a:t>chuster</a:t>
                      </a:r>
                      <a:r>
                        <a:rPr lang="es-CL" sz="1100" b="1" baseline="0" dirty="0" smtClean="0"/>
                        <a:t> (2010)</a:t>
                      </a:r>
                      <a:endParaRPr lang="es-CL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100" b="1" dirty="0" smtClean="0"/>
                        <a:t>Medios</a:t>
                      </a:r>
                      <a:r>
                        <a:rPr lang="es-CL" sz="1100" b="1" baseline="0" dirty="0" smtClean="0"/>
                        <a:t> de comunicación</a:t>
                      </a:r>
                      <a:endParaRPr lang="es-CL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100" b="1" dirty="0" smtClean="0"/>
                        <a:t>Mayor consumo de medios, niveles de aprobación</a:t>
                      </a:r>
                      <a:r>
                        <a:rPr lang="es-CL" sz="1100" b="1" baseline="0" dirty="0" smtClean="0"/>
                        <a:t> presidencial más bajos (Chile)</a:t>
                      </a:r>
                    </a:p>
                  </a:txBody>
                  <a:tcPr/>
                </a:tc>
              </a:tr>
              <a:tr h="439102">
                <a:tc>
                  <a:txBody>
                    <a:bodyPr/>
                    <a:lstStyle/>
                    <a:p>
                      <a:r>
                        <a:rPr lang="es-CL" sz="1100" b="1" dirty="0" smtClean="0"/>
                        <a:t>Morales</a:t>
                      </a:r>
                      <a:r>
                        <a:rPr lang="es-CL" sz="1100" b="1" baseline="0" dirty="0" smtClean="0"/>
                        <a:t> y Saldaña (2008)</a:t>
                      </a:r>
                      <a:endParaRPr lang="es-CL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100" b="1" dirty="0" smtClean="0"/>
                        <a:t>NSE</a:t>
                      </a:r>
                      <a:endParaRPr lang="es-CL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100" b="1" baseline="0" dirty="0" smtClean="0"/>
                        <a:t>NSE bajo aprueban más a </a:t>
                      </a:r>
                      <a:r>
                        <a:rPr lang="es-CL" sz="1100" b="1" baseline="0" dirty="0" err="1" smtClean="0"/>
                        <a:t>M.Bachelet</a:t>
                      </a:r>
                      <a:r>
                        <a:rPr lang="es-CL" sz="1100" b="1" baseline="0" dirty="0" smtClean="0"/>
                        <a:t> en comparación a </a:t>
                      </a:r>
                      <a:r>
                        <a:rPr lang="es-CL" sz="1100" b="1" baseline="0" dirty="0" err="1" smtClean="0"/>
                        <a:t>R.Lagos</a:t>
                      </a:r>
                      <a:r>
                        <a:rPr lang="es-CL" sz="1100" b="1" baseline="0" dirty="0" smtClean="0"/>
                        <a:t> (Chile)</a:t>
                      </a:r>
                    </a:p>
                  </a:txBody>
                  <a:tcPr/>
                </a:tc>
              </a:tr>
              <a:tr h="617488">
                <a:tc>
                  <a:txBody>
                    <a:bodyPr/>
                    <a:lstStyle/>
                    <a:p>
                      <a:r>
                        <a:rPr lang="es-CL" sz="1100" b="1" dirty="0" smtClean="0"/>
                        <a:t>Valenzuela (2011)</a:t>
                      </a:r>
                      <a:endParaRPr lang="es-CL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100" b="1" dirty="0" smtClean="0"/>
                        <a:t>Cifras económicas</a:t>
                      </a:r>
                      <a:endParaRPr lang="es-CL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100" b="1" baseline="0" dirty="0" smtClean="0"/>
                        <a:t>Las cifras económicas no redundan de manera directa en la aprobación, lo que importa es la percepción ciudadana respecto al manejo de la economía (Chile)</a:t>
                      </a: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2" descr="C:\Users\Monica\Downloads\logo_LY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44408" y="44624"/>
            <a:ext cx="792088" cy="7920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62981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Identificación de ciclos de aprobación presidencial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es-ES" dirty="0" smtClean="0"/>
              <a:t>	</a:t>
            </a:r>
          </a:p>
          <a:p>
            <a:pPr algn="just">
              <a:buNone/>
            </a:pPr>
            <a:r>
              <a:rPr lang="es-ES" dirty="0" smtClean="0"/>
              <a:t>	Ciclo político, </a:t>
            </a:r>
            <a:r>
              <a:rPr lang="es-ES" dirty="0" err="1" smtClean="0"/>
              <a:t>multívoco</a:t>
            </a:r>
            <a:r>
              <a:rPr lang="es-ES" dirty="0" smtClean="0"/>
              <a:t>, ausencia de definición en la disciplina.</a:t>
            </a:r>
          </a:p>
          <a:p>
            <a:pPr algn="just">
              <a:buNone/>
            </a:pPr>
            <a:r>
              <a:rPr lang="es-ES" dirty="0" smtClean="0"/>
              <a:t>	Métrica: “Cambio brusco en los patrones de aprobación (10%), el cual da paso a un periodo de estabilidad en el tiempo (tres mediciones CEP)”.</a:t>
            </a:r>
            <a:endParaRPr lang="es-ES" dirty="0"/>
          </a:p>
        </p:txBody>
      </p:sp>
      <p:pic>
        <p:nvPicPr>
          <p:cNvPr id="4" name="Picture 2" descr="C:\Users\Monica\Downloads\logo_LY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44408" y="44624"/>
            <a:ext cx="792088" cy="7920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Evolución Aprobación Presidencial </a:t>
            </a:r>
            <a:br>
              <a:rPr lang="es-ES" dirty="0" smtClean="0"/>
            </a:br>
            <a:r>
              <a:rPr lang="es-ES" dirty="0" smtClean="0"/>
              <a:t>en Chile (2000-2012)</a:t>
            </a:r>
            <a:endParaRPr lang="es-ES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539552" y="1772816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4 CuadroTexto"/>
          <p:cNvSpPr txBox="1"/>
          <p:nvPr/>
        </p:nvSpPr>
        <p:spPr>
          <a:xfrm>
            <a:off x="6948264" y="6381328"/>
            <a:ext cx="16561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/>
              <a:t>Fuente: Encuesta CEP</a:t>
            </a:r>
            <a:endParaRPr lang="es-ES" sz="1200" dirty="0"/>
          </a:p>
        </p:txBody>
      </p:sp>
      <p:pic>
        <p:nvPicPr>
          <p:cNvPr id="6" name="Picture 2" descr="C:\Users\Monica\Downloads\logo_LYD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44408" y="44624"/>
            <a:ext cx="792088" cy="7920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Ciclos Políticos Interpretaciones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es-ES" dirty="0" smtClean="0"/>
              <a:t>Se observan 4 ciclos de aprobación presidencial. Dos de “popularidad” y dos de “impopularidad”</a:t>
            </a:r>
          </a:p>
          <a:p>
            <a:pPr algn="just"/>
            <a:r>
              <a:rPr lang="es-ES" dirty="0" smtClean="0"/>
              <a:t>Análisis político ofrece elementos de contexto</a:t>
            </a:r>
          </a:p>
          <a:p>
            <a:pPr lvl="1" algn="just"/>
            <a:r>
              <a:rPr lang="es-ES" dirty="0" smtClean="0"/>
              <a:t>1er ciclo de popularidad Lagos: Política exterior. “Ofrezco relaciones con Bolivia diplomáticas aquí y ahora” (Navia, 2006)</a:t>
            </a:r>
          </a:p>
          <a:p>
            <a:pPr lvl="1" algn="just"/>
            <a:r>
              <a:rPr lang="es-ES" dirty="0" smtClean="0"/>
              <a:t>2do ciclo de impopularidad </a:t>
            </a:r>
            <a:r>
              <a:rPr lang="es-ES" dirty="0" err="1" smtClean="0"/>
              <a:t>Bachelet</a:t>
            </a:r>
            <a:r>
              <a:rPr lang="es-ES" dirty="0" smtClean="0"/>
              <a:t>: </a:t>
            </a:r>
            <a:r>
              <a:rPr lang="es-ES" dirty="0" err="1" smtClean="0"/>
              <a:t>Transantiago</a:t>
            </a:r>
            <a:r>
              <a:rPr lang="es-ES" dirty="0" smtClean="0"/>
              <a:t> (Mardones, 2008)</a:t>
            </a:r>
          </a:p>
          <a:p>
            <a:pPr lvl="1" algn="just"/>
            <a:r>
              <a:rPr lang="es-ES" dirty="0" smtClean="0"/>
              <a:t>3er ciclo de popularidad </a:t>
            </a:r>
            <a:r>
              <a:rPr lang="es-ES" dirty="0" err="1" smtClean="0"/>
              <a:t>Bachelet</a:t>
            </a:r>
            <a:r>
              <a:rPr lang="es-ES" dirty="0" smtClean="0"/>
              <a:t>. Adopción de estrategia económica frente a la crisis (Funk, 2009; </a:t>
            </a:r>
            <a:r>
              <a:rPr lang="es-ES" dirty="0" err="1" smtClean="0"/>
              <a:t>Castiglioni</a:t>
            </a:r>
            <a:r>
              <a:rPr lang="es-ES" dirty="0" smtClean="0"/>
              <a:t>, 2010)</a:t>
            </a:r>
          </a:p>
          <a:p>
            <a:pPr lvl="1" algn="just"/>
            <a:r>
              <a:rPr lang="es-ES" dirty="0" smtClean="0"/>
              <a:t>4to ciclo de impopularidad </a:t>
            </a:r>
            <a:r>
              <a:rPr lang="es-ES" dirty="0" err="1" smtClean="0"/>
              <a:t>Piñera</a:t>
            </a:r>
            <a:r>
              <a:rPr lang="es-ES" dirty="0" smtClean="0"/>
              <a:t>. Movimiento Estudiantil (Segovia y Gamboa, 2012).</a:t>
            </a:r>
          </a:p>
          <a:p>
            <a:endParaRPr lang="es-ES" dirty="0"/>
          </a:p>
        </p:txBody>
      </p:sp>
      <p:pic>
        <p:nvPicPr>
          <p:cNvPr id="4" name="Picture 2" descr="C:\Users\Monica\Downloads\logo_LY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44408" y="44624"/>
            <a:ext cx="792088" cy="7920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¿Qué factor ejerce la Encuesta CEP </a:t>
            </a:r>
            <a:br>
              <a:rPr lang="es-ES" dirty="0" smtClean="0"/>
            </a:br>
            <a:r>
              <a:rPr lang="es-ES" dirty="0" smtClean="0"/>
              <a:t>en la política nacional?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772816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s-ES" dirty="0" smtClean="0"/>
              <a:t>Distinción: Un ámbito de influencia es el que ejerce la encuesta en materia de selección de candidatos y otro es el que ejerce en la toma de decisiones estratégicas gubernamentales.</a:t>
            </a:r>
          </a:p>
          <a:p>
            <a:pPr algn="just"/>
            <a:r>
              <a:rPr lang="es-ES" dirty="0" smtClean="0"/>
              <a:t>Si la divulgación de datos de aprobación presidencial constriñe a los actores políticos, señales de alerta en términos de desaprobación deberían expresarse en cambios de orientaciones en materia de conducción de las carteras de gobierno. </a:t>
            </a:r>
            <a:endParaRPr lang="es-ES" dirty="0"/>
          </a:p>
        </p:txBody>
      </p:sp>
      <p:pic>
        <p:nvPicPr>
          <p:cNvPr id="4" name="Picture 2" descr="C:\Users\Monica\Downloads\logo_LY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44408" y="44624"/>
            <a:ext cx="792088" cy="7920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Identificación de Cambios de Gabinete en espacio temporal (2000-2012)</a:t>
            </a:r>
            <a:endParaRPr lang="es-ES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323528" y="1988840"/>
          <a:ext cx="8568952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2" descr="C:\Users\Monica\Downloads\logo_LYD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44408" y="44624"/>
            <a:ext cx="792088" cy="7920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Análisis del </a:t>
            </a:r>
            <a:r>
              <a:rPr lang="es-ES" i="1" dirty="0" err="1" smtClean="0"/>
              <a:t>timing</a:t>
            </a:r>
            <a:r>
              <a:rPr lang="es-ES" dirty="0" smtClean="0"/>
              <a:t> CEP en la conformación de gabinetes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es-ES" dirty="0" smtClean="0"/>
              <a:t>No se observa un patrón claro respecto a que tras el resultado de la aprobación presidencial – a la baja – se haya generado una reacción inmediata por parte del ejecutivo en términos de cambios de gabinete.</a:t>
            </a:r>
          </a:p>
          <a:p>
            <a:pPr algn="just"/>
            <a:r>
              <a:rPr lang="es-ES" dirty="0" smtClean="0"/>
              <a:t>Tras la entrega de resultados de aprobación de Junio 2001, Junio 2007 y Julio 2011 se podría haber esperado un cambio de gabinete.</a:t>
            </a:r>
          </a:p>
          <a:p>
            <a:pPr algn="just"/>
            <a:r>
              <a:rPr lang="es-ES" dirty="0" smtClean="0"/>
              <a:t>Sí se evidencian relaciones - no instantáneas - a fines de diciembre 2002 y el cambio de gabinete de marzo de 2003, y a fines de diciembre de 2007 y el cambio de gabinete de enero de 2008.</a:t>
            </a:r>
            <a:endParaRPr lang="es-ES" dirty="0"/>
          </a:p>
        </p:txBody>
      </p:sp>
      <p:pic>
        <p:nvPicPr>
          <p:cNvPr id="4" name="Picture 2" descr="C:\Users\Monica\Downloads\logo_LY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44408" y="44624"/>
            <a:ext cx="792088" cy="7920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Conclusión análisis cualitativo</a:t>
            </a:r>
            <a:br>
              <a:rPr lang="es-ES" dirty="0" smtClean="0"/>
            </a:b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s-ES" dirty="0" smtClean="0"/>
              <a:t>Es posible matizar la tesis de que la divulgación de resultados de aprobación presidencial configura el </a:t>
            </a:r>
            <a:r>
              <a:rPr lang="es-ES" i="1" dirty="0" err="1" smtClean="0"/>
              <a:t>timing</a:t>
            </a:r>
            <a:r>
              <a:rPr lang="es-ES" dirty="0" smtClean="0"/>
              <a:t> de la toma de decisiones en el ejecutivo en materia de conformación de gabinetes. Buen </a:t>
            </a:r>
            <a:r>
              <a:rPr lang="es-ES" i="1" dirty="0" smtClean="0"/>
              <a:t>proxy</a:t>
            </a:r>
            <a:r>
              <a:rPr lang="es-ES" dirty="0" smtClean="0"/>
              <a:t> en sistemas presidencialistas.</a:t>
            </a:r>
          </a:p>
          <a:p>
            <a:pPr algn="just"/>
            <a:r>
              <a:rPr lang="es-ES" dirty="0" smtClean="0"/>
              <a:t>Es distinto el “efecto CEP” en la selección de candidatos que en la toma de decisiones de gobierno. </a:t>
            </a:r>
            <a:endParaRPr lang="es-ES" dirty="0"/>
          </a:p>
        </p:txBody>
      </p:sp>
      <p:pic>
        <p:nvPicPr>
          <p:cNvPr id="4" name="Picture 2" descr="C:\Users\Monica\Downloads\logo_LY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44408" y="44624"/>
            <a:ext cx="792088" cy="7920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Modelo econométrico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 smtClean="0"/>
              <a:t>Modelo</a:t>
            </a:r>
          </a:p>
          <a:p>
            <a:pPr>
              <a:buNone/>
            </a:pPr>
            <a:endParaRPr lang="es-CL" dirty="0" smtClean="0"/>
          </a:p>
          <a:p>
            <a:r>
              <a:rPr lang="es-CL" dirty="0" smtClean="0"/>
              <a:t>Siendo</a:t>
            </a:r>
            <a:endParaRPr lang="es-ES" dirty="0" smtClean="0"/>
          </a:p>
          <a:p>
            <a:pPr lvl="1"/>
            <a:r>
              <a:rPr lang="es-CL" dirty="0" smtClean="0"/>
              <a:t>G(z) la función de distribución acumulada de una normal estándar</a:t>
            </a:r>
            <a:endParaRPr lang="es-ES" dirty="0" smtClean="0"/>
          </a:p>
          <a:p>
            <a:pPr lvl="1"/>
            <a:r>
              <a:rPr lang="es-CL" dirty="0" smtClean="0"/>
              <a:t>     = Variables de percepción</a:t>
            </a:r>
            <a:endParaRPr lang="es-ES" dirty="0" smtClean="0"/>
          </a:p>
          <a:p>
            <a:pPr lvl="1"/>
            <a:r>
              <a:rPr lang="es-CL" dirty="0" smtClean="0"/>
              <a:t>     = Variables de caracterización del encuestado</a:t>
            </a:r>
            <a:endParaRPr lang="es-ES" dirty="0" smtClean="0"/>
          </a:p>
          <a:p>
            <a:pPr lvl="1"/>
            <a:r>
              <a:rPr lang="es-CL" dirty="0" smtClean="0"/>
              <a:t>     =Variables de control</a:t>
            </a:r>
            <a:endParaRPr lang="es-ES" dirty="0" smtClean="0"/>
          </a:p>
          <a:p>
            <a:endParaRPr lang="es-ES" dirty="0"/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32959" y="2420888"/>
            <a:ext cx="6623417" cy="334516"/>
          </a:xfrm>
          <a:prstGeom prst="rect">
            <a:avLst/>
          </a:prstGeom>
          <a:noFill/>
        </p:spPr>
      </p:pic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0" y="647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3079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3081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31640" y="5445224"/>
            <a:ext cx="310818" cy="388522"/>
          </a:xfrm>
          <a:prstGeom prst="rect">
            <a:avLst/>
          </a:prstGeom>
          <a:noFill/>
        </p:spPr>
      </p:pic>
      <p:pic>
        <p:nvPicPr>
          <p:cNvPr id="13" name="Picture 6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50784" y="4437112"/>
            <a:ext cx="270030" cy="360040"/>
          </a:xfrm>
          <a:prstGeom prst="rect">
            <a:avLst/>
          </a:prstGeom>
          <a:noFill/>
        </p:spPr>
      </p:pic>
      <p:sp>
        <p:nvSpPr>
          <p:cNvPr id="3083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31640" y="4915644"/>
            <a:ext cx="288032" cy="360040"/>
          </a:xfrm>
          <a:prstGeom prst="rect">
            <a:avLst/>
          </a:prstGeom>
          <a:noFill/>
        </p:spPr>
      </p:pic>
      <p:pic>
        <p:nvPicPr>
          <p:cNvPr id="14" name="Picture 2" descr="C:\Users\Monica\Downloads\logo_LYD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244408" y="44624"/>
            <a:ext cx="792088" cy="7920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Variables consideradas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s-CL" dirty="0" smtClean="0"/>
              <a:t>Variables de percepción</a:t>
            </a:r>
          </a:p>
          <a:p>
            <a:pPr lvl="1"/>
            <a:r>
              <a:rPr lang="es-CL" dirty="0" smtClean="0"/>
              <a:t>Situación económica</a:t>
            </a:r>
          </a:p>
          <a:p>
            <a:pPr lvl="1"/>
            <a:r>
              <a:rPr lang="es-CL" dirty="0" smtClean="0"/>
              <a:t>Situación de progreso del país.</a:t>
            </a:r>
          </a:p>
          <a:p>
            <a:r>
              <a:rPr lang="es-CL" dirty="0" smtClean="0"/>
              <a:t>Caracterización encuestado</a:t>
            </a:r>
          </a:p>
          <a:p>
            <a:pPr lvl="1"/>
            <a:r>
              <a:rPr lang="es-CL" dirty="0" smtClean="0"/>
              <a:t>Sexo</a:t>
            </a:r>
          </a:p>
          <a:p>
            <a:pPr lvl="1"/>
            <a:r>
              <a:rPr lang="es-CL" dirty="0" smtClean="0"/>
              <a:t>Edad</a:t>
            </a:r>
          </a:p>
          <a:p>
            <a:pPr lvl="1"/>
            <a:r>
              <a:rPr lang="es-CL" dirty="0" smtClean="0"/>
              <a:t>Grupo socioeconómico</a:t>
            </a:r>
          </a:p>
          <a:p>
            <a:pPr lvl="1"/>
            <a:r>
              <a:rPr lang="es-CL" dirty="0" smtClean="0"/>
              <a:t>Escolaridad</a:t>
            </a:r>
          </a:p>
          <a:p>
            <a:pPr lvl="1"/>
            <a:r>
              <a:rPr lang="es-CL" dirty="0" smtClean="0"/>
              <a:t>Identificación política</a:t>
            </a:r>
          </a:p>
          <a:p>
            <a:r>
              <a:rPr lang="es-CL" dirty="0" smtClean="0"/>
              <a:t>Variable de control</a:t>
            </a:r>
          </a:p>
          <a:p>
            <a:pPr lvl="1"/>
            <a:r>
              <a:rPr lang="es-CL" dirty="0" smtClean="0"/>
              <a:t>Año del período presidencial</a:t>
            </a:r>
          </a:p>
          <a:p>
            <a:pPr>
              <a:buNone/>
            </a:pPr>
            <a:endParaRPr lang="es-ES" dirty="0"/>
          </a:p>
        </p:txBody>
      </p:sp>
      <p:pic>
        <p:nvPicPr>
          <p:cNvPr id="4" name="Picture 2" descr="C:\Users\Monica\Downloads\logo_LY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44408" y="44624"/>
            <a:ext cx="792088" cy="7920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Otras consideraciones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/>
          <a:lstStyle/>
          <a:p>
            <a:r>
              <a:rPr lang="es-ES" sz="2800" dirty="0" smtClean="0"/>
              <a:t>Se considera factor de expansión de la encuesta. </a:t>
            </a:r>
          </a:p>
          <a:p>
            <a:r>
              <a:rPr lang="es-CL" sz="2800" dirty="0" smtClean="0"/>
              <a:t>Se eliminaron aquellas observaciones en donde el encuestado no respondía o no sabía.</a:t>
            </a:r>
          </a:p>
          <a:p>
            <a:r>
              <a:rPr lang="es-CL" sz="2800" dirty="0" smtClean="0"/>
              <a:t>No fue posible considerar variables relacionadas a consumo de medios (NA).</a:t>
            </a:r>
          </a:p>
          <a:p>
            <a:r>
              <a:rPr lang="es-CL" sz="2800" dirty="0" smtClean="0"/>
              <a:t>Inferencia estadística al 10% de significancia. </a:t>
            </a:r>
          </a:p>
          <a:p>
            <a:pPr>
              <a:buNone/>
            </a:pPr>
            <a:endParaRPr lang="es-ES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3203848" y="4725144"/>
          <a:ext cx="3456384" cy="1579783"/>
        </p:xfrm>
        <a:graphic>
          <a:graphicData uri="http://schemas.openxmlformats.org/drawingml/2006/table">
            <a:tbl>
              <a:tblPr/>
              <a:tblGrid>
                <a:gridCol w="1737993"/>
                <a:gridCol w="1718391"/>
              </a:tblGrid>
              <a:tr h="38883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2000" dirty="0">
                          <a:latin typeface="Calibri"/>
                          <a:ea typeface="Calibri"/>
                          <a:cs typeface="Times New Roman"/>
                        </a:rPr>
                        <a:t>Período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2000" dirty="0">
                          <a:latin typeface="Calibri"/>
                          <a:ea typeface="Calibri"/>
                          <a:cs typeface="Times New Roman"/>
                        </a:rPr>
                        <a:t>Observaciones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975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2000">
                          <a:latin typeface="Calibri"/>
                          <a:ea typeface="Calibri"/>
                          <a:cs typeface="Times New Roman"/>
                        </a:rPr>
                        <a:t>R.Lagos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2000">
                          <a:latin typeface="Calibri"/>
                          <a:ea typeface="Calibri"/>
                          <a:cs typeface="Times New Roman"/>
                        </a:rPr>
                        <a:t>9224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067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2000">
                          <a:latin typeface="Calibri"/>
                          <a:ea typeface="Calibri"/>
                          <a:cs typeface="Times New Roman"/>
                        </a:rPr>
                        <a:t>M.Bachelet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2000">
                          <a:latin typeface="Calibri"/>
                          <a:ea typeface="Calibri"/>
                          <a:cs typeface="Times New Roman"/>
                        </a:rPr>
                        <a:t>6760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63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2000">
                          <a:latin typeface="Calibri"/>
                          <a:ea typeface="Calibri"/>
                          <a:cs typeface="Times New Roman"/>
                        </a:rPr>
                        <a:t>S.Piñera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2000" dirty="0">
                          <a:latin typeface="Calibri"/>
                          <a:ea typeface="Calibri"/>
                          <a:cs typeface="Times New Roman"/>
                        </a:rPr>
                        <a:t>5990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" name="Picture 2" descr="C:\Users\Monica\Downloads\logo_LY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44408" y="44624"/>
            <a:ext cx="792088" cy="7920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" dirty="0" smtClean="0">
                <a:ea typeface="Calibri"/>
                <a:cs typeface="Times New Roman"/>
              </a:rPr>
              <a:t>R</a:t>
            </a:r>
            <a:r>
              <a:rPr lang="es-ES" baseline="30000" dirty="0" smtClean="0">
                <a:ea typeface="Calibri"/>
                <a:cs typeface="Times New Roman"/>
              </a:rPr>
              <a:t>2 </a:t>
            </a:r>
            <a:r>
              <a:rPr lang="es-ES" dirty="0" smtClean="0">
                <a:ea typeface="Calibri"/>
                <a:cs typeface="Times New Roman"/>
              </a:rPr>
              <a:t>de </a:t>
            </a:r>
            <a:r>
              <a:rPr lang="es-ES" dirty="0" err="1" smtClean="0">
                <a:ea typeface="Calibri"/>
                <a:cs typeface="Times New Roman"/>
              </a:rPr>
              <a:t>McFadden</a:t>
            </a:r>
            <a:endParaRPr lang="es-ES" dirty="0">
              <a:ea typeface="Calibri"/>
              <a:cs typeface="Times New Roman"/>
            </a:endParaRPr>
          </a:p>
        </p:txBody>
      </p:sp>
      <p:sp>
        <p:nvSpPr>
          <p:cNvPr id="7" name="6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endParaRPr lang="es-CL" dirty="0" smtClean="0"/>
          </a:p>
          <a:p>
            <a:endParaRPr lang="es-CL" dirty="0" smtClean="0"/>
          </a:p>
          <a:p>
            <a:endParaRPr lang="es-CL" dirty="0" smtClean="0"/>
          </a:p>
          <a:p>
            <a:endParaRPr lang="es-CL" dirty="0" smtClean="0"/>
          </a:p>
          <a:p>
            <a:r>
              <a:rPr lang="es-CL" dirty="0" smtClean="0"/>
              <a:t>En los tres períodos el modelo es estadísticamente significativo al 1%. </a:t>
            </a:r>
          </a:p>
          <a:p>
            <a:r>
              <a:rPr lang="es-CL" dirty="0" smtClean="0"/>
              <a:t>A partir de las variables utilizadas no se logra una bondad de ajuste similar en los tres período.</a:t>
            </a:r>
            <a:endParaRPr lang="es-ES" dirty="0"/>
          </a:p>
        </p:txBody>
      </p:sp>
      <p:graphicFrame>
        <p:nvGraphicFramePr>
          <p:cNvPr id="10" name="9 Tabla"/>
          <p:cNvGraphicFramePr>
            <a:graphicFrameLocks noGrp="1"/>
          </p:cNvGraphicFramePr>
          <p:nvPr/>
        </p:nvGraphicFramePr>
        <p:xfrm>
          <a:off x="2771800" y="1700808"/>
          <a:ext cx="3096344" cy="1806531"/>
        </p:xfrm>
        <a:graphic>
          <a:graphicData uri="http://schemas.openxmlformats.org/drawingml/2006/table">
            <a:tbl>
              <a:tblPr/>
              <a:tblGrid>
                <a:gridCol w="1556952"/>
                <a:gridCol w="1539392"/>
              </a:tblGrid>
              <a:tr h="4679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2400" dirty="0">
                          <a:latin typeface="Calibri"/>
                          <a:ea typeface="Calibri"/>
                          <a:cs typeface="Times New Roman"/>
                        </a:rPr>
                        <a:t>Período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2400" dirty="0" smtClean="0">
                          <a:latin typeface="+mn-lt"/>
                          <a:ea typeface="Calibri"/>
                          <a:cs typeface="Times New Roman"/>
                        </a:rPr>
                        <a:t>R</a:t>
                      </a:r>
                      <a:r>
                        <a:rPr lang="es-ES" sz="2400" baseline="30000" dirty="0" smtClean="0">
                          <a:latin typeface="+mn-lt"/>
                          <a:ea typeface="Calibri"/>
                          <a:cs typeface="Times New Roman"/>
                        </a:rPr>
                        <a:t>2 </a:t>
                      </a:r>
                      <a:r>
                        <a:rPr lang="es-ES" sz="2400" dirty="0" smtClean="0">
                          <a:latin typeface="Calibri"/>
                          <a:ea typeface="Calibri"/>
                          <a:cs typeface="Times New Roman"/>
                        </a:rPr>
                        <a:t>Mc</a:t>
                      </a:r>
                      <a:r>
                        <a:rPr lang="es-ES" sz="2400" baseline="0" dirty="0" smtClean="0">
                          <a:latin typeface="Calibri"/>
                          <a:ea typeface="Calibri"/>
                          <a:cs typeface="Times New Roman"/>
                        </a:rPr>
                        <a:t> F.</a:t>
                      </a:r>
                      <a:endParaRPr lang="es-E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992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2400">
                          <a:latin typeface="Calibri"/>
                          <a:ea typeface="Calibri"/>
                          <a:cs typeface="Times New Roman"/>
                        </a:rPr>
                        <a:t>R.Lagos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2400">
                          <a:latin typeface="Calibri"/>
                          <a:ea typeface="Calibri"/>
                          <a:cs typeface="Times New Roman"/>
                        </a:rPr>
                        <a:t>0.2563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805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2400">
                          <a:latin typeface="Calibri"/>
                          <a:ea typeface="Calibri"/>
                          <a:cs typeface="Times New Roman"/>
                        </a:rPr>
                        <a:t>M.Bachelet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2400">
                          <a:latin typeface="Calibri"/>
                          <a:ea typeface="Calibri"/>
                          <a:cs typeface="Times New Roman"/>
                        </a:rPr>
                        <a:t>0.3037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2400">
                          <a:latin typeface="Calibri"/>
                          <a:ea typeface="Calibri"/>
                          <a:cs typeface="Times New Roman"/>
                        </a:rPr>
                        <a:t>S.Piñera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2400" dirty="0">
                          <a:latin typeface="Calibri"/>
                          <a:ea typeface="Calibri"/>
                          <a:cs typeface="Times New Roman"/>
                        </a:rPr>
                        <a:t>0.3648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" name="Picture 2" descr="C:\Users\Monica\Downloads\logo_LY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44408" y="44624"/>
            <a:ext cx="792088" cy="7920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Promedio efectos marginales  </a:t>
            </a:r>
            <a:endParaRPr lang="es-ES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1979711" y="1268760"/>
          <a:ext cx="5112569" cy="5398008"/>
        </p:xfrm>
        <a:graphic>
          <a:graphicData uri="http://schemas.openxmlformats.org/drawingml/2006/table">
            <a:tbl>
              <a:tblPr/>
              <a:tblGrid>
                <a:gridCol w="1943596"/>
                <a:gridCol w="971791"/>
                <a:gridCol w="1155317"/>
                <a:gridCol w="1041865"/>
              </a:tblGrid>
              <a:tr h="18472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Variable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Lagos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Bachelet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Piñera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72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_ISitec_a_2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0.06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0.67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0.033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72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_ISitec_a_3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0.185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0.165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0.137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72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_ISitec_a_4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0.297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0.207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0.161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72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_ISitec_a_5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0.286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0.16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0.168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72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_IVision_2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-0.233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-0.215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-0.348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72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_IVision_3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-0.306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-0.288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-0.380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72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Sexo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0.81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72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Edad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0.001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72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_IIdentif_polit_2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0.711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0.161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-0.168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72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_IIdentif_polit_3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0.21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0.289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-0.351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72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_IIdentif_polit_4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0.349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----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-0.202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72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_IIdentif_polit_5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0.295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----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-0.252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72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_IIdentif_polit_6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0.153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----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-0.219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72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_IIdentif_polit_7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0.159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----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-0.186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72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_IGSE_2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0.061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-0.076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72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_IGSE_3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0.121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72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_IGSE_4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0.149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-0.67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72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_IGSE_5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0.208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72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_IAnos_esc_2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-0.53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-0.048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72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_IAnos_esc_3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-0.077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-0.99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72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_IAnos_esc_4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-0.084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-0.134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2" descr="C:\Users\Monica\Downloads\logo_LY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44408" y="44624"/>
            <a:ext cx="792088" cy="7920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Análisis resultados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es-ES" dirty="0" smtClean="0"/>
              <a:t>En el período de S. </a:t>
            </a:r>
            <a:r>
              <a:rPr lang="es-ES" dirty="0" err="1" smtClean="0"/>
              <a:t>Piñera</a:t>
            </a:r>
            <a:r>
              <a:rPr lang="es-ES" dirty="0" smtClean="0"/>
              <a:t>, se “castiga” mayormente el “estancamiento en progreso”. </a:t>
            </a:r>
          </a:p>
          <a:p>
            <a:pPr algn="just"/>
            <a:r>
              <a:rPr lang="es-ES" dirty="0" smtClean="0"/>
              <a:t>En el período de R. Lagos, el promedio del efecto marginal de una buena percepción económica es mayor que en los otros dos casos.</a:t>
            </a:r>
          </a:p>
          <a:p>
            <a:pPr algn="just"/>
            <a:r>
              <a:rPr lang="es-ES" dirty="0" smtClean="0"/>
              <a:t>Sólo en el caso de M. </a:t>
            </a:r>
            <a:r>
              <a:rPr lang="es-ES" dirty="0" err="1" smtClean="0"/>
              <a:t>Bachelet</a:t>
            </a:r>
            <a:r>
              <a:rPr lang="es-ES" dirty="0" smtClean="0"/>
              <a:t>, la variable sexo es estadísticamente significativa. </a:t>
            </a:r>
          </a:p>
          <a:p>
            <a:pPr algn="just"/>
            <a:r>
              <a:rPr lang="es-ES" dirty="0" smtClean="0"/>
              <a:t>El efecto marginal de ser de “centro derecha” en S. </a:t>
            </a:r>
            <a:r>
              <a:rPr lang="es-ES" dirty="0" err="1" smtClean="0"/>
              <a:t>Piñera</a:t>
            </a:r>
            <a:r>
              <a:rPr lang="es-ES" dirty="0" smtClean="0"/>
              <a:t> es estadísticamente significativo. </a:t>
            </a:r>
          </a:p>
          <a:p>
            <a:pPr algn="just"/>
            <a:r>
              <a:rPr lang="es-ES" dirty="0" smtClean="0"/>
              <a:t>GSE no significativo en R. Lagos y GSE  bajo presentan mayor efecto marginal (+) en M. </a:t>
            </a:r>
            <a:r>
              <a:rPr lang="es-ES" dirty="0" err="1" smtClean="0"/>
              <a:t>Bachelet</a:t>
            </a:r>
            <a:r>
              <a:rPr lang="es-ES" dirty="0" smtClean="0"/>
              <a:t>. </a:t>
            </a:r>
          </a:p>
          <a:p>
            <a:pPr algn="just"/>
            <a:r>
              <a:rPr lang="es-ES" dirty="0" smtClean="0"/>
              <a:t>Escolaridad no significativa en S. </a:t>
            </a:r>
            <a:r>
              <a:rPr lang="es-ES" dirty="0" err="1" smtClean="0"/>
              <a:t>Piñera</a:t>
            </a:r>
            <a:r>
              <a:rPr lang="es-ES" dirty="0" smtClean="0"/>
              <a:t> y en M. </a:t>
            </a:r>
            <a:r>
              <a:rPr lang="es-ES" dirty="0" err="1" smtClean="0"/>
              <a:t>Bachelet</a:t>
            </a:r>
            <a:r>
              <a:rPr lang="es-ES" dirty="0" smtClean="0"/>
              <a:t> aumenta magnitud (-) a mayor nivel de escolaridad. </a:t>
            </a:r>
          </a:p>
        </p:txBody>
      </p:sp>
      <p:pic>
        <p:nvPicPr>
          <p:cNvPr id="4" name="Picture 2" descr="C:\Users\Monica\Downloads\logo_LY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44408" y="44624"/>
            <a:ext cx="792088" cy="7920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Conclusiones.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es-CL" dirty="0" smtClean="0"/>
              <a:t>Las determinantes de la probabilidad de aprobación presidencial, y su influencia, no son constantes en el tiempo, sino que dependen </a:t>
            </a:r>
            <a:r>
              <a:rPr lang="es-CL" smtClean="0"/>
              <a:t>del Presidente </a:t>
            </a:r>
            <a:r>
              <a:rPr lang="es-CL" dirty="0" smtClean="0"/>
              <a:t>de turno. </a:t>
            </a:r>
          </a:p>
          <a:p>
            <a:pPr algn="just"/>
            <a:r>
              <a:rPr lang="es-CL" dirty="0" smtClean="0"/>
              <a:t>Sólo las variables de percepción, identificación política y escolaridad son significativas en todos los períodos, pero el promedio de su efecto marginal cambia. </a:t>
            </a:r>
          </a:p>
          <a:p>
            <a:pPr algn="just"/>
            <a:r>
              <a:rPr lang="es-CL" dirty="0" smtClean="0"/>
              <a:t>Para futuras investigaciones sería relevante incluir variables de percepción sobre otras dimensiones del ámbito social, como también otras variables de caracterización del encuestado y del contexto económico. </a:t>
            </a:r>
            <a:endParaRPr lang="es-ES" dirty="0"/>
          </a:p>
        </p:txBody>
      </p:sp>
      <p:pic>
        <p:nvPicPr>
          <p:cNvPr id="4" name="Picture 2" descr="C:\Users\Monica\Downloads\logo_LY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44408" y="44624"/>
            <a:ext cx="792088" cy="7920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_tradnl" dirty="0" smtClean="0"/>
              <a:t>Aprobación Presidencial en Chile 2000-2012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_tradnl" dirty="0" smtClean="0">
                <a:solidFill>
                  <a:schemeClr val="tx1"/>
                </a:solidFill>
              </a:rPr>
              <a:t>Jorge Ramirez</a:t>
            </a:r>
          </a:p>
          <a:p>
            <a:r>
              <a:rPr lang="es-ES_tradnl" dirty="0" smtClean="0">
                <a:solidFill>
                  <a:schemeClr val="tx1"/>
                </a:solidFill>
              </a:rPr>
              <a:t>Pablo Varas</a:t>
            </a:r>
            <a:endParaRPr lang="es-ES" dirty="0">
              <a:solidFill>
                <a:schemeClr val="tx1"/>
              </a:solidFill>
            </a:endParaRPr>
          </a:p>
        </p:txBody>
      </p:sp>
      <p:pic>
        <p:nvPicPr>
          <p:cNvPr id="4" name="Picture 2" descr="C:\Users\Monica\Downloads\logo_LY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44408" y="44624"/>
            <a:ext cx="792088" cy="7920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715</TotalTime>
  <Words>1392</Words>
  <Application>Microsoft Office PowerPoint</Application>
  <PresentationFormat>Presentación en pantalla (4:3)</PresentationFormat>
  <Paragraphs>246</Paragraphs>
  <Slides>20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1" baseType="lpstr">
      <vt:lpstr>Tema de Office</vt:lpstr>
      <vt:lpstr>Aprobación Presidencial en Chile 2000-2012</vt:lpstr>
      <vt:lpstr>Objetivos</vt:lpstr>
      <vt:lpstr>Introducción</vt:lpstr>
      <vt:lpstr>Metodología</vt:lpstr>
      <vt:lpstr>Estado del arte</vt:lpstr>
      <vt:lpstr>Identificación de ciclos de aprobación presidencial</vt:lpstr>
      <vt:lpstr>Evolución Aprobación Presidencial  en Chile (2000-2012)</vt:lpstr>
      <vt:lpstr>Ciclos Políticos Interpretaciones</vt:lpstr>
      <vt:lpstr>¿Qué factor ejerce la Encuesta CEP  en la política nacional?</vt:lpstr>
      <vt:lpstr>Identificación de Cambios de Gabinete en espacio temporal (2000-2012)</vt:lpstr>
      <vt:lpstr>Análisis del timing CEP en la conformación de gabinetes</vt:lpstr>
      <vt:lpstr>Conclusión análisis cualitativo </vt:lpstr>
      <vt:lpstr>Modelo econométrico</vt:lpstr>
      <vt:lpstr>Variables consideradas</vt:lpstr>
      <vt:lpstr>Otras consideraciones</vt:lpstr>
      <vt:lpstr>R2 de McFadden</vt:lpstr>
      <vt:lpstr>Promedio efectos marginales  </vt:lpstr>
      <vt:lpstr>Análisis resultados</vt:lpstr>
      <vt:lpstr>Conclusiones. </vt:lpstr>
      <vt:lpstr>Aprobación Presidencial en Chile 2000-2012</vt:lpstr>
    </vt:vector>
  </TitlesOfParts>
  <Company>Particular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Romina Valencia</dc:creator>
  <cp:lastModifiedBy>Romina Valencia</cp:lastModifiedBy>
  <cp:revision>64</cp:revision>
  <dcterms:created xsi:type="dcterms:W3CDTF">2012-12-28T15:46:24Z</dcterms:created>
  <dcterms:modified xsi:type="dcterms:W3CDTF">2013-01-04T20:44:57Z</dcterms:modified>
</cp:coreProperties>
</file>