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5" r:id="rId10"/>
    <p:sldId id="266" r:id="rId11"/>
    <p:sldId id="267" r:id="rId12"/>
    <p:sldId id="270" r:id="rId13"/>
    <p:sldId id="274" r:id="rId14"/>
    <p:sldId id="277" r:id="rId15"/>
    <p:sldId id="276" r:id="rId16"/>
    <p:sldId id="275" r:id="rId17"/>
    <p:sldId id="272" r:id="rId18"/>
    <p:sldId id="268" r:id="rId19"/>
    <p:sldId id="278" r:id="rId20"/>
    <p:sldId id="279" r:id="rId21"/>
    <p:sldId id="280" r:id="rId22"/>
    <p:sldId id="282" r:id="rId23"/>
    <p:sldId id="285" r:id="rId24"/>
    <p:sldId id="286" r:id="rId25"/>
    <p:sldId id="287" r:id="rId26"/>
    <p:sldId id="288" r:id="rId27"/>
    <p:sldId id="290" r:id="rId28"/>
    <p:sldId id="291" r:id="rId29"/>
    <p:sldId id="293" r:id="rId30"/>
    <p:sldId id="292" r:id="rId3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9832" autoAdjust="0"/>
  </p:normalViewPr>
  <p:slideViewPr>
    <p:cSldViewPr>
      <p:cViewPr>
        <p:scale>
          <a:sx n="81" d="100"/>
          <a:sy n="81" d="100"/>
        </p:scale>
        <p:origin x="-828" y="-61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FB2E75-E4D1-4940-B286-F93238290712}" type="datetimeFigureOut">
              <a:rPr lang="es-ES" smtClean="0"/>
              <a:pPr/>
              <a:t>07/01/2013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902F81-B870-4985-B96B-7373A4A671E2}" type="slidenum">
              <a:rPr lang="es-ES" smtClean="0"/>
              <a:pPr/>
              <a:t>‹Nº›</a:t>
            </a:fld>
            <a:endParaRPr lang="es-ES"/>
          </a:p>
        </p:txBody>
      </p:sp>
    </p:spTree>
    <p:extLst>
      <p:ext uri="{BB962C8B-B14F-4D97-AF65-F5344CB8AC3E}">
        <p14:creationId xmlns:p14="http://schemas.microsoft.com/office/powerpoint/2010/main" xmlns="" val="1579528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200" dirty="0" smtClean="0">
                <a:solidFill>
                  <a:schemeClr val="accent4">
                    <a:lumMod val="75000"/>
                  </a:schemeClr>
                </a:solidFill>
                <a:latin typeface="Tw Cen MT" pitchFamily="34" charset="0"/>
              </a:rPr>
              <a:t> ¿Cómo </a:t>
            </a:r>
            <a:r>
              <a:rPr lang="es-CL" sz="1200" b="1" dirty="0" smtClean="0">
                <a:solidFill>
                  <a:schemeClr val="accent4">
                    <a:lumMod val="75000"/>
                  </a:schemeClr>
                </a:solidFill>
                <a:latin typeface="Tw Cen MT" pitchFamily="34" charset="0"/>
              </a:rPr>
              <a:t>mejorar la calidad de la educación </a:t>
            </a:r>
            <a:r>
              <a:rPr lang="es-CL" sz="1200" dirty="0" smtClean="0">
                <a:solidFill>
                  <a:schemeClr val="accent4">
                    <a:lumMod val="75000"/>
                  </a:schemeClr>
                </a:solidFill>
                <a:latin typeface="Tw Cen MT" pitchFamily="34" charset="0"/>
              </a:rPr>
              <a:t>en colegios de bajos resultados académicos y que atienden a alumnos vulnerables?</a:t>
            </a:r>
          </a:p>
          <a:p>
            <a:pPr marL="0" marR="0" indent="0" algn="l" defTabSz="914400" rtl="0" eaLnBrk="1" fontAlgn="auto" latinLnBrk="0" hangingPunct="1">
              <a:lnSpc>
                <a:spcPct val="100000"/>
              </a:lnSpc>
              <a:spcBef>
                <a:spcPts val="0"/>
              </a:spcBef>
              <a:spcAft>
                <a:spcPts val="0"/>
              </a:spcAft>
              <a:buClrTx/>
              <a:buSzTx/>
              <a:buFontTx/>
              <a:buNone/>
              <a:tabLst/>
              <a:defRPr/>
            </a:pPr>
            <a:r>
              <a:rPr lang="es-CL" altLang="ja-JP" sz="1200" dirty="0" smtClean="0">
                <a:solidFill>
                  <a:schemeClr val="accent4">
                    <a:lumMod val="75000"/>
                  </a:schemeClr>
                </a:solidFill>
                <a:latin typeface="Tw Cen MT" pitchFamily="34" charset="0"/>
              </a:rPr>
              <a:t>La evidencia revela </a:t>
            </a:r>
            <a:r>
              <a:rPr lang="es-CL" altLang="ja-JP" sz="1200" b="1" dirty="0" smtClean="0">
                <a:solidFill>
                  <a:schemeClr val="accent4">
                    <a:lumMod val="75000"/>
                  </a:schemeClr>
                </a:solidFill>
                <a:latin typeface="Tw Cen MT" pitchFamily="34" charset="0"/>
              </a:rPr>
              <a:t>importante rol que tiene un profesor </a:t>
            </a:r>
            <a:r>
              <a:rPr lang="es-CL" altLang="ja-JP" sz="1200" dirty="0" smtClean="0">
                <a:solidFill>
                  <a:schemeClr val="accent4">
                    <a:lumMod val="75000"/>
                  </a:schemeClr>
                </a:solidFill>
                <a:latin typeface="Tw Cen MT" pitchFamily="34" charset="0"/>
              </a:rPr>
              <a:t>en el desarrollo de habilidades cognitivas y no cognitivas en sus alumnos</a:t>
            </a:r>
            <a:endParaRPr lang="es-CL" sz="1200" dirty="0" smtClean="0">
              <a:solidFill>
                <a:schemeClr val="accent4">
                  <a:lumMod val="75000"/>
                </a:schemeClr>
              </a:solidFill>
              <a:latin typeface="Tw Cen MT"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s-CL" sz="1200" dirty="0" smtClean="0">
                <a:solidFill>
                  <a:schemeClr val="accent4">
                    <a:lumMod val="75000"/>
                  </a:schemeClr>
                </a:solidFill>
              </a:rPr>
              <a:t>Impacto del profesor es heterogéneo y puede variar considerablemente según la calidad de sus trabajo.</a:t>
            </a:r>
          </a:p>
          <a:p>
            <a:pPr marL="0" marR="0" indent="0" algn="l" defTabSz="914400" rtl="0" eaLnBrk="1" fontAlgn="auto" latinLnBrk="0" hangingPunct="1">
              <a:lnSpc>
                <a:spcPct val="100000"/>
              </a:lnSpc>
              <a:spcBef>
                <a:spcPts val="0"/>
              </a:spcBef>
              <a:spcAft>
                <a:spcPts val="0"/>
              </a:spcAft>
              <a:buClrTx/>
              <a:buSzTx/>
              <a:buFontTx/>
              <a:buNone/>
              <a:tabLst/>
              <a:defRPr/>
            </a:pPr>
            <a:endParaRPr lang="es-CL" sz="1200" dirty="0" smtClean="0">
              <a:solidFill>
                <a:schemeClr val="accent4">
                  <a:lumMod val="75000"/>
                </a:schemeClr>
              </a:solidFill>
              <a:latin typeface="Tw Cen MT" pitchFamily="34" charset="0"/>
            </a:endParaRPr>
          </a:p>
          <a:p>
            <a:endParaRPr lang="es-ES" dirty="0"/>
          </a:p>
        </p:txBody>
      </p:sp>
      <p:sp>
        <p:nvSpPr>
          <p:cNvPr id="4" name="3 Marcador de número de diapositiva"/>
          <p:cNvSpPr>
            <a:spLocks noGrp="1"/>
          </p:cNvSpPr>
          <p:nvPr>
            <p:ph type="sldNum" sz="quarter" idx="10"/>
          </p:nvPr>
        </p:nvSpPr>
        <p:spPr/>
        <p:txBody>
          <a:bodyPr/>
          <a:lstStyle/>
          <a:p>
            <a:fld id="{51902F81-B870-4985-B96B-7373A4A671E2}" type="slidenum">
              <a:rPr lang="es-ES" smtClean="0"/>
              <a:pPr/>
              <a:t>3</a:t>
            </a:fld>
            <a:endParaRPr lang="es-ES"/>
          </a:p>
        </p:txBody>
      </p:sp>
    </p:spTree>
    <p:extLst>
      <p:ext uri="{BB962C8B-B14F-4D97-AF65-F5344CB8AC3E}">
        <p14:creationId xmlns:p14="http://schemas.microsoft.com/office/powerpoint/2010/main" xmlns="" val="261709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L" dirty="0" smtClean="0"/>
              <a:t>Exploratorio</a:t>
            </a:r>
            <a:r>
              <a:rPr lang="es-CL" baseline="0" dirty="0" smtClean="0"/>
              <a:t> secuencial</a:t>
            </a:r>
          </a:p>
          <a:p>
            <a:r>
              <a:rPr lang="es-CL" baseline="0" dirty="0" smtClean="0"/>
              <a:t>Triangulación simultánea</a:t>
            </a:r>
          </a:p>
        </p:txBody>
      </p:sp>
      <p:sp>
        <p:nvSpPr>
          <p:cNvPr id="4" name="3 Marcador de número de diapositiva"/>
          <p:cNvSpPr>
            <a:spLocks noGrp="1"/>
          </p:cNvSpPr>
          <p:nvPr>
            <p:ph type="sldNum" sz="quarter" idx="10"/>
          </p:nvPr>
        </p:nvSpPr>
        <p:spPr/>
        <p:txBody>
          <a:bodyPr/>
          <a:lstStyle/>
          <a:p>
            <a:fld id="{51902F81-B870-4985-B96B-7373A4A671E2}" type="slidenum">
              <a:rPr lang="es-ES" smtClean="0"/>
              <a:pPr/>
              <a:t>6</a:t>
            </a:fld>
            <a:endParaRPr lang="es-ES"/>
          </a:p>
        </p:txBody>
      </p:sp>
    </p:spTree>
    <p:extLst>
      <p:ext uri="{BB962C8B-B14F-4D97-AF65-F5344CB8AC3E}">
        <p14:creationId xmlns:p14="http://schemas.microsoft.com/office/powerpoint/2010/main" xmlns="" val="1365572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196752"/>
            <a:ext cx="8064896" cy="2232248"/>
          </a:xfrm>
        </p:spPr>
        <p:txBody>
          <a:bodyPr>
            <a:normAutofit fontScale="90000"/>
          </a:bodyPr>
          <a:lstStyle/>
          <a:p>
            <a:r>
              <a:rPr lang="es-ES_tradnl" dirty="0" smtClean="0"/>
              <a:t>Los Determinantes del Primer Trabajo para Profesores de Educación Básica en la Región Metropolitana</a:t>
            </a:r>
            <a:endParaRPr lang="es-ES" dirty="0"/>
          </a:p>
        </p:txBody>
      </p:sp>
      <p:sp>
        <p:nvSpPr>
          <p:cNvPr id="3" name="2 Subtítulo"/>
          <p:cNvSpPr>
            <a:spLocks noGrp="1"/>
          </p:cNvSpPr>
          <p:nvPr>
            <p:ph type="subTitle" idx="1"/>
          </p:nvPr>
        </p:nvSpPr>
        <p:spPr>
          <a:xfrm>
            <a:off x="1403648" y="3717032"/>
            <a:ext cx="6400800" cy="1752600"/>
          </a:xfrm>
        </p:spPr>
        <p:txBody>
          <a:bodyPr>
            <a:normAutofit fontScale="70000" lnSpcReduction="20000"/>
          </a:bodyPr>
          <a:lstStyle/>
          <a:p>
            <a:r>
              <a:rPr lang="es-CL" dirty="0" smtClean="0">
                <a:solidFill>
                  <a:schemeClr val="tx1"/>
                </a:solidFill>
              </a:rPr>
              <a:t>Francisca </a:t>
            </a:r>
            <a:r>
              <a:rPr lang="es-CL" dirty="0">
                <a:solidFill>
                  <a:schemeClr val="tx1"/>
                </a:solidFill>
              </a:rPr>
              <a:t>Bogolasky (UC)</a:t>
            </a:r>
          </a:p>
          <a:p>
            <a:r>
              <a:rPr lang="es-CL" dirty="0">
                <a:solidFill>
                  <a:schemeClr val="tx1"/>
                </a:solidFill>
              </a:rPr>
              <a:t>Verónica Cabezas (UC)</a:t>
            </a:r>
          </a:p>
          <a:p>
            <a:r>
              <a:rPr lang="es-CL" dirty="0">
                <a:solidFill>
                  <a:schemeClr val="tx1"/>
                </a:solidFill>
              </a:rPr>
              <a:t>Ricardo Paredes (UC)</a:t>
            </a:r>
          </a:p>
          <a:p>
            <a:r>
              <a:rPr lang="es-CL" dirty="0">
                <a:solidFill>
                  <a:schemeClr val="tx1"/>
                </a:solidFill>
              </a:rPr>
              <a:t>Rosario Rivero (Berkeley)</a:t>
            </a:r>
          </a:p>
          <a:p>
            <a:r>
              <a:rPr lang="es-CL" dirty="0">
                <a:solidFill>
                  <a:schemeClr val="tx1"/>
                </a:solidFill>
              </a:rPr>
              <a:t>Magdalena </a:t>
            </a:r>
            <a:r>
              <a:rPr lang="es-CL" dirty="0" err="1">
                <a:solidFill>
                  <a:schemeClr val="tx1"/>
                </a:solidFill>
              </a:rPr>
              <a:t>Zarhi</a:t>
            </a:r>
            <a:r>
              <a:rPr lang="es-CL" dirty="0">
                <a:solidFill>
                  <a:schemeClr val="tx1"/>
                </a:solidFill>
              </a:rPr>
              <a:t> (UC)</a:t>
            </a:r>
          </a:p>
          <a:p>
            <a:endParaRPr lang="es-ES" dirty="0">
              <a:solidFill>
                <a:schemeClr val="tx1"/>
              </a:solidFill>
            </a:endParaRPr>
          </a:p>
        </p:txBody>
      </p:sp>
      <p:pic>
        <p:nvPicPr>
          <p:cNvPr id="4" name="Picture 10" descr="http://biotecnologia.uc.cl/wp-content/uploads/logo-uc.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884368" y="119034"/>
            <a:ext cx="1052736" cy="10527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descr="banner FONID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92080" y="101667"/>
            <a:ext cx="2339802" cy="7799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smtClean="0"/>
              <a:t>Índice</a:t>
            </a:r>
            <a:endParaRPr lang="es-ES" dirty="0"/>
          </a:p>
        </p:txBody>
      </p:sp>
      <p:sp>
        <p:nvSpPr>
          <p:cNvPr id="3" name="2 Marcador de contenido"/>
          <p:cNvSpPr>
            <a:spLocks noGrp="1"/>
          </p:cNvSpPr>
          <p:nvPr>
            <p:ph idx="1"/>
          </p:nvPr>
        </p:nvSpPr>
        <p:spPr/>
        <p:txBody>
          <a:bodyPr/>
          <a:lstStyle/>
          <a:p>
            <a:pPr marL="514350" indent="-514350">
              <a:buAutoNum type="arabicPeriod"/>
            </a:pPr>
            <a:r>
              <a:rPr lang="es-CL" sz="2400" dirty="0" smtClean="0"/>
              <a:t>Motivación</a:t>
            </a:r>
            <a:endParaRPr lang="es-CL" sz="2400" dirty="0"/>
          </a:p>
          <a:p>
            <a:pPr marL="514350" indent="-514350">
              <a:buFont typeface="Arial" pitchFamily="34" charset="0"/>
              <a:buAutoNum type="arabicPeriod"/>
            </a:pPr>
            <a:r>
              <a:rPr lang="es-CL" sz="2400" dirty="0"/>
              <a:t>Preguntas de Investigación</a:t>
            </a:r>
          </a:p>
          <a:p>
            <a:pPr marL="514350" indent="-514350">
              <a:buFont typeface="Arial" pitchFamily="34" charset="0"/>
              <a:buAutoNum type="arabicPeriod"/>
            </a:pPr>
            <a:r>
              <a:rPr lang="es-CL" sz="2400" dirty="0"/>
              <a:t>Literatura</a:t>
            </a:r>
          </a:p>
          <a:p>
            <a:pPr marL="514350" indent="-514350">
              <a:buAutoNum type="arabicPeriod"/>
            </a:pPr>
            <a:r>
              <a:rPr lang="es-CL" sz="2400" dirty="0"/>
              <a:t>Metodología</a:t>
            </a:r>
          </a:p>
          <a:p>
            <a:pPr marL="514350" indent="-514350">
              <a:buAutoNum type="arabicPeriod"/>
            </a:pPr>
            <a:r>
              <a:rPr lang="es-CL" sz="2400" dirty="0"/>
              <a:t>Resultados </a:t>
            </a:r>
          </a:p>
          <a:p>
            <a:pPr marL="514350" indent="-514350">
              <a:buAutoNum type="arabicPeriod"/>
            </a:pPr>
            <a:r>
              <a:rPr lang="es-CL" sz="2400" dirty="0"/>
              <a:t>Conclusiones y Propuestas Políticas Públicas</a:t>
            </a:r>
          </a:p>
          <a:p>
            <a:pPr marL="0" indent="0">
              <a:buNone/>
            </a:pP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smtClean="0"/>
              <a:t>Motivación</a:t>
            </a:r>
            <a:endParaRPr lang="es-ES" dirty="0"/>
          </a:p>
        </p:txBody>
      </p:sp>
      <p:sp>
        <p:nvSpPr>
          <p:cNvPr id="3" name="2 Marcador de contenido"/>
          <p:cNvSpPr>
            <a:spLocks noGrp="1"/>
          </p:cNvSpPr>
          <p:nvPr>
            <p:ph idx="1"/>
          </p:nvPr>
        </p:nvSpPr>
        <p:spPr>
          <a:xfrm>
            <a:off x="107504" y="1340768"/>
            <a:ext cx="8856984" cy="5517232"/>
          </a:xfrm>
        </p:spPr>
        <p:txBody>
          <a:bodyPr>
            <a:normAutofit/>
          </a:bodyPr>
          <a:lstStyle/>
          <a:p>
            <a:pPr>
              <a:spcBef>
                <a:spcPts val="0"/>
              </a:spcBef>
              <a:buClr>
                <a:schemeClr val="tx2"/>
              </a:buClr>
              <a:buSzPct val="100000"/>
            </a:pPr>
            <a:r>
              <a:rPr lang="es-CL" sz="2200" dirty="0" smtClean="0"/>
              <a:t>Factor </a:t>
            </a:r>
            <a:r>
              <a:rPr lang="es-CL" sz="2200" dirty="0" err="1" smtClean="0"/>
              <a:t>intra</a:t>
            </a:r>
            <a:r>
              <a:rPr lang="es-CL" sz="2200" dirty="0" smtClean="0"/>
              <a:t>-escuela </a:t>
            </a:r>
            <a:r>
              <a:rPr lang="es-CL" sz="2200" dirty="0"/>
              <a:t>más relevante en explicar avances en resultados académicos es la efectividad del docente </a:t>
            </a:r>
            <a:r>
              <a:rPr lang="en-US" sz="2200" dirty="0"/>
              <a:t>(</a:t>
            </a:r>
            <a:r>
              <a:rPr lang="en-US" sz="2200" dirty="0" err="1"/>
              <a:t>Leithwood</a:t>
            </a:r>
            <a:r>
              <a:rPr lang="en-US" sz="2200" dirty="0"/>
              <a:t> et al., 2004) </a:t>
            </a:r>
            <a:endParaRPr lang="es-CL" sz="2200" dirty="0"/>
          </a:p>
          <a:p>
            <a:pPr marL="0" indent="0">
              <a:spcBef>
                <a:spcPts val="0"/>
              </a:spcBef>
              <a:buClr>
                <a:schemeClr val="tx2"/>
              </a:buClr>
              <a:buSzPct val="100000"/>
              <a:buNone/>
            </a:pPr>
            <a:endParaRPr lang="en-US" sz="2200" dirty="0"/>
          </a:p>
          <a:p>
            <a:pPr>
              <a:spcBef>
                <a:spcPts val="0"/>
              </a:spcBef>
              <a:buClr>
                <a:schemeClr val="tx2"/>
              </a:buClr>
              <a:buSzPct val="100000"/>
            </a:pPr>
            <a:r>
              <a:rPr lang="es-ES" sz="2200" dirty="0" smtClean="0"/>
              <a:t>En Chile, evidencia </a:t>
            </a:r>
            <a:r>
              <a:rPr lang="es-ES" sz="2200" dirty="0"/>
              <a:t>que, en general, alumnos de contextos vulnerables tienen </a:t>
            </a:r>
            <a:r>
              <a:rPr lang="es-ES" sz="2200" dirty="0" smtClean="0"/>
              <a:t>profesores </a:t>
            </a:r>
            <a:r>
              <a:rPr lang="es-ES" sz="2200" dirty="0"/>
              <a:t>menos calificados (</a:t>
            </a:r>
            <a:r>
              <a:rPr lang="es-ES" sz="2200" dirty="0" err="1"/>
              <a:t>Ortúzar</a:t>
            </a:r>
            <a:r>
              <a:rPr lang="es-ES" sz="2200" dirty="0"/>
              <a:t> et al., 2009; </a:t>
            </a:r>
            <a:r>
              <a:rPr lang="es-ES" sz="2200" dirty="0" err="1"/>
              <a:t>Ruffinelli</a:t>
            </a:r>
            <a:r>
              <a:rPr lang="es-ES" sz="2200" dirty="0"/>
              <a:t> y Guerrero, 2009; </a:t>
            </a:r>
            <a:r>
              <a:rPr lang="es-ES" sz="2200" dirty="0" smtClean="0"/>
              <a:t>Toledo et al., </a:t>
            </a:r>
            <a:r>
              <a:rPr lang="es-ES" sz="2200" dirty="0"/>
              <a:t>2010a y 2010b, </a:t>
            </a:r>
            <a:r>
              <a:rPr lang="es-ES" sz="2200" dirty="0" err="1"/>
              <a:t>Bascopé</a:t>
            </a:r>
            <a:r>
              <a:rPr lang="es-ES" sz="2200" dirty="0"/>
              <a:t> y </a:t>
            </a:r>
            <a:r>
              <a:rPr lang="es-ES" sz="2200" dirty="0" err="1"/>
              <a:t>Meckes</a:t>
            </a:r>
            <a:r>
              <a:rPr lang="es-ES" sz="2200" dirty="0"/>
              <a:t>, 2012). </a:t>
            </a:r>
            <a:endParaRPr lang="es-ES" sz="2200" dirty="0" smtClean="0"/>
          </a:p>
          <a:p>
            <a:pPr>
              <a:spcBef>
                <a:spcPts val="0"/>
              </a:spcBef>
              <a:buClr>
                <a:schemeClr val="tx2"/>
              </a:buClr>
              <a:buSzPct val="100000"/>
            </a:pPr>
            <a:endParaRPr lang="es-CL" sz="2200" dirty="0"/>
          </a:p>
          <a:p>
            <a:pPr>
              <a:spcBef>
                <a:spcPts val="0"/>
              </a:spcBef>
              <a:buClr>
                <a:schemeClr val="tx2"/>
              </a:buClr>
              <a:buSzPct val="100000"/>
              <a:buFont typeface="Tw Cen MT" pitchFamily="34" charset="0"/>
              <a:buChar char="•"/>
            </a:pPr>
            <a:r>
              <a:rPr lang="es-ES" sz="2200" dirty="0" smtClean="0"/>
              <a:t>Diferencias </a:t>
            </a:r>
            <a:r>
              <a:rPr lang="es-ES" sz="2200" dirty="0"/>
              <a:t>en </a:t>
            </a:r>
            <a:r>
              <a:rPr lang="es-ES" sz="2200" dirty="0" smtClean="0"/>
              <a:t>distribución </a:t>
            </a:r>
            <a:r>
              <a:rPr lang="es-ES" sz="2200" dirty="0"/>
              <a:t>de </a:t>
            </a:r>
            <a:r>
              <a:rPr lang="es-ES" sz="2200" dirty="0" smtClean="0"/>
              <a:t> docentes comienzan </a:t>
            </a:r>
            <a:r>
              <a:rPr lang="es-ES" sz="2200" dirty="0"/>
              <a:t>desde el </a:t>
            </a:r>
            <a:r>
              <a:rPr lang="es-CL" sz="2200" i="1" dirty="0"/>
              <a:t>match</a:t>
            </a:r>
            <a:r>
              <a:rPr lang="es-CL" sz="2200" dirty="0"/>
              <a:t> inicial entre profesores y escuelas</a:t>
            </a:r>
            <a:r>
              <a:rPr lang="es-ES" sz="2200" dirty="0"/>
              <a:t> </a:t>
            </a:r>
            <a:r>
              <a:rPr lang="es-ES" sz="2200" dirty="0" smtClean="0"/>
              <a:t> </a:t>
            </a:r>
            <a:r>
              <a:rPr lang="en-US" sz="2200" dirty="0" smtClean="0"/>
              <a:t>(</a:t>
            </a:r>
            <a:r>
              <a:rPr lang="es-ES" sz="2200" dirty="0" err="1"/>
              <a:t>Boyd</a:t>
            </a:r>
            <a:r>
              <a:rPr lang="es-ES" sz="2200" dirty="0"/>
              <a:t>, </a:t>
            </a:r>
            <a:r>
              <a:rPr lang="es-ES" sz="2200" dirty="0" smtClean="0"/>
              <a:t>et al., </a:t>
            </a:r>
            <a:r>
              <a:rPr lang="es-ES" sz="2200" dirty="0"/>
              <a:t>2002; </a:t>
            </a:r>
            <a:r>
              <a:rPr lang="es-ES" sz="2200" dirty="0" err="1"/>
              <a:t>Loeb</a:t>
            </a:r>
            <a:r>
              <a:rPr lang="es-ES" sz="2200" dirty="0"/>
              <a:t> y </a:t>
            </a:r>
            <a:r>
              <a:rPr lang="es-ES" sz="2200" dirty="0" err="1"/>
              <a:t>Reininger</a:t>
            </a:r>
            <a:r>
              <a:rPr lang="es-ES" sz="2200" dirty="0"/>
              <a:t>. 2004; </a:t>
            </a:r>
            <a:r>
              <a:rPr lang="es-ES" sz="2200" dirty="0" smtClean="0"/>
              <a:t>Cabezas et al., </a:t>
            </a:r>
            <a:r>
              <a:rPr lang="es-ES" sz="2200" dirty="0"/>
              <a:t>2011; </a:t>
            </a:r>
            <a:r>
              <a:rPr lang="es-ES" sz="2200" dirty="0" err="1"/>
              <a:t>Bascopé</a:t>
            </a:r>
            <a:r>
              <a:rPr lang="es-ES" sz="2200" dirty="0"/>
              <a:t> y </a:t>
            </a:r>
            <a:r>
              <a:rPr lang="es-ES" sz="2200" dirty="0" err="1"/>
              <a:t>Meckes</a:t>
            </a:r>
            <a:r>
              <a:rPr lang="es-ES" sz="2200" dirty="0"/>
              <a:t>,  2012). </a:t>
            </a:r>
            <a:endParaRPr lang="es-ES" sz="2200" dirty="0" smtClean="0"/>
          </a:p>
          <a:p>
            <a:pPr>
              <a:spcBef>
                <a:spcPts val="0"/>
              </a:spcBef>
              <a:buClr>
                <a:schemeClr val="tx2"/>
              </a:buClr>
              <a:buSzPct val="100000"/>
            </a:pPr>
            <a:endParaRPr lang="es-ES" sz="2200" dirty="0" smtClean="0">
              <a:latin typeface="Tw Cen MT" pitchFamily="34" charset="0"/>
            </a:endParaRPr>
          </a:p>
          <a:p>
            <a:pPr>
              <a:spcBef>
                <a:spcPts val="0"/>
              </a:spcBef>
              <a:buClr>
                <a:schemeClr val="tx2"/>
              </a:buClr>
              <a:buSzPct val="100000"/>
            </a:pPr>
            <a:r>
              <a:rPr lang="es-ES" sz="2200" dirty="0" smtClean="0">
                <a:latin typeface="Tw Cen MT" pitchFamily="34" charset="0"/>
              </a:rPr>
              <a:t>Las </a:t>
            </a:r>
            <a:r>
              <a:rPr lang="es-ES" sz="2200" dirty="0">
                <a:latin typeface="Tw Cen MT" pitchFamily="34" charset="0"/>
              </a:rPr>
              <a:t>diferencias en la distribución inicial se hacen más pronunciadas a medida que los docentes se mueven o desertan del mercado laboral (Cabezas, et al. 2011). </a:t>
            </a:r>
          </a:p>
          <a:p>
            <a:pPr>
              <a:spcBef>
                <a:spcPts val="0"/>
              </a:spcBef>
              <a:buClr>
                <a:schemeClr val="tx2"/>
              </a:buClr>
              <a:buSzPct val="100000"/>
            </a:pPr>
            <a:endParaRPr lang="es-ES" sz="2200" dirty="0">
              <a:solidFill>
                <a:schemeClr val="accent4">
                  <a:lumMod val="75000"/>
                </a:schemeClr>
              </a:solidFill>
            </a:endParaRPr>
          </a:p>
          <a:p>
            <a:endParaRPr lang="es-CL" dirty="0" smtClean="0"/>
          </a:p>
          <a:p>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smtClean="0"/>
              <a:t>Preguntas de Investigación</a:t>
            </a:r>
            <a:endParaRPr lang="es-ES" dirty="0"/>
          </a:p>
        </p:txBody>
      </p:sp>
      <p:sp>
        <p:nvSpPr>
          <p:cNvPr id="3" name="2 Marcador de contenido"/>
          <p:cNvSpPr>
            <a:spLocks noGrp="1"/>
          </p:cNvSpPr>
          <p:nvPr>
            <p:ph idx="1"/>
          </p:nvPr>
        </p:nvSpPr>
        <p:spPr>
          <a:xfrm>
            <a:off x="-108520" y="1580638"/>
            <a:ext cx="9120446" cy="5256584"/>
          </a:xfrm>
        </p:spPr>
        <p:txBody>
          <a:bodyPr>
            <a:normAutofit lnSpcReduction="10000"/>
          </a:bodyPr>
          <a:lstStyle/>
          <a:p>
            <a:r>
              <a:rPr lang="es-ES" sz="2200" dirty="0"/>
              <a:t>¿Cómo es el </a:t>
            </a:r>
            <a:r>
              <a:rPr lang="es-ES" sz="2200" b="1" dirty="0"/>
              <a:t>proceso de búsqueda </a:t>
            </a:r>
            <a:r>
              <a:rPr lang="es-ES" sz="2200" dirty="0" smtClean="0"/>
              <a:t>de </a:t>
            </a:r>
            <a:r>
              <a:rPr lang="es-ES" sz="2200" dirty="0"/>
              <a:t>profesores recién </a:t>
            </a:r>
            <a:r>
              <a:rPr lang="es-ES" sz="2200" dirty="0" smtClean="0"/>
              <a:t>egresados? ¿Cómo se informan de potenciales </a:t>
            </a:r>
            <a:r>
              <a:rPr lang="es-ES" sz="2200" dirty="0"/>
              <a:t>trabajos</a:t>
            </a:r>
            <a:r>
              <a:rPr lang="es-ES" sz="2200" dirty="0" smtClean="0"/>
              <a:t>?</a:t>
            </a:r>
          </a:p>
          <a:p>
            <a:endParaRPr lang="es-ES" sz="2200" dirty="0"/>
          </a:p>
          <a:p>
            <a:r>
              <a:rPr lang="es-ES" sz="2200" dirty="0"/>
              <a:t>¿Existe </a:t>
            </a:r>
            <a:r>
              <a:rPr lang="es-ES" sz="2200" dirty="0" smtClean="0"/>
              <a:t>relación </a:t>
            </a:r>
            <a:r>
              <a:rPr lang="es-ES" sz="2200" dirty="0"/>
              <a:t>entre </a:t>
            </a:r>
            <a:r>
              <a:rPr lang="es-ES" sz="2200" dirty="0" smtClean="0"/>
              <a:t>características </a:t>
            </a:r>
            <a:r>
              <a:rPr lang="es-ES" sz="2200" dirty="0"/>
              <a:t>de </a:t>
            </a:r>
            <a:r>
              <a:rPr lang="es-ES" sz="2200" dirty="0" smtClean="0"/>
              <a:t>programas </a:t>
            </a:r>
            <a:r>
              <a:rPr lang="es-ES" sz="2200" dirty="0"/>
              <a:t>de formación inicial y </a:t>
            </a:r>
            <a:r>
              <a:rPr lang="es-ES" sz="2200" dirty="0" smtClean="0"/>
              <a:t>proceso </a:t>
            </a:r>
            <a:r>
              <a:rPr lang="es-ES" sz="2200" dirty="0"/>
              <a:t>de búsqueda </a:t>
            </a:r>
            <a:r>
              <a:rPr lang="es-ES" sz="2200" dirty="0" smtClean="0"/>
              <a:t>y </a:t>
            </a:r>
            <a:r>
              <a:rPr lang="es-ES" sz="2200" dirty="0"/>
              <a:t>decisión de </a:t>
            </a:r>
            <a:r>
              <a:rPr lang="es-ES" sz="2200" dirty="0" smtClean="0"/>
              <a:t>profesores </a:t>
            </a:r>
            <a:r>
              <a:rPr lang="es-ES" sz="2200" dirty="0"/>
              <a:t>sobre </a:t>
            </a:r>
            <a:r>
              <a:rPr lang="es-ES" sz="2200" dirty="0" smtClean="0"/>
              <a:t>lugar </a:t>
            </a:r>
            <a:r>
              <a:rPr lang="es-ES" sz="2200" dirty="0"/>
              <a:t>de trabajo? </a:t>
            </a:r>
          </a:p>
          <a:p>
            <a:endParaRPr lang="es-CL" sz="2200" dirty="0"/>
          </a:p>
          <a:p>
            <a:r>
              <a:rPr lang="es-ES" sz="2200" dirty="0" smtClean="0"/>
              <a:t>¿</a:t>
            </a:r>
            <a:r>
              <a:rPr lang="es-ES" sz="2200" dirty="0"/>
              <a:t>Cuáles son los factores pecuniarios y no pecuniarios relevantes en la elección </a:t>
            </a:r>
            <a:r>
              <a:rPr lang="es-ES" sz="2200" dirty="0" smtClean="0"/>
              <a:t>del primer </a:t>
            </a:r>
            <a:r>
              <a:rPr lang="es-ES" sz="2200" dirty="0"/>
              <a:t>trabajo? ¿Varían </a:t>
            </a:r>
            <a:r>
              <a:rPr lang="es-ES" sz="2200" dirty="0" smtClean="0"/>
              <a:t>según las </a:t>
            </a:r>
            <a:r>
              <a:rPr lang="es-ES" sz="2200" dirty="0"/>
              <a:t>características de </a:t>
            </a:r>
            <a:r>
              <a:rPr lang="es-ES" sz="2200" dirty="0" smtClean="0"/>
              <a:t>docentes</a:t>
            </a:r>
            <a:r>
              <a:rPr lang="es-ES" sz="2200" dirty="0"/>
              <a:t>? </a:t>
            </a:r>
          </a:p>
          <a:p>
            <a:endParaRPr lang="es-ES" sz="2200" dirty="0" smtClean="0"/>
          </a:p>
          <a:p>
            <a:r>
              <a:rPr lang="es-ES" sz="2200" dirty="0"/>
              <a:t>¿Existe efectivamente una elección de parte de los docentes del tipo de establecimiento donde quieren trabajar? </a:t>
            </a:r>
          </a:p>
          <a:p>
            <a:endParaRPr lang="es-ES" sz="2200" dirty="0"/>
          </a:p>
          <a:p>
            <a:r>
              <a:rPr lang="es-ES" sz="2200" dirty="0"/>
              <a:t>¿En qué medida la evaluación de la primera experiencia influye en las características deseables del establecimiento de un segundo empleo?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2340768" y="640497"/>
            <a:ext cx="8229600" cy="1143000"/>
          </a:xfrm>
        </p:spPr>
        <p:txBody>
          <a:bodyPr>
            <a:normAutofit/>
          </a:bodyPr>
          <a:lstStyle/>
          <a:p>
            <a:r>
              <a:rPr lang="es-CL" sz="2400" b="1" dirty="0" smtClean="0"/>
              <a:t>Síntesis Literatura</a:t>
            </a:r>
            <a:endParaRPr lang="es-ES" sz="2400" b="1" dirty="0"/>
          </a:p>
        </p:txBody>
      </p:sp>
      <p:sp>
        <p:nvSpPr>
          <p:cNvPr id="5" name="Rectangle 2"/>
          <p:cNvSpPr>
            <a:spLocks noChangeArrowheads="1"/>
          </p:cNvSpPr>
          <p:nvPr/>
        </p:nvSpPr>
        <p:spPr bwMode="auto">
          <a:xfrm>
            <a:off x="83581" y="1918157"/>
            <a:ext cx="2274982" cy="20621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i="0" u="none" strike="noStrike" cap="none" normalizeH="0" baseline="0" dirty="0" smtClean="0">
                <a:ln>
                  <a:noFill/>
                </a:ln>
                <a:solidFill>
                  <a:schemeClr val="tx1"/>
                </a:solidFill>
                <a:effectLst/>
                <a:latin typeface="Tw Cen MT" pitchFamily="34" charset="0"/>
                <a:ea typeface="Calibri" pitchFamily="34" charset="0"/>
                <a:cs typeface="Times New Roman" pitchFamily="18" charset="0"/>
              </a:rPr>
              <a:t>Barreras formales o </a:t>
            </a:r>
          </a:p>
          <a:p>
            <a:pPr marL="0" marR="0" lvl="0" indent="0" algn="l" defTabSz="914400" rtl="0" eaLnBrk="0" fontAlgn="base" latinLnBrk="0" hangingPunct="0">
              <a:lnSpc>
                <a:spcPct val="100000"/>
              </a:lnSpc>
              <a:spcBef>
                <a:spcPct val="0"/>
              </a:spcBef>
              <a:spcAft>
                <a:spcPct val="0"/>
              </a:spcAft>
              <a:buClrTx/>
              <a:buSzTx/>
              <a:buFontTx/>
              <a:buNone/>
              <a:tabLst/>
            </a:pPr>
            <a:r>
              <a:rPr kumimoji="0" lang="es-CL" i="0" u="none" strike="noStrike" cap="none" normalizeH="0" baseline="0" dirty="0" smtClean="0">
                <a:ln>
                  <a:noFill/>
                </a:ln>
                <a:solidFill>
                  <a:schemeClr val="tx1"/>
                </a:solidFill>
                <a:effectLst/>
                <a:latin typeface="Tw Cen MT" pitchFamily="34" charset="0"/>
                <a:ea typeface="Calibri" pitchFamily="34" charset="0"/>
                <a:cs typeface="Times New Roman" pitchFamily="18" charset="0"/>
              </a:rPr>
              <a:t>informales que </a:t>
            </a:r>
          </a:p>
          <a:p>
            <a:pPr marL="0" marR="0" lvl="0" indent="0" algn="l" defTabSz="914400" rtl="0" eaLnBrk="0" fontAlgn="base" latinLnBrk="0" hangingPunct="0">
              <a:lnSpc>
                <a:spcPct val="100000"/>
              </a:lnSpc>
              <a:spcBef>
                <a:spcPct val="0"/>
              </a:spcBef>
              <a:spcAft>
                <a:spcPct val="0"/>
              </a:spcAft>
              <a:buClrTx/>
              <a:buSzTx/>
              <a:buFontTx/>
              <a:buNone/>
              <a:tabLst/>
            </a:pPr>
            <a:r>
              <a:rPr kumimoji="0" lang="es-CL" i="0" u="none" strike="noStrike" cap="none" normalizeH="0" baseline="0" dirty="0" smtClean="0">
                <a:ln>
                  <a:noFill/>
                </a:ln>
                <a:solidFill>
                  <a:schemeClr val="tx1"/>
                </a:solidFill>
                <a:effectLst/>
                <a:latin typeface="Tw Cen MT" pitchFamily="34" charset="0"/>
                <a:ea typeface="Calibri" pitchFamily="34" charset="0"/>
                <a:cs typeface="Times New Roman" pitchFamily="18" charset="0"/>
              </a:rPr>
              <a:t>Contribuyen</a:t>
            </a:r>
            <a:r>
              <a:rPr kumimoji="0" lang="es-CL" i="0" u="none" strike="noStrike" cap="none" normalizeH="0" dirty="0" smtClean="0">
                <a:ln>
                  <a:noFill/>
                </a:ln>
                <a:solidFill>
                  <a:schemeClr val="tx1"/>
                </a:solidFill>
                <a:effectLst/>
                <a:latin typeface="Tw Cen MT" pitchFamily="34" charset="0"/>
                <a:ea typeface="Calibri" pitchFamily="34" charset="0"/>
                <a:cs typeface="Times New Roman" pitchFamily="18" charset="0"/>
              </a:rPr>
              <a:t> </a:t>
            </a:r>
            <a:r>
              <a:rPr kumimoji="0" lang="es-CL" i="0" u="none" strike="noStrike" cap="none" normalizeH="0" baseline="0" dirty="0" smtClean="0">
                <a:ln>
                  <a:noFill/>
                </a:ln>
                <a:solidFill>
                  <a:schemeClr val="tx1"/>
                </a:solidFill>
                <a:effectLst/>
                <a:latin typeface="Tw Cen MT" pitchFamily="34" charset="0"/>
                <a:ea typeface="Calibri" pitchFamily="34" charset="0"/>
                <a:cs typeface="Times New Roman" pitchFamily="18" charset="0"/>
              </a:rPr>
              <a:t>a la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CL" i="0" u="none" strike="noStrike" cap="none" normalizeH="0" baseline="0" dirty="0" smtClean="0">
                <a:ln>
                  <a:noFill/>
                </a:ln>
                <a:solidFill>
                  <a:schemeClr val="tx1"/>
                </a:solidFill>
                <a:effectLst/>
                <a:latin typeface="Tw Cen MT" pitchFamily="34" charset="0"/>
                <a:ea typeface="Calibri" pitchFamily="34" charset="0"/>
                <a:cs typeface="Times New Roman" pitchFamily="18" charset="0"/>
              </a:rPr>
              <a:t>segmentación </a:t>
            </a:r>
          </a:p>
          <a:p>
            <a:pPr marL="0" marR="0" lvl="0" indent="0" algn="l" defTabSz="914400" rtl="0" eaLnBrk="0" fontAlgn="base" latinLnBrk="0" hangingPunct="0">
              <a:lnSpc>
                <a:spcPct val="100000"/>
              </a:lnSpc>
              <a:spcBef>
                <a:spcPct val="0"/>
              </a:spcBef>
              <a:spcAft>
                <a:spcPct val="0"/>
              </a:spcAft>
              <a:buClrTx/>
              <a:buSzTx/>
              <a:buFontTx/>
              <a:buNone/>
              <a:tabLst/>
            </a:pPr>
            <a:r>
              <a:rPr kumimoji="0" lang="es-CL" i="0" u="none" strike="noStrike" cap="none" normalizeH="0" baseline="0" dirty="0" smtClean="0">
                <a:ln>
                  <a:noFill/>
                </a:ln>
                <a:solidFill>
                  <a:schemeClr val="tx1"/>
                </a:solidFill>
                <a:effectLst/>
                <a:latin typeface="Tw Cen MT" pitchFamily="34" charset="0"/>
                <a:ea typeface="Calibri" pitchFamily="34" charset="0"/>
                <a:cs typeface="Times New Roman" pitchFamily="18" charset="0"/>
              </a:rPr>
              <a:t>y limitan búsqueda</a:t>
            </a:r>
            <a:r>
              <a:rPr kumimoji="0" lang="es-CL" i="0" u="none" strike="noStrike" cap="none" normalizeH="0" dirty="0" smtClean="0">
                <a:ln>
                  <a:noFill/>
                </a:ln>
                <a:solidFill>
                  <a:schemeClr val="tx1"/>
                </a:solidFill>
                <a:effectLst/>
                <a:latin typeface="Tw Cen MT" pitchFamily="34" charset="0"/>
                <a:ea typeface="Calibri" pitchFamily="34"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s-CL" i="0" u="none" strike="noStrike" cap="none" normalizeH="0" dirty="0" smtClean="0">
                <a:ln>
                  <a:noFill/>
                </a:ln>
                <a:solidFill>
                  <a:schemeClr val="tx1"/>
                </a:solidFill>
                <a:effectLst/>
                <a:latin typeface="Tw Cen MT" pitchFamily="34" charset="0"/>
                <a:ea typeface="Calibri" pitchFamily="34" charset="0"/>
                <a:cs typeface="Times New Roman" pitchFamily="18" charset="0"/>
              </a:rPr>
              <a:t>(</a:t>
            </a:r>
            <a:r>
              <a:rPr kumimoji="0" lang="es-CL" i="0" u="none" strike="noStrike" cap="none" normalizeH="0" dirty="0" err="1" smtClean="0">
                <a:ln>
                  <a:noFill/>
                </a:ln>
                <a:solidFill>
                  <a:schemeClr val="tx1"/>
                </a:solidFill>
                <a:effectLst/>
                <a:latin typeface="Tw Cen MT" pitchFamily="34" charset="0"/>
                <a:ea typeface="Calibri" pitchFamily="34" charset="0"/>
                <a:cs typeface="Times New Roman" pitchFamily="18" charset="0"/>
              </a:rPr>
              <a:t>Cannata</a:t>
            </a:r>
            <a:r>
              <a:rPr kumimoji="0" lang="es-CL" i="0" u="none" strike="noStrike" cap="none" normalizeH="0" dirty="0" smtClean="0">
                <a:ln>
                  <a:noFill/>
                </a:ln>
                <a:solidFill>
                  <a:schemeClr val="tx1"/>
                </a:solidFill>
                <a:effectLst/>
                <a:latin typeface="Tw Cen MT" pitchFamily="34" charset="0"/>
                <a:ea typeface="Calibri" pitchFamily="34" charset="0"/>
                <a:cs typeface="Times New Roman" pitchFamily="18" charset="0"/>
              </a:rPr>
              <a:t>, 2008) </a:t>
            </a:r>
            <a:endParaRPr kumimoji="0" lang="es-CL" i="0" u="none" strike="noStrike" cap="none" normalizeH="0" baseline="0" dirty="0" smtClean="0">
              <a:ln>
                <a:noFill/>
              </a:ln>
              <a:solidFill>
                <a:schemeClr val="tx1"/>
              </a:solidFill>
              <a:effectLst/>
              <a:latin typeface="Tw Cen MT"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sz="2000" i="0" u="none" strike="noStrike" cap="none" normalizeH="0" baseline="0" dirty="0" smtClean="0">
              <a:ln>
                <a:noFill/>
              </a:ln>
              <a:solidFill>
                <a:schemeClr val="tx1"/>
              </a:solidFill>
              <a:effectLst/>
              <a:latin typeface="Tw Cen MT" pitchFamily="34" charset="0"/>
              <a:cs typeface="Arial" pitchFamily="34" charset="0"/>
            </a:endParaRPr>
          </a:p>
        </p:txBody>
      </p:sp>
      <p:sp>
        <p:nvSpPr>
          <p:cNvPr id="7" name="6 Rectángulo"/>
          <p:cNvSpPr/>
          <p:nvPr/>
        </p:nvSpPr>
        <p:spPr>
          <a:xfrm>
            <a:off x="12700" y="3962400"/>
            <a:ext cx="2569281" cy="2031325"/>
          </a:xfrm>
          <a:prstGeom prst="rect">
            <a:avLst/>
          </a:prstGeom>
        </p:spPr>
        <p:txBody>
          <a:bodyPr wrap="square">
            <a:spAutoFit/>
          </a:bodyPr>
          <a:lstStyle/>
          <a:p>
            <a:r>
              <a:rPr lang="es-CL" u="sng" dirty="0">
                <a:latin typeface="Tw Cen MT" pitchFamily="34" charset="0"/>
                <a:ea typeface="Calibri" pitchFamily="34" charset="0"/>
                <a:cs typeface="Times New Roman" pitchFamily="18" charset="0"/>
              </a:rPr>
              <a:t>Fallas a la teoría de búsqueda de </a:t>
            </a:r>
            <a:r>
              <a:rPr lang="es-CL" u="sng" dirty="0" smtClean="0">
                <a:latin typeface="Tw Cen MT" pitchFamily="34" charset="0"/>
                <a:ea typeface="Calibri" pitchFamily="34" charset="0"/>
                <a:cs typeface="Times New Roman" pitchFamily="18" charset="0"/>
              </a:rPr>
              <a:t>empleo</a:t>
            </a:r>
            <a:r>
              <a:rPr lang="es-CL" dirty="0" smtClean="0">
                <a:latin typeface="Tw Cen MT" pitchFamily="34" charset="0"/>
                <a:ea typeface="Calibri" pitchFamily="34" charset="0"/>
                <a:cs typeface="Times New Roman" pitchFamily="18" charset="0"/>
              </a:rPr>
              <a:t>: los profesores nuevos tienen un conocimiento limitado de las características de su empleo inicial.</a:t>
            </a:r>
            <a:endParaRPr lang="es-CL" dirty="0">
              <a:latin typeface="Tw Cen MT" pitchFamily="34" charset="0"/>
              <a:ea typeface="Calibri" pitchFamily="34" charset="0"/>
              <a:cs typeface="Times New Roman" pitchFamily="18" charset="0"/>
            </a:endParaRPr>
          </a:p>
        </p:txBody>
      </p:sp>
      <p:sp>
        <p:nvSpPr>
          <p:cNvPr id="8" name="7 Elipse"/>
          <p:cNvSpPr/>
          <p:nvPr/>
        </p:nvSpPr>
        <p:spPr>
          <a:xfrm>
            <a:off x="2895600" y="1447800"/>
            <a:ext cx="3898596" cy="26670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CL" sz="1400" dirty="0" smtClean="0">
              <a:solidFill>
                <a:schemeClr val="tx1"/>
              </a:solidFill>
              <a:latin typeface="Tw Cen MT" pitchFamily="34" charset="0"/>
            </a:endParaRPr>
          </a:p>
          <a:p>
            <a:r>
              <a:rPr lang="es-CL" sz="1600" dirty="0" smtClean="0">
                <a:solidFill>
                  <a:schemeClr val="tx1"/>
                </a:solidFill>
                <a:latin typeface="Tw Cen MT" pitchFamily="34" charset="0"/>
              </a:rPr>
              <a:t>     Métodos formales e informales de búsqueda (Kuhn &amp; </a:t>
            </a:r>
            <a:r>
              <a:rPr lang="es-CL" sz="1600" dirty="0" err="1" smtClean="0">
                <a:solidFill>
                  <a:schemeClr val="tx1"/>
                </a:solidFill>
                <a:latin typeface="Tw Cen MT" pitchFamily="34" charset="0"/>
              </a:rPr>
              <a:t>Skuterund</a:t>
            </a:r>
            <a:r>
              <a:rPr lang="es-CL" sz="1600" dirty="0" smtClean="0">
                <a:solidFill>
                  <a:schemeClr val="tx1"/>
                </a:solidFill>
                <a:latin typeface="Tw Cen MT" pitchFamily="34" charset="0"/>
              </a:rPr>
              <a:t>, 2000)</a:t>
            </a:r>
          </a:p>
          <a:p>
            <a:endParaRPr lang="es-CL" sz="1600" dirty="0" smtClean="0">
              <a:solidFill>
                <a:schemeClr val="tx1"/>
              </a:solidFill>
              <a:latin typeface="Tw Cen MT" pitchFamily="34" charset="0"/>
            </a:endParaRPr>
          </a:p>
          <a:p>
            <a:r>
              <a:rPr lang="es-CL" sz="1600" b="1" u="sng" dirty="0" smtClean="0">
                <a:solidFill>
                  <a:schemeClr val="tx1"/>
                </a:solidFill>
                <a:latin typeface="Tw Cen MT" pitchFamily="34" charset="0"/>
              </a:rPr>
              <a:t>Proceso </a:t>
            </a:r>
            <a:r>
              <a:rPr lang="es-CL" sz="1600" b="1" u="sng" dirty="0">
                <a:solidFill>
                  <a:schemeClr val="tx1"/>
                </a:solidFill>
                <a:latin typeface="Tw Cen MT" pitchFamily="34" charset="0"/>
              </a:rPr>
              <a:t>de </a:t>
            </a:r>
            <a:r>
              <a:rPr lang="es-CL" sz="1600" b="1" u="sng" dirty="0" smtClean="0">
                <a:solidFill>
                  <a:schemeClr val="tx1"/>
                </a:solidFill>
                <a:latin typeface="Tw Cen MT" pitchFamily="34" charset="0"/>
              </a:rPr>
              <a:t>Búsqueda y elección: </a:t>
            </a:r>
            <a:r>
              <a:rPr lang="es-CL" sz="1600" dirty="0" smtClean="0">
                <a:solidFill>
                  <a:schemeClr val="tx1"/>
                </a:solidFill>
                <a:latin typeface="Tw Cen MT" pitchFamily="34" charset="0"/>
              </a:rPr>
              <a:t>Teoría </a:t>
            </a:r>
            <a:r>
              <a:rPr lang="es-CL" sz="1600" dirty="0">
                <a:solidFill>
                  <a:schemeClr val="tx1"/>
                </a:solidFill>
                <a:latin typeface="Tw Cen MT" pitchFamily="34" charset="0"/>
              </a:rPr>
              <a:t>de factores </a:t>
            </a:r>
            <a:r>
              <a:rPr lang="es-CL" sz="1600" dirty="0" smtClean="0">
                <a:solidFill>
                  <a:schemeClr val="tx1"/>
                </a:solidFill>
                <a:latin typeface="Tw Cen MT" pitchFamily="34" charset="0"/>
              </a:rPr>
              <a:t>objetivos, subjetivos</a:t>
            </a:r>
            <a:r>
              <a:rPr lang="es-CL" sz="1600" dirty="0">
                <a:solidFill>
                  <a:schemeClr val="tx1"/>
                </a:solidFill>
                <a:latin typeface="Tw Cen MT" pitchFamily="34" charset="0"/>
              </a:rPr>
              <a:t> </a:t>
            </a:r>
            <a:r>
              <a:rPr lang="es-CL" sz="1600" dirty="0" smtClean="0">
                <a:solidFill>
                  <a:schemeClr val="tx1"/>
                </a:solidFill>
                <a:latin typeface="Tw Cen MT" pitchFamily="34" charset="0"/>
              </a:rPr>
              <a:t>y de contacto crítico</a:t>
            </a:r>
            <a:endParaRPr lang="es-CL" sz="1600" dirty="0">
              <a:solidFill>
                <a:schemeClr val="tx1"/>
              </a:solidFill>
              <a:latin typeface="Tw Cen MT" pitchFamily="34" charset="0"/>
            </a:endParaRPr>
          </a:p>
          <a:p>
            <a:endParaRPr lang="es-CL" sz="1000" dirty="0" smtClean="0">
              <a:solidFill>
                <a:schemeClr val="tx1"/>
              </a:solidFill>
              <a:latin typeface="Tw Cen MT" pitchFamily="34" charset="0"/>
            </a:endParaRPr>
          </a:p>
          <a:p>
            <a:endParaRPr lang="es-CL" sz="1000" dirty="0" smtClean="0">
              <a:solidFill>
                <a:schemeClr val="tx1"/>
              </a:solidFill>
              <a:latin typeface="Tw Cen MT" pitchFamily="34" charset="0"/>
            </a:endParaRPr>
          </a:p>
          <a:p>
            <a:pPr lvl="0"/>
            <a:endParaRPr lang="es-CL" sz="1000" dirty="0">
              <a:solidFill>
                <a:schemeClr val="tx1"/>
              </a:solidFill>
              <a:latin typeface="Tw Cen MT" pitchFamily="34" charset="0"/>
            </a:endParaRPr>
          </a:p>
        </p:txBody>
      </p:sp>
      <p:sp>
        <p:nvSpPr>
          <p:cNvPr id="9" name="5 Subtítulo"/>
          <p:cNvSpPr txBox="1">
            <a:spLocks/>
          </p:cNvSpPr>
          <p:nvPr/>
        </p:nvSpPr>
        <p:spPr>
          <a:xfrm>
            <a:off x="2895600" y="3414760"/>
            <a:ext cx="3880586" cy="329084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19050" cap="flat" cmpd="sng" algn="ctr">
            <a:solidFill>
              <a:schemeClr val="tx2">
                <a:lumMod val="20000"/>
                <a:lumOff val="8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lt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lt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lt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lt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lt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lt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lt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lt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lt1"/>
                </a:solidFill>
                <a:latin typeface="+mn-lt"/>
                <a:ea typeface="+mn-ea"/>
                <a:cs typeface="+mn-cs"/>
              </a:defRPr>
            </a:lvl9pPr>
          </a:lstStyle>
          <a:p>
            <a:endParaRPr lang="es-CL" sz="1000" dirty="0" smtClean="0">
              <a:solidFill>
                <a:schemeClr val="tx1"/>
              </a:solidFill>
              <a:latin typeface="Tw Cen MT" pitchFamily="34" charset="0"/>
            </a:endParaRPr>
          </a:p>
          <a:p>
            <a:pPr marL="0" indent="0">
              <a:lnSpc>
                <a:spcPct val="120000"/>
              </a:lnSpc>
              <a:spcBef>
                <a:spcPts val="0"/>
              </a:spcBef>
              <a:buNone/>
            </a:pPr>
            <a:endParaRPr lang="es-CL" sz="4400" b="1" u="sng" dirty="0" smtClean="0">
              <a:solidFill>
                <a:schemeClr val="tx1"/>
              </a:solidFill>
              <a:latin typeface="Tw Cen MT" pitchFamily="34" charset="0"/>
            </a:endParaRPr>
          </a:p>
          <a:p>
            <a:pPr marL="0" indent="0">
              <a:lnSpc>
                <a:spcPct val="120000"/>
              </a:lnSpc>
              <a:spcBef>
                <a:spcPts val="0"/>
              </a:spcBef>
              <a:buNone/>
            </a:pPr>
            <a:endParaRPr lang="es-CL" sz="5500" b="1" u="sng" dirty="0">
              <a:solidFill>
                <a:schemeClr val="tx1"/>
              </a:solidFill>
              <a:latin typeface="Tw Cen MT" pitchFamily="34" charset="0"/>
            </a:endParaRPr>
          </a:p>
          <a:p>
            <a:pPr marL="0" indent="0">
              <a:lnSpc>
                <a:spcPct val="120000"/>
              </a:lnSpc>
              <a:spcBef>
                <a:spcPts val="0"/>
              </a:spcBef>
              <a:buNone/>
            </a:pPr>
            <a:r>
              <a:rPr lang="es-CL" sz="5500" b="1" u="sng" dirty="0" smtClean="0">
                <a:solidFill>
                  <a:schemeClr val="tx1"/>
                </a:solidFill>
                <a:latin typeface="Tw Cen MT" pitchFamily="34" charset="0"/>
              </a:rPr>
              <a:t>Proceso de Selección Colegios: </a:t>
            </a:r>
            <a:r>
              <a:rPr lang="es-CL" sz="5500" dirty="0" smtClean="0">
                <a:solidFill>
                  <a:schemeClr val="tx1"/>
                </a:solidFill>
                <a:latin typeface="Tw Cen MT" pitchFamily="34" charset="0"/>
              </a:rPr>
              <a:t>Proceso de reclutamiento, evaluación y selección de profesores (</a:t>
            </a:r>
            <a:r>
              <a:rPr lang="es-CL" sz="5500" dirty="0" err="1" smtClean="0">
                <a:solidFill>
                  <a:schemeClr val="tx1"/>
                </a:solidFill>
                <a:latin typeface="Tw Cen MT" pitchFamily="34" charset="0"/>
              </a:rPr>
              <a:t>Balter</a:t>
            </a:r>
            <a:r>
              <a:rPr lang="es-CL" sz="5500" dirty="0" smtClean="0">
                <a:solidFill>
                  <a:schemeClr val="tx1"/>
                </a:solidFill>
                <a:latin typeface="Tw Cen MT" pitchFamily="34" charset="0"/>
              </a:rPr>
              <a:t> &amp; </a:t>
            </a:r>
            <a:r>
              <a:rPr lang="es-CL" sz="5500" dirty="0" err="1" smtClean="0">
                <a:solidFill>
                  <a:schemeClr val="tx1"/>
                </a:solidFill>
                <a:latin typeface="Tw Cen MT" pitchFamily="34" charset="0"/>
              </a:rPr>
              <a:t>Ducombe</a:t>
            </a:r>
            <a:r>
              <a:rPr lang="es-CL" sz="5500" dirty="0" smtClean="0">
                <a:solidFill>
                  <a:schemeClr val="tx1"/>
                </a:solidFill>
                <a:latin typeface="Tw Cen MT" pitchFamily="34" charset="0"/>
              </a:rPr>
              <a:t>)</a:t>
            </a:r>
          </a:p>
        </p:txBody>
      </p:sp>
      <p:sp>
        <p:nvSpPr>
          <p:cNvPr id="10" name="9 Rectángulo"/>
          <p:cNvSpPr/>
          <p:nvPr/>
        </p:nvSpPr>
        <p:spPr>
          <a:xfrm>
            <a:off x="2581981" y="381000"/>
            <a:ext cx="4047419" cy="830997"/>
          </a:xfrm>
          <a:prstGeom prst="rect">
            <a:avLst/>
          </a:prstGeom>
        </p:spPr>
        <p:txBody>
          <a:bodyPr wrap="square">
            <a:spAutoFit/>
          </a:bodyPr>
          <a:lstStyle/>
          <a:p>
            <a:pPr marL="388620" lvl="1" indent="-342900" algn="ctr"/>
            <a:r>
              <a:rPr lang="es-CL" sz="1600" b="1" dirty="0" smtClean="0">
                <a:latin typeface="Tw Cen MT" pitchFamily="34" charset="0"/>
              </a:rPr>
              <a:t>         Efecto </a:t>
            </a:r>
            <a:r>
              <a:rPr lang="es-CL" sz="1600" b="1" dirty="0">
                <a:latin typeface="Tw Cen MT" pitchFamily="34" charset="0"/>
              </a:rPr>
              <a:t>de las experiencias pasadas del profesor en </a:t>
            </a:r>
            <a:r>
              <a:rPr lang="es-CL" sz="1600" b="1" dirty="0" smtClean="0">
                <a:latin typeface="Tw Cen MT" pitchFamily="34" charset="0"/>
              </a:rPr>
              <a:t>las decisiones </a:t>
            </a:r>
            <a:r>
              <a:rPr lang="es-CL" sz="1600" b="1" dirty="0">
                <a:latin typeface="Tw Cen MT" pitchFamily="34" charset="0"/>
              </a:rPr>
              <a:t>laborales</a:t>
            </a:r>
            <a:r>
              <a:rPr lang="es-CL" sz="1600" b="1" dirty="0" smtClean="0">
                <a:latin typeface="Tw Cen MT" pitchFamily="34" charset="0"/>
              </a:rPr>
              <a:t>:</a:t>
            </a:r>
            <a:endParaRPr lang="es-CL" sz="1600" b="1" dirty="0">
              <a:latin typeface="Tw Cen MT" pitchFamily="34" charset="0"/>
            </a:endParaRPr>
          </a:p>
        </p:txBody>
      </p:sp>
      <p:cxnSp>
        <p:nvCxnSpPr>
          <p:cNvPr id="11" name="4 Conector recto de flecha"/>
          <p:cNvCxnSpPr/>
          <p:nvPr/>
        </p:nvCxnSpPr>
        <p:spPr>
          <a:xfrm>
            <a:off x="4724400" y="833402"/>
            <a:ext cx="1" cy="5689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11 Conector recto de flecha"/>
          <p:cNvCxnSpPr/>
          <p:nvPr/>
        </p:nvCxnSpPr>
        <p:spPr>
          <a:xfrm flipV="1">
            <a:off x="603250" y="3733800"/>
            <a:ext cx="1911350" cy="3175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3" name="6 Conector recto de flecha"/>
          <p:cNvCxnSpPr/>
          <p:nvPr/>
        </p:nvCxnSpPr>
        <p:spPr>
          <a:xfrm flipV="1">
            <a:off x="679450" y="6062929"/>
            <a:ext cx="1911350" cy="3175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4" name="5 Conector recto de flecha"/>
          <p:cNvCxnSpPr/>
          <p:nvPr/>
        </p:nvCxnSpPr>
        <p:spPr>
          <a:xfrm>
            <a:off x="5700568" y="3765550"/>
            <a:ext cx="1075618"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5" name="14 Rectángulo"/>
          <p:cNvSpPr/>
          <p:nvPr/>
        </p:nvSpPr>
        <p:spPr>
          <a:xfrm>
            <a:off x="7095418" y="838200"/>
            <a:ext cx="1955255"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Tw Cen MT" pitchFamily="34" charset="0"/>
            </a:endParaRPr>
          </a:p>
        </p:txBody>
      </p:sp>
      <p:sp>
        <p:nvSpPr>
          <p:cNvPr id="16" name="Rectangle 2"/>
          <p:cNvSpPr>
            <a:spLocks noChangeArrowheads="1"/>
          </p:cNvSpPr>
          <p:nvPr/>
        </p:nvSpPr>
        <p:spPr bwMode="auto">
          <a:xfrm>
            <a:off x="7109595" y="933018"/>
            <a:ext cx="1941078" cy="877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1100" b="0" i="0" strike="noStrike" cap="none" normalizeH="0" dirty="0" smtClean="0">
                <a:ln>
                  <a:noFill/>
                </a:ln>
                <a:solidFill>
                  <a:schemeClr val="tx1"/>
                </a:solidFill>
                <a:effectLst/>
                <a:latin typeface="Tw Cen MT" pitchFamily="34" charset="0"/>
                <a:ea typeface="Calibri" pitchFamily="34" charset="0"/>
                <a:cs typeface="Times New Roman" pitchFamily="18" charset="0"/>
              </a:rPr>
              <a:t>Todo esto inserto en la estructura del mercado laboral docente en Chile</a:t>
            </a:r>
            <a:endParaRPr kumimoji="0" lang="es-CL" sz="700" b="0" i="0" strike="noStrike" cap="none" normalizeH="0" baseline="0" dirty="0" smtClean="0">
              <a:ln>
                <a:noFill/>
              </a:ln>
              <a:solidFill>
                <a:schemeClr val="tx1"/>
              </a:solidFill>
              <a:effectLst/>
              <a:latin typeface="Tw Cen MT"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sz="1800" b="0" i="0" u="none" strike="noStrike" cap="none" normalizeH="0" baseline="0" dirty="0" smtClean="0">
              <a:ln>
                <a:noFill/>
              </a:ln>
              <a:solidFill>
                <a:schemeClr val="tx1"/>
              </a:solidFill>
              <a:effectLst/>
              <a:latin typeface="Tw Cen MT" pitchFamily="34" charset="0"/>
              <a:cs typeface="Arial" pitchFamily="34" charset="0"/>
            </a:endParaRPr>
          </a:p>
        </p:txBody>
      </p:sp>
      <p:sp>
        <p:nvSpPr>
          <p:cNvPr id="17" name="Rectangle 2"/>
          <p:cNvSpPr>
            <a:spLocks noChangeArrowheads="1"/>
          </p:cNvSpPr>
          <p:nvPr/>
        </p:nvSpPr>
        <p:spPr bwMode="auto">
          <a:xfrm>
            <a:off x="6934200" y="1828084"/>
            <a:ext cx="2209800" cy="4739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i="0" strike="noStrike" cap="none" normalizeH="0" dirty="0" smtClean="0">
                <a:ln>
                  <a:noFill/>
                </a:ln>
                <a:solidFill>
                  <a:schemeClr val="tx1"/>
                </a:solidFill>
                <a:effectLst/>
                <a:latin typeface="Tw Cen MT" pitchFamily="34" charset="0"/>
                <a:ea typeface="Calibri" pitchFamily="34" charset="0"/>
                <a:cs typeface="Times New Roman" pitchFamily="18" charset="0"/>
              </a:rPr>
              <a:t>Foco en proceso y no sólo en preferencias</a:t>
            </a:r>
            <a:r>
              <a:rPr kumimoji="0" lang="es-CL" sz="1400" i="0" strike="noStrike" cap="none" normalizeH="0" dirty="0" smtClean="0">
                <a:ln>
                  <a:noFill/>
                </a:ln>
                <a:solidFill>
                  <a:schemeClr val="tx1"/>
                </a:solidFill>
                <a:effectLst/>
                <a:latin typeface="Tw Cen MT" pitchFamily="34" charset="0"/>
                <a:ea typeface="Calibri" pitchFamily="34" charset="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lang="es-CL" sz="1400" baseline="0" dirty="0">
              <a:latin typeface="Tw Cen MT"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s-CL" dirty="0">
                <a:latin typeface="Tw Cen MT" pitchFamily="34" charset="0"/>
                <a:ea typeface="Calibri" pitchFamily="34" charset="0"/>
                <a:cs typeface="Times New Roman" pitchFamily="18" charset="0"/>
              </a:rPr>
              <a:t>Escasa información: que obliga a hacer supuestos, reforzando percepciones de </a:t>
            </a:r>
            <a:r>
              <a:rPr lang="es-CL" dirty="0" smtClean="0">
                <a:latin typeface="Tw Cen MT" pitchFamily="34" charset="0"/>
                <a:ea typeface="Calibri" pitchFamily="34" charset="0"/>
                <a:cs typeface="Times New Roman" pitchFamily="18" charset="0"/>
              </a:rPr>
              <a:t>familiaridad  (</a:t>
            </a:r>
            <a:r>
              <a:rPr lang="es-CL" dirty="0" err="1">
                <a:latin typeface="Tw Cen MT" pitchFamily="34" charset="0"/>
                <a:ea typeface="Calibri" pitchFamily="34" charset="0"/>
                <a:cs typeface="Times New Roman" pitchFamily="18" charset="0"/>
              </a:rPr>
              <a:t>Cannata</a:t>
            </a:r>
            <a:r>
              <a:rPr lang="es-CL" dirty="0">
                <a:latin typeface="Tw Cen MT" pitchFamily="34" charset="0"/>
                <a:ea typeface="Calibri" pitchFamily="34" charset="0"/>
                <a:cs typeface="Times New Roman" pitchFamily="18" charset="0"/>
              </a:rPr>
              <a:t>, 2010).</a:t>
            </a:r>
          </a:p>
          <a:p>
            <a:pPr marL="0" marR="0" lvl="0" indent="0" algn="l" defTabSz="914400" rtl="0" eaLnBrk="1" fontAlgn="base" latinLnBrk="0" hangingPunct="1">
              <a:lnSpc>
                <a:spcPct val="100000"/>
              </a:lnSpc>
              <a:spcBef>
                <a:spcPct val="0"/>
              </a:spcBef>
              <a:spcAft>
                <a:spcPct val="0"/>
              </a:spcAft>
              <a:buClrTx/>
              <a:buSzTx/>
              <a:buFontTx/>
              <a:buNone/>
              <a:tabLst/>
            </a:pPr>
            <a:endParaRPr lang="es-CL" dirty="0">
              <a:latin typeface="Tw Cen MT"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s-CL" dirty="0">
                <a:latin typeface="Tw Cen MT" pitchFamily="34" charset="0"/>
                <a:ea typeface="Calibri" pitchFamily="34" charset="0"/>
                <a:cs typeface="Times New Roman" pitchFamily="18" charset="0"/>
              </a:rPr>
              <a:t>Declarado vs revelado (</a:t>
            </a:r>
            <a:r>
              <a:rPr lang="es-CL" dirty="0" err="1">
                <a:latin typeface="Tw Cen MT" pitchFamily="34" charset="0"/>
                <a:ea typeface="Calibri" pitchFamily="34" charset="0"/>
                <a:cs typeface="Times New Roman" pitchFamily="18" charset="0"/>
              </a:rPr>
              <a:t>espoused</a:t>
            </a:r>
            <a:r>
              <a:rPr lang="es-CL" dirty="0">
                <a:latin typeface="Tw Cen MT" pitchFamily="34" charset="0"/>
                <a:ea typeface="Calibri" pitchFamily="34" charset="0"/>
                <a:cs typeface="Times New Roman" pitchFamily="18" charset="0"/>
              </a:rPr>
              <a:t> vs </a:t>
            </a:r>
            <a:r>
              <a:rPr lang="es-CL" dirty="0" err="1">
                <a:latin typeface="Tw Cen MT" pitchFamily="34" charset="0"/>
                <a:ea typeface="Calibri" pitchFamily="34" charset="0"/>
                <a:cs typeface="Times New Roman" pitchFamily="18" charset="0"/>
              </a:rPr>
              <a:t>action</a:t>
            </a:r>
            <a:r>
              <a:rPr lang="es-CL" dirty="0">
                <a:latin typeface="Tw Cen MT" pitchFamily="34" charset="0"/>
                <a:ea typeface="Calibri" pitchFamily="34"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sz="1800" b="0" i="0" strike="noStrike" cap="none" normalizeH="0" baseline="0" dirty="0" smtClean="0">
              <a:ln>
                <a:noFill/>
              </a:ln>
              <a:solidFill>
                <a:schemeClr val="tx1"/>
              </a:solidFill>
              <a:effectLst/>
              <a:latin typeface="Tw Cen MT"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smtClean="0"/>
              <a:t>Metodología Investigación</a:t>
            </a:r>
            <a:endParaRPr lang="es-ES" dirty="0"/>
          </a:p>
        </p:txBody>
      </p:sp>
      <p:sp>
        <p:nvSpPr>
          <p:cNvPr id="3" name="2 Marcador de contenido"/>
          <p:cNvSpPr>
            <a:spLocks noGrp="1"/>
          </p:cNvSpPr>
          <p:nvPr>
            <p:ph idx="1"/>
          </p:nvPr>
        </p:nvSpPr>
        <p:spPr>
          <a:xfrm>
            <a:off x="251520" y="1340768"/>
            <a:ext cx="8568952" cy="5256584"/>
          </a:xfrm>
        </p:spPr>
        <p:txBody>
          <a:bodyPr>
            <a:normAutofit fontScale="92500"/>
          </a:bodyPr>
          <a:lstStyle/>
          <a:p>
            <a:pPr marL="0" indent="0">
              <a:buClr>
                <a:schemeClr val="tx2"/>
              </a:buClr>
              <a:buSzPct val="100000"/>
              <a:buNone/>
            </a:pPr>
            <a:r>
              <a:rPr lang="es-CL" sz="2400" dirty="0"/>
              <a:t>Metodología Mixta</a:t>
            </a:r>
          </a:p>
          <a:p>
            <a:pPr>
              <a:buSzPct val="100000"/>
            </a:pPr>
            <a:r>
              <a:rPr lang="es-CL" sz="2000" dirty="0" smtClean="0"/>
              <a:t>Uso </a:t>
            </a:r>
            <a:r>
              <a:rPr lang="es-CL" sz="2000" dirty="0"/>
              <a:t>conjunto de metodologías cualitativas y </a:t>
            </a:r>
            <a:r>
              <a:rPr lang="es-CL" sz="2000" dirty="0" smtClean="0"/>
              <a:t>cuantitativas</a:t>
            </a:r>
          </a:p>
          <a:p>
            <a:pPr>
              <a:buSzPct val="100000"/>
            </a:pPr>
            <a:endParaRPr lang="es-ES" sz="2000" dirty="0" smtClean="0"/>
          </a:p>
          <a:p>
            <a:pPr>
              <a:buSzPct val="100000"/>
            </a:pPr>
            <a:r>
              <a:rPr lang="es-ES" sz="2000" dirty="0"/>
              <a:t>Combinación permite que la investigación tenga una fortaleza mayor que la pura investigación cuantitativa o cualitativa, utilizadas por separado (</a:t>
            </a:r>
            <a:r>
              <a:rPr lang="es-ES" sz="2000" dirty="0" err="1"/>
              <a:t>Creswell</a:t>
            </a:r>
            <a:r>
              <a:rPr lang="es-ES" sz="2000" dirty="0"/>
              <a:t>, </a:t>
            </a:r>
            <a:r>
              <a:rPr lang="es-ES" sz="2000" dirty="0" smtClean="0"/>
              <a:t>2009</a:t>
            </a:r>
          </a:p>
          <a:p>
            <a:pPr>
              <a:buSzPct val="100000"/>
            </a:pPr>
            <a:endParaRPr lang="es-CL" sz="2000" dirty="0"/>
          </a:p>
          <a:p>
            <a:pPr>
              <a:buSzPct val="100000"/>
            </a:pPr>
            <a:r>
              <a:rPr lang="es-CL" sz="2000" b="1" dirty="0" smtClean="0"/>
              <a:t>Cualitativa:</a:t>
            </a:r>
          </a:p>
          <a:p>
            <a:pPr lvl="1">
              <a:buSzPct val="100000"/>
            </a:pPr>
            <a:r>
              <a:rPr lang="es-CL" sz="1900" dirty="0" smtClean="0"/>
              <a:t>24 entrevistas </a:t>
            </a:r>
            <a:r>
              <a:rPr lang="es-CL" sz="1900" dirty="0" err="1" smtClean="0"/>
              <a:t>semiestructuradas</a:t>
            </a:r>
            <a:r>
              <a:rPr lang="es-CL" sz="1900" dirty="0" smtClean="0"/>
              <a:t> a docentes </a:t>
            </a:r>
            <a:r>
              <a:rPr lang="es-CL" sz="1900" dirty="0"/>
              <a:t>con menos de 2 años de experiencia, realizando clases en Educación básica, RM, y con un contrato por más de 30 </a:t>
            </a:r>
            <a:r>
              <a:rPr lang="es-CL" sz="1900" dirty="0" smtClean="0"/>
              <a:t>horas (Dependencia-Rendimiento Académico)</a:t>
            </a:r>
          </a:p>
          <a:p>
            <a:pPr lvl="1">
              <a:buSzPct val="100000"/>
            </a:pPr>
            <a:r>
              <a:rPr lang="es-CL" sz="1900" dirty="0" smtClean="0"/>
              <a:t>13 entrevistas </a:t>
            </a:r>
            <a:r>
              <a:rPr lang="es-CL" sz="1900" dirty="0" err="1" smtClean="0"/>
              <a:t>semiestructuradas</a:t>
            </a:r>
            <a:r>
              <a:rPr lang="es-CL" sz="1900" dirty="0" smtClean="0"/>
              <a:t> a directores (Dependencia-Efectividad)</a:t>
            </a:r>
          </a:p>
          <a:p>
            <a:pPr>
              <a:buSzPct val="100000"/>
            </a:pPr>
            <a:r>
              <a:rPr lang="es-CL" sz="2000" b="1" dirty="0" smtClean="0"/>
              <a:t>Cuantitativa:</a:t>
            </a:r>
          </a:p>
          <a:p>
            <a:pPr lvl="1">
              <a:buSzPct val="100000"/>
            </a:pPr>
            <a:r>
              <a:rPr lang="es-CL" sz="1900" dirty="0" smtClean="0"/>
              <a:t>Docentes </a:t>
            </a:r>
            <a:r>
              <a:rPr lang="es-CL" sz="1900" dirty="0"/>
              <a:t>de educación básica, que ingresaron a su primer trabajo en la RM, trabajando en aula y contratados por al menos 30 horas. </a:t>
            </a:r>
          </a:p>
          <a:p>
            <a:pPr lvl="1">
              <a:buSzPct val="100000"/>
            </a:pPr>
            <a:r>
              <a:rPr lang="es-CL" sz="1900" dirty="0"/>
              <a:t>Muestra </a:t>
            </a:r>
            <a:r>
              <a:rPr lang="es-CL" sz="1900" dirty="0" smtClean="0"/>
              <a:t>representativa </a:t>
            </a:r>
            <a:r>
              <a:rPr lang="es-CL" sz="1900" dirty="0"/>
              <a:t>de </a:t>
            </a:r>
            <a:r>
              <a:rPr lang="es-CL" sz="1900" dirty="0" smtClean="0"/>
              <a:t>población </a:t>
            </a:r>
            <a:r>
              <a:rPr lang="es-CL" sz="1900" dirty="0"/>
              <a:t>de docentes de educación básica en la RM que se insertaron a trabajar en el sistema educacional entre los años 2010 y 2011.</a:t>
            </a:r>
          </a:p>
          <a:p>
            <a:pPr lvl="1">
              <a:buSzPct val="100000"/>
            </a:pPr>
            <a:endParaRPr lang="es-E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smtClean="0"/>
              <a:t>Metodología Investigación</a:t>
            </a:r>
            <a:endParaRPr lang="es-ES" dirty="0"/>
          </a:p>
        </p:txBody>
      </p:sp>
      <p:graphicFrame>
        <p:nvGraphicFramePr>
          <p:cNvPr id="4" name="3 Tabla"/>
          <p:cNvGraphicFramePr>
            <a:graphicFrameLocks noGrp="1"/>
          </p:cNvGraphicFramePr>
          <p:nvPr>
            <p:extLst>
              <p:ext uri="{D42A27DB-BD31-4B8C-83A1-F6EECF244321}">
                <p14:modId xmlns:p14="http://schemas.microsoft.com/office/powerpoint/2010/main" xmlns="" val="448276169"/>
              </p:ext>
            </p:extLst>
          </p:nvPr>
        </p:nvGraphicFramePr>
        <p:xfrm>
          <a:off x="251520" y="1844824"/>
          <a:ext cx="8575044" cy="2397760"/>
        </p:xfrm>
        <a:graphic>
          <a:graphicData uri="http://schemas.openxmlformats.org/drawingml/2006/table">
            <a:tbl>
              <a:tblPr firstRow="1" bandRow="1">
                <a:tableStyleId>{5C22544A-7EE6-4342-B048-85BDC9FD1C3A}</a:tableStyleId>
              </a:tblPr>
              <a:tblGrid>
                <a:gridCol w="1565348"/>
                <a:gridCol w="1254055"/>
                <a:gridCol w="1371600"/>
                <a:gridCol w="791485"/>
                <a:gridCol w="1276173"/>
                <a:gridCol w="1355934"/>
                <a:gridCol w="960449"/>
              </a:tblGrid>
              <a:tr h="370840">
                <a:tc gridSpan="7">
                  <a:txBody>
                    <a:bodyPr/>
                    <a:lstStyle/>
                    <a:p>
                      <a:pPr algn="ctr"/>
                      <a:r>
                        <a:rPr lang="es-CL" dirty="0" smtClean="0">
                          <a:latin typeface="Tw Cen MT" pitchFamily="34" charset="0"/>
                        </a:rPr>
                        <a:t>Tamaño del Universo y Muestra a la que se aplicó cuestionario</a:t>
                      </a:r>
                      <a:endParaRPr lang="en-US" dirty="0" smtClean="0">
                        <a:latin typeface="Tw Cen MT" pitchFamily="34" charset="0"/>
                      </a:endParaRPr>
                    </a:p>
                  </a:txBody>
                  <a:tcPr>
                    <a:solidFill>
                      <a:schemeClr val="bg1">
                        <a:lumMod val="6500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w Cen MT" pitchFamily="34" charset="0"/>
                      </a:endParaRPr>
                    </a:p>
                  </a:txBody>
                  <a:tcPr/>
                </a:tc>
                <a:tc hMerge="1">
                  <a:txBody>
                    <a:bodyPr/>
                    <a:lstStyle/>
                    <a:p>
                      <a:endParaRPr lang="en-US" dirty="0"/>
                    </a:p>
                  </a:txBody>
                  <a:tcPr/>
                </a:tc>
                <a:tc hMerge="1">
                  <a:txBody>
                    <a:bodyPr/>
                    <a:lstStyle/>
                    <a:p>
                      <a:endParaRPr lang="en-US" dirty="0"/>
                    </a:p>
                  </a:txBody>
                  <a:tcPr/>
                </a:tc>
              </a:tr>
              <a:tr h="370840">
                <a:tc>
                  <a:txBody>
                    <a:bodyPr/>
                    <a:lstStyle/>
                    <a:p>
                      <a:pPr algn="ctr"/>
                      <a:endParaRPr lang="en-US" sz="1600" dirty="0">
                        <a:solidFill>
                          <a:schemeClr val="bg1"/>
                        </a:solidFill>
                        <a:latin typeface="Tw Cen MT" pitchFamily="34" charset="0"/>
                      </a:endParaRPr>
                    </a:p>
                  </a:txBody>
                  <a:tcPr>
                    <a:solidFill>
                      <a:schemeClr val="bg1">
                        <a:lumMod val="65000"/>
                      </a:schemeClr>
                    </a:solidFill>
                  </a:tcPr>
                </a:tc>
                <a:tc>
                  <a:txBody>
                    <a:bodyPr/>
                    <a:lstStyle/>
                    <a:p>
                      <a:pPr algn="ctr"/>
                      <a:r>
                        <a:rPr lang="es-CL" sz="1500" dirty="0" smtClean="0">
                          <a:solidFill>
                            <a:schemeClr val="bg1"/>
                          </a:solidFill>
                          <a:latin typeface="Tw Cen MT" pitchFamily="34" charset="0"/>
                        </a:rPr>
                        <a:t>Alto rendimiento</a:t>
                      </a:r>
                      <a:endParaRPr lang="en-US" sz="1500" dirty="0">
                        <a:solidFill>
                          <a:schemeClr val="bg1"/>
                        </a:solidFill>
                        <a:latin typeface="Tw Cen MT" pitchFamily="34" charset="0"/>
                      </a:endParaRPr>
                    </a:p>
                  </a:txBody>
                  <a:tcPr>
                    <a:solidFill>
                      <a:schemeClr val="bg1">
                        <a:lumMod val="65000"/>
                      </a:schemeClr>
                    </a:solidFill>
                  </a:tcPr>
                </a:tc>
                <a:tc>
                  <a:txBody>
                    <a:bodyPr/>
                    <a:lstStyle/>
                    <a:p>
                      <a:pPr algn="ctr"/>
                      <a:r>
                        <a:rPr lang="es-CL" sz="1600" dirty="0" smtClean="0">
                          <a:solidFill>
                            <a:schemeClr val="bg1"/>
                          </a:solidFill>
                          <a:latin typeface="Tw Cen MT" pitchFamily="34" charset="0"/>
                        </a:rPr>
                        <a:t>Medio o Bajo rendimiento</a:t>
                      </a:r>
                      <a:endParaRPr lang="en-US" sz="1600" dirty="0">
                        <a:solidFill>
                          <a:schemeClr val="bg1"/>
                        </a:solidFill>
                        <a:latin typeface="Tw Cen MT" pitchFamily="34" charset="0"/>
                      </a:endParaRPr>
                    </a:p>
                  </a:txBody>
                  <a:tcPr>
                    <a:solidFill>
                      <a:schemeClr val="bg1">
                        <a:lumMod val="65000"/>
                      </a:schemeClr>
                    </a:solidFill>
                  </a:tcPr>
                </a:tc>
                <a:tc>
                  <a:txBody>
                    <a:bodyPr/>
                    <a:lstStyle/>
                    <a:p>
                      <a:pPr algn="ctr"/>
                      <a:r>
                        <a:rPr lang="es-CL" sz="1600" dirty="0" smtClean="0">
                          <a:solidFill>
                            <a:schemeClr val="bg1"/>
                          </a:solidFill>
                          <a:latin typeface="Tw Cen MT" pitchFamily="34" charset="0"/>
                        </a:rPr>
                        <a:t>Total</a:t>
                      </a:r>
                      <a:endParaRPr lang="en-US" sz="1600" dirty="0">
                        <a:solidFill>
                          <a:schemeClr val="bg1"/>
                        </a:solidFill>
                        <a:latin typeface="Tw Cen MT" pitchFamily="34" charset="0"/>
                      </a:endParaRPr>
                    </a:p>
                  </a:txBody>
                  <a:tcPr>
                    <a:lnR w="12700" cap="flat" cmpd="sng" algn="ctr">
                      <a:solidFill>
                        <a:schemeClr val="tx1"/>
                      </a:solidFill>
                      <a:prstDash val="solid"/>
                      <a:round/>
                      <a:headEnd type="none" w="med" len="med"/>
                      <a:tailEnd type="none" w="med" len="med"/>
                    </a:lnR>
                    <a:solidFill>
                      <a:schemeClr val="bg1">
                        <a:lumMod val="65000"/>
                      </a:schemeClr>
                    </a:solidFill>
                  </a:tcPr>
                </a:tc>
                <a:tc>
                  <a:txBody>
                    <a:bodyPr/>
                    <a:lstStyle/>
                    <a:p>
                      <a:pPr algn="ctr"/>
                      <a:r>
                        <a:rPr lang="es-CL" sz="1600" dirty="0" smtClean="0">
                          <a:solidFill>
                            <a:schemeClr val="bg1"/>
                          </a:solidFill>
                          <a:latin typeface="Tw Cen MT" pitchFamily="34" charset="0"/>
                        </a:rPr>
                        <a:t>Alto rendimiento</a:t>
                      </a:r>
                      <a:endParaRPr lang="en-US" sz="1600" dirty="0">
                        <a:solidFill>
                          <a:schemeClr val="bg1"/>
                        </a:solidFill>
                        <a:latin typeface="Tw Cen MT"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65000"/>
                      </a:schemeClr>
                    </a:solidFill>
                  </a:tcPr>
                </a:tc>
                <a:tc>
                  <a:txBody>
                    <a:bodyPr/>
                    <a:lstStyle/>
                    <a:p>
                      <a:pPr algn="ctr"/>
                      <a:r>
                        <a:rPr lang="es-CL" sz="1600" dirty="0" smtClean="0">
                          <a:solidFill>
                            <a:schemeClr val="bg1"/>
                          </a:solidFill>
                          <a:latin typeface="Tw Cen MT" pitchFamily="34" charset="0"/>
                        </a:rPr>
                        <a:t>Medio o Bajo rendimiento</a:t>
                      </a:r>
                      <a:endParaRPr lang="en-US" sz="1600" dirty="0">
                        <a:solidFill>
                          <a:schemeClr val="bg1"/>
                        </a:solidFill>
                        <a:latin typeface="Tw Cen MT" pitchFamily="34" charset="0"/>
                      </a:endParaRPr>
                    </a:p>
                  </a:txBody>
                  <a:tcPr>
                    <a:lnT w="12700" cap="flat" cmpd="sng" algn="ctr">
                      <a:solidFill>
                        <a:schemeClr val="tx1"/>
                      </a:solidFill>
                      <a:prstDash val="solid"/>
                      <a:round/>
                      <a:headEnd type="none" w="med" len="med"/>
                      <a:tailEnd type="none" w="med" len="med"/>
                    </a:lnT>
                    <a:solidFill>
                      <a:schemeClr val="bg1">
                        <a:lumMod val="65000"/>
                      </a:schemeClr>
                    </a:solidFill>
                  </a:tcPr>
                </a:tc>
                <a:tc>
                  <a:txBody>
                    <a:bodyPr/>
                    <a:lstStyle/>
                    <a:p>
                      <a:pPr algn="ctr"/>
                      <a:r>
                        <a:rPr lang="es-CL" sz="1600" dirty="0" smtClean="0">
                          <a:solidFill>
                            <a:schemeClr val="bg1"/>
                          </a:solidFill>
                          <a:latin typeface="Tw Cen MT" pitchFamily="34" charset="0"/>
                        </a:rPr>
                        <a:t>Total</a:t>
                      </a:r>
                      <a:endParaRPr lang="en-US" sz="1600" dirty="0">
                        <a:solidFill>
                          <a:schemeClr val="bg1"/>
                        </a:solidFill>
                        <a:latin typeface="Tw Cen MT"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65000"/>
                      </a:schemeClr>
                    </a:solidFill>
                  </a:tcPr>
                </a:tc>
              </a:tr>
              <a:tr h="370840">
                <a:tc>
                  <a:txBody>
                    <a:bodyPr/>
                    <a:lstStyle/>
                    <a:p>
                      <a:pPr algn="ctr"/>
                      <a:r>
                        <a:rPr lang="es-CL" sz="1500" dirty="0" smtClean="0">
                          <a:solidFill>
                            <a:schemeClr val="bg1"/>
                          </a:solidFill>
                          <a:latin typeface="Tw Cen MT" pitchFamily="34" charset="0"/>
                        </a:rPr>
                        <a:t>P. Subvencionado</a:t>
                      </a:r>
                      <a:endParaRPr lang="en-US" sz="1500" dirty="0">
                        <a:solidFill>
                          <a:schemeClr val="bg1"/>
                        </a:solidFill>
                        <a:latin typeface="Tw Cen MT" pitchFamily="34" charset="0"/>
                      </a:endParaRPr>
                    </a:p>
                  </a:txBody>
                  <a:tcPr>
                    <a:solidFill>
                      <a:schemeClr val="bg1">
                        <a:lumMod val="65000"/>
                      </a:schemeClr>
                    </a:solidFill>
                  </a:tcPr>
                </a:tc>
                <a:tc>
                  <a:txBody>
                    <a:bodyPr/>
                    <a:lstStyle/>
                    <a:p>
                      <a:pPr algn="ctr"/>
                      <a:r>
                        <a:rPr lang="es-CL" sz="1600" dirty="0" smtClean="0">
                          <a:latin typeface="Tw Cen MT" pitchFamily="34" charset="0"/>
                        </a:rPr>
                        <a:t>465</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1396</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1861</a:t>
                      </a:r>
                      <a:endParaRPr lang="en-US" sz="1600" dirty="0">
                        <a:latin typeface="Tw Cen MT"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ctr"/>
                      <a:r>
                        <a:rPr lang="es-CL" sz="1600" dirty="0" smtClean="0">
                          <a:latin typeface="Tw Cen MT" pitchFamily="34" charset="0"/>
                        </a:rPr>
                        <a:t>58</a:t>
                      </a:r>
                      <a:endParaRPr lang="en-US" sz="1600" dirty="0">
                        <a:latin typeface="Tw Cen MT" pitchFamily="34" charset="0"/>
                      </a:endParaRP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lang="es-CL" sz="1600" dirty="0" smtClean="0">
                          <a:latin typeface="Tw Cen MT" pitchFamily="34" charset="0"/>
                        </a:rPr>
                        <a:t>149</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207</a:t>
                      </a:r>
                      <a:endParaRPr lang="en-US" sz="1600" dirty="0">
                        <a:latin typeface="Tw Cen MT"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tr>
              <a:tr h="370840">
                <a:tc>
                  <a:txBody>
                    <a:bodyPr/>
                    <a:lstStyle/>
                    <a:p>
                      <a:pPr algn="ctr"/>
                      <a:r>
                        <a:rPr lang="es-CL" sz="1600" dirty="0" smtClean="0">
                          <a:solidFill>
                            <a:schemeClr val="bg1"/>
                          </a:solidFill>
                          <a:latin typeface="Tw Cen MT" pitchFamily="34" charset="0"/>
                        </a:rPr>
                        <a:t>Municipal</a:t>
                      </a:r>
                      <a:endParaRPr lang="en-US" sz="1600" dirty="0">
                        <a:solidFill>
                          <a:schemeClr val="bg1"/>
                        </a:solidFill>
                        <a:latin typeface="Tw Cen MT" pitchFamily="34" charset="0"/>
                      </a:endParaRPr>
                    </a:p>
                  </a:txBody>
                  <a:tcPr>
                    <a:solidFill>
                      <a:schemeClr val="bg1">
                        <a:lumMod val="65000"/>
                      </a:schemeClr>
                    </a:solidFill>
                  </a:tcPr>
                </a:tc>
                <a:tc>
                  <a:txBody>
                    <a:bodyPr/>
                    <a:lstStyle/>
                    <a:p>
                      <a:pPr algn="ctr"/>
                      <a:r>
                        <a:rPr lang="es-CL" sz="1600" dirty="0" smtClean="0">
                          <a:latin typeface="Tw Cen MT" pitchFamily="34" charset="0"/>
                        </a:rPr>
                        <a:t>199</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598</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797</a:t>
                      </a:r>
                      <a:endParaRPr lang="en-US" sz="1600" dirty="0">
                        <a:latin typeface="Tw Cen MT"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ctr"/>
                      <a:r>
                        <a:rPr lang="es-CL" sz="1600" dirty="0" smtClean="0">
                          <a:latin typeface="Tw Cen MT" pitchFamily="34" charset="0"/>
                        </a:rPr>
                        <a:t>19</a:t>
                      </a:r>
                      <a:endParaRPr lang="en-US" sz="1600" dirty="0">
                        <a:latin typeface="Tw Cen MT" pitchFamily="34" charset="0"/>
                      </a:endParaRP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lang="es-CL" sz="1600" dirty="0" smtClean="0">
                          <a:latin typeface="Tw Cen MT" pitchFamily="34" charset="0"/>
                        </a:rPr>
                        <a:t>78</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97</a:t>
                      </a:r>
                      <a:endParaRPr lang="en-US" sz="1600" dirty="0">
                        <a:latin typeface="Tw Cen MT"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tr>
              <a:tr h="370840">
                <a:tc>
                  <a:txBody>
                    <a:bodyPr/>
                    <a:lstStyle/>
                    <a:p>
                      <a:pPr algn="ctr"/>
                      <a:r>
                        <a:rPr lang="es-CL" sz="1600" dirty="0" smtClean="0">
                          <a:solidFill>
                            <a:schemeClr val="bg1"/>
                          </a:solidFill>
                          <a:latin typeface="Tw Cen MT" pitchFamily="34" charset="0"/>
                        </a:rPr>
                        <a:t>P. Pagado</a:t>
                      </a:r>
                      <a:endParaRPr lang="en-US" sz="1600" dirty="0">
                        <a:solidFill>
                          <a:schemeClr val="bg1"/>
                        </a:solidFill>
                        <a:latin typeface="Tw Cen MT" pitchFamily="34" charset="0"/>
                      </a:endParaRPr>
                    </a:p>
                  </a:txBody>
                  <a:tcPr>
                    <a:solidFill>
                      <a:schemeClr val="bg1">
                        <a:lumMod val="65000"/>
                      </a:schemeClr>
                    </a:solidFill>
                  </a:tcPr>
                </a:tc>
                <a:tc>
                  <a:txBody>
                    <a:bodyPr/>
                    <a:lstStyle/>
                    <a:p>
                      <a:pPr algn="ctr"/>
                      <a:r>
                        <a:rPr lang="es-CL" sz="1600" dirty="0" smtClean="0">
                          <a:latin typeface="Tw Cen MT" pitchFamily="34" charset="0"/>
                        </a:rPr>
                        <a:t>74</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222</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296</a:t>
                      </a:r>
                      <a:endParaRPr lang="en-US" sz="1600" dirty="0">
                        <a:latin typeface="Tw Cen MT"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ctr"/>
                      <a:r>
                        <a:rPr lang="es-CL" sz="1600" dirty="0" smtClean="0">
                          <a:latin typeface="Tw Cen MT" pitchFamily="34" charset="0"/>
                        </a:rPr>
                        <a:t>10</a:t>
                      </a:r>
                      <a:endParaRPr lang="en-US" sz="1600" dirty="0">
                        <a:latin typeface="Tw Cen MT" pitchFamily="34" charset="0"/>
                      </a:endParaRP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lgn="ctr"/>
                      <a:r>
                        <a:rPr lang="es-CL" sz="1600" dirty="0" smtClean="0">
                          <a:latin typeface="Tw Cen MT" pitchFamily="34" charset="0"/>
                        </a:rPr>
                        <a:t>26</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36</a:t>
                      </a:r>
                      <a:endParaRPr lang="en-US" sz="1600" dirty="0">
                        <a:latin typeface="Tw Cen MT"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tr>
              <a:tr h="241776">
                <a:tc>
                  <a:txBody>
                    <a:bodyPr/>
                    <a:lstStyle/>
                    <a:p>
                      <a:pPr algn="ctr"/>
                      <a:r>
                        <a:rPr lang="es-CL" sz="1600" dirty="0" smtClean="0">
                          <a:solidFill>
                            <a:schemeClr val="bg1"/>
                          </a:solidFill>
                          <a:latin typeface="Tw Cen MT" pitchFamily="34" charset="0"/>
                        </a:rPr>
                        <a:t>Total</a:t>
                      </a:r>
                      <a:endParaRPr lang="en-US" sz="1600" dirty="0">
                        <a:solidFill>
                          <a:schemeClr val="bg1"/>
                        </a:solidFill>
                        <a:latin typeface="Tw Cen MT" pitchFamily="34" charset="0"/>
                      </a:endParaRPr>
                    </a:p>
                  </a:txBody>
                  <a:tcPr>
                    <a:solidFill>
                      <a:schemeClr val="bg1">
                        <a:lumMod val="65000"/>
                      </a:schemeClr>
                    </a:solidFill>
                  </a:tcPr>
                </a:tc>
                <a:tc>
                  <a:txBody>
                    <a:bodyPr/>
                    <a:lstStyle/>
                    <a:p>
                      <a:pPr algn="ctr"/>
                      <a:r>
                        <a:rPr lang="es-CL" sz="1600" dirty="0" smtClean="0">
                          <a:latin typeface="Tw Cen MT" pitchFamily="34" charset="0"/>
                        </a:rPr>
                        <a:t>738</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2216</a:t>
                      </a:r>
                      <a:endParaRPr lang="en-US" sz="1600" dirty="0">
                        <a:latin typeface="Tw Cen MT" pitchFamily="34" charset="0"/>
                      </a:endParaRPr>
                    </a:p>
                  </a:txBody>
                  <a:tcPr>
                    <a:solidFill>
                      <a:schemeClr val="bg1">
                        <a:lumMod val="85000"/>
                      </a:schemeClr>
                    </a:solidFill>
                  </a:tcPr>
                </a:tc>
                <a:tc>
                  <a:txBody>
                    <a:bodyPr/>
                    <a:lstStyle/>
                    <a:p>
                      <a:pPr algn="ctr"/>
                      <a:r>
                        <a:rPr lang="es-CL" sz="1600" dirty="0" smtClean="0">
                          <a:latin typeface="Tw Cen MT" pitchFamily="34" charset="0"/>
                        </a:rPr>
                        <a:t>2954</a:t>
                      </a:r>
                      <a:endParaRPr lang="en-US" sz="1600" dirty="0">
                        <a:latin typeface="Tw Cen MT"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ctr"/>
                      <a:r>
                        <a:rPr lang="es-CL" sz="1600" dirty="0" smtClean="0">
                          <a:latin typeface="Tw Cen MT" pitchFamily="34" charset="0"/>
                        </a:rPr>
                        <a:t>87</a:t>
                      </a:r>
                      <a:endParaRPr lang="en-US" sz="1600" dirty="0">
                        <a:latin typeface="Tw Cen MT"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s-CL" sz="1600" dirty="0" smtClean="0">
                          <a:latin typeface="Tw Cen MT" pitchFamily="34" charset="0"/>
                        </a:rPr>
                        <a:t>253</a:t>
                      </a:r>
                      <a:endParaRPr lang="en-US" sz="1600" dirty="0">
                        <a:latin typeface="Tw Cen MT" pitchFamily="34" charset="0"/>
                      </a:endParaRPr>
                    </a:p>
                  </a:txBody>
                  <a:tcP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s-CL" sz="1600" dirty="0" smtClean="0">
                          <a:latin typeface="Tw Cen MT" pitchFamily="34" charset="0"/>
                        </a:rPr>
                        <a:t>340</a:t>
                      </a:r>
                      <a:endParaRPr lang="en-US" sz="1600" dirty="0">
                        <a:latin typeface="Tw Cen MT"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L" dirty="0" smtClean="0"/>
              <a:t>Resultados Generales</a:t>
            </a:r>
            <a:endParaRPr lang="es-ES" dirty="0"/>
          </a:p>
        </p:txBody>
      </p:sp>
      <p:sp>
        <p:nvSpPr>
          <p:cNvPr id="3" name="2 Marcador de contenido"/>
          <p:cNvSpPr>
            <a:spLocks noGrp="1"/>
          </p:cNvSpPr>
          <p:nvPr>
            <p:ph idx="1"/>
          </p:nvPr>
        </p:nvSpPr>
        <p:spPr>
          <a:xfrm>
            <a:off x="251520" y="1340768"/>
            <a:ext cx="8496944" cy="5256584"/>
          </a:xfrm>
        </p:spPr>
        <p:txBody>
          <a:bodyPr>
            <a:normAutofit/>
          </a:bodyPr>
          <a:lstStyle/>
          <a:p>
            <a:r>
              <a:rPr lang="es-CL" sz="2400" dirty="0" smtClean="0"/>
              <a:t>Distribución </a:t>
            </a:r>
            <a:r>
              <a:rPr lang="es-CL" sz="2400" dirty="0"/>
              <a:t>Inicial de Docentes en el </a:t>
            </a:r>
            <a:r>
              <a:rPr lang="es-CL" sz="2400" dirty="0" smtClean="0"/>
              <a:t>Sistema</a:t>
            </a:r>
          </a:p>
          <a:p>
            <a:r>
              <a:rPr lang="es-CL" sz="2400" dirty="0" smtClean="0"/>
              <a:t>Proceso de Búsqueda de Empleo</a:t>
            </a:r>
          </a:p>
          <a:p>
            <a:r>
              <a:rPr lang="es-CL" sz="2400" dirty="0" smtClean="0"/>
              <a:t>Información y Contacto Crítico</a:t>
            </a:r>
          </a:p>
          <a:p>
            <a:r>
              <a:rPr lang="es-CL" sz="2400" dirty="0" smtClean="0"/>
              <a:t>Proceso de Postulación al Empleo</a:t>
            </a:r>
          </a:p>
          <a:p>
            <a:r>
              <a:rPr lang="es-CL" sz="2400" dirty="0" smtClean="0"/>
              <a:t>Proceso de Postulación y Selección de Reemplazos</a:t>
            </a:r>
          </a:p>
          <a:p>
            <a:r>
              <a:rPr lang="es-CL" sz="2400" dirty="0" smtClean="0"/>
              <a:t>Importancia de Formación Inicial</a:t>
            </a:r>
          </a:p>
          <a:p>
            <a:r>
              <a:rPr lang="es-CL" sz="2400" dirty="0" smtClean="0"/>
              <a:t>Relevancia de Factores Pecuniarios y No Pecuniarios</a:t>
            </a:r>
          </a:p>
          <a:p>
            <a:r>
              <a:rPr lang="es-CL" sz="2400" dirty="0" smtClean="0"/>
              <a:t>Importancia Primer Trabajo en Trayectoria Laboral Futura</a:t>
            </a:r>
          </a:p>
          <a:p>
            <a:r>
              <a:rPr lang="es-CL" sz="2400" dirty="0" smtClean="0"/>
              <a:t>Insatisfacción Laboral</a:t>
            </a:r>
            <a:endParaRPr lang="es-CL" sz="2400" dirty="0"/>
          </a:p>
          <a:p>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764704"/>
            <a:ext cx="8229600" cy="4525963"/>
          </a:xfrm>
        </p:spPr>
        <p:txBody>
          <a:bodyPr>
            <a:normAutofit/>
          </a:bodyPr>
          <a:lstStyle/>
          <a:p>
            <a:pPr marL="91440" indent="0" algn="just">
              <a:buClr>
                <a:schemeClr val="accent1">
                  <a:lumMod val="75000"/>
                </a:schemeClr>
              </a:buClr>
              <a:buSzPct val="100000"/>
              <a:buNone/>
            </a:pPr>
            <a:r>
              <a:rPr lang="es-CL" sz="2400" b="1" dirty="0" smtClean="0"/>
              <a:t>1. Proceso </a:t>
            </a:r>
            <a:r>
              <a:rPr lang="es-CL" sz="2400" b="1" dirty="0"/>
              <a:t>de Búsqueda de Empleo</a:t>
            </a:r>
          </a:p>
          <a:p>
            <a:pPr marL="434340" algn="just">
              <a:buClr>
                <a:schemeClr val="accent1">
                  <a:lumMod val="75000"/>
                </a:schemeClr>
              </a:buClr>
              <a:buSzPct val="100000"/>
            </a:pPr>
            <a:r>
              <a:rPr lang="es-CL" sz="2200" dirty="0" smtClean="0"/>
              <a:t>Medio </a:t>
            </a:r>
            <a:r>
              <a:rPr lang="es-CL" sz="2200" dirty="0"/>
              <a:t>más utilizado y efectivo, tanto para buscar trabajo o, para encontrar candidatos idóneos por parte de los directores, son las </a:t>
            </a:r>
            <a:r>
              <a:rPr lang="es-CL" sz="2200" b="1" dirty="0"/>
              <a:t>redes de contacto o contactos personales</a:t>
            </a:r>
          </a:p>
          <a:p>
            <a:pPr marL="708660" lvl="1" indent="-342900" algn="just">
              <a:buClr>
                <a:schemeClr val="accent1">
                  <a:lumMod val="75000"/>
                </a:schemeClr>
              </a:buClr>
              <a:buSzPct val="100000"/>
            </a:pPr>
            <a:r>
              <a:rPr lang="es-CL" sz="2200" dirty="0"/>
              <a:t>Las </a:t>
            </a:r>
            <a:r>
              <a:rPr lang="es-CL" sz="2200" b="1" dirty="0"/>
              <a:t>redes sociales de la universidad </a:t>
            </a:r>
            <a:r>
              <a:rPr lang="es-CL" sz="2200" dirty="0"/>
              <a:t>facilitan el proceso de búsqueda y amplían las redes de contacto de los estudiantes. 65% de los docentes declaran haber usado alguno de estos medios relacionados en su búsqueda.</a:t>
            </a:r>
          </a:p>
          <a:p>
            <a:pPr marL="708660" lvl="1" indent="-342900" algn="just">
              <a:buClr>
                <a:schemeClr val="accent1">
                  <a:lumMod val="75000"/>
                </a:schemeClr>
              </a:buClr>
              <a:buSzPct val="100000"/>
            </a:pPr>
            <a:r>
              <a:rPr lang="es-CL" sz="2200" dirty="0"/>
              <a:t> Se confirma el análisis teórico de </a:t>
            </a:r>
            <a:r>
              <a:rPr lang="es-CL" sz="2200" dirty="0" err="1"/>
              <a:t>Maier</a:t>
            </a:r>
            <a:r>
              <a:rPr lang="es-CL" sz="2200" dirty="0"/>
              <a:t> y </a:t>
            </a:r>
            <a:r>
              <a:rPr lang="es-CL" sz="2200" dirty="0" err="1"/>
              <a:t>Youngs</a:t>
            </a:r>
            <a:r>
              <a:rPr lang="es-CL" sz="2200" dirty="0"/>
              <a:t> (2009). Se accede a información de forma más rápida y más confiable. </a:t>
            </a:r>
            <a:endParaRPr lang="es-ES" sz="2200" dirty="0"/>
          </a:p>
          <a:p>
            <a:endParaRPr lang="es-ES" dirty="0"/>
          </a:p>
        </p:txBody>
      </p:sp>
      <p:graphicFrame>
        <p:nvGraphicFramePr>
          <p:cNvPr id="4" name="3 Tabla"/>
          <p:cNvGraphicFramePr>
            <a:graphicFrameLocks noGrp="1"/>
          </p:cNvGraphicFramePr>
          <p:nvPr>
            <p:extLst>
              <p:ext uri="{D42A27DB-BD31-4B8C-83A1-F6EECF244321}">
                <p14:modId xmlns:p14="http://schemas.microsoft.com/office/powerpoint/2010/main" xmlns="" val="947868381"/>
              </p:ext>
            </p:extLst>
          </p:nvPr>
        </p:nvGraphicFramePr>
        <p:xfrm>
          <a:off x="457200" y="4495800"/>
          <a:ext cx="7391400" cy="2219960"/>
        </p:xfrm>
        <a:graphic>
          <a:graphicData uri="http://schemas.openxmlformats.org/drawingml/2006/table">
            <a:tbl>
              <a:tblPr firstRow="1" bandRow="1">
                <a:tableStyleId>{5C22544A-7EE6-4342-B048-85BDC9FD1C3A}</a:tableStyleId>
              </a:tblPr>
              <a:tblGrid>
                <a:gridCol w="3586480"/>
                <a:gridCol w="3804920"/>
              </a:tblGrid>
              <a:tr h="228600">
                <a:tc gridSpan="2">
                  <a:txBody>
                    <a:bodyPr/>
                    <a:lstStyle/>
                    <a:p>
                      <a:r>
                        <a:rPr lang="es-CL" b="1" dirty="0" smtClean="0">
                          <a:solidFill>
                            <a:schemeClr val="tx1"/>
                          </a:solidFill>
                          <a:latin typeface="Tw Cen MT" pitchFamily="34" charset="0"/>
                        </a:rPr>
                        <a:t>Medios Utilizados por Docentes para Informarse sobre Ofertas de Empleo</a:t>
                      </a:r>
                      <a:endParaRPr lang="es-ES" b="1" dirty="0">
                        <a:solidFill>
                          <a:schemeClr val="tx1"/>
                        </a:solidFill>
                        <a:latin typeface="Tw Cen MT" pitchFamily="34" charset="0"/>
                      </a:endParaRPr>
                    </a:p>
                  </a:txBody>
                  <a:tcPr>
                    <a:solidFill>
                      <a:schemeClr val="bg1">
                        <a:lumMod val="65000"/>
                      </a:schemeClr>
                    </a:solidFill>
                  </a:tcPr>
                </a:tc>
                <a:tc hMerge="1">
                  <a:txBody>
                    <a:bodyPr/>
                    <a:lstStyle/>
                    <a:p>
                      <a:endParaRPr lang="es-ES" dirty="0">
                        <a:latin typeface="Tw Cen MT" pitchFamily="34" charset="0"/>
                      </a:endParaRPr>
                    </a:p>
                  </a:txBody>
                  <a:tcPr/>
                </a:tc>
              </a:tr>
              <a:tr h="370840">
                <a:tc>
                  <a:txBody>
                    <a:bodyPr/>
                    <a:lstStyle/>
                    <a:p>
                      <a:r>
                        <a:rPr lang="es-CL" dirty="0" smtClean="0">
                          <a:latin typeface="Tw Cen MT" pitchFamily="34" charset="0"/>
                        </a:rPr>
                        <a:t>Contactos personales</a:t>
                      </a:r>
                      <a:endParaRPr lang="es-ES" dirty="0">
                        <a:latin typeface="Tw Cen MT" pitchFamily="34" charset="0"/>
                      </a:endParaRPr>
                    </a:p>
                  </a:txBody>
                  <a:tcPr/>
                </a:tc>
                <a:tc>
                  <a:txBody>
                    <a:bodyPr/>
                    <a:lstStyle/>
                    <a:p>
                      <a:r>
                        <a:rPr lang="es-CL" dirty="0" smtClean="0">
                          <a:latin typeface="Tw Cen MT" pitchFamily="34" charset="0"/>
                        </a:rPr>
                        <a:t>67%</a:t>
                      </a:r>
                      <a:endParaRPr lang="es-ES" dirty="0">
                        <a:latin typeface="Tw Cen MT" pitchFamily="34" charset="0"/>
                      </a:endParaRPr>
                    </a:p>
                  </a:txBody>
                  <a:tcPr/>
                </a:tc>
              </a:tr>
              <a:tr h="370840">
                <a:tc>
                  <a:txBody>
                    <a:bodyPr/>
                    <a:lstStyle/>
                    <a:p>
                      <a:r>
                        <a:rPr lang="es-CL" dirty="0" smtClean="0">
                          <a:latin typeface="Tw Cen MT" pitchFamily="34" charset="0"/>
                        </a:rPr>
                        <a:t>Diario</a:t>
                      </a:r>
                      <a:endParaRPr lang="es-ES" dirty="0">
                        <a:latin typeface="Tw Cen MT" pitchFamily="34" charset="0"/>
                      </a:endParaRPr>
                    </a:p>
                  </a:txBody>
                  <a:tcPr/>
                </a:tc>
                <a:tc>
                  <a:txBody>
                    <a:bodyPr/>
                    <a:lstStyle/>
                    <a:p>
                      <a:r>
                        <a:rPr lang="es-CL" dirty="0" smtClean="0">
                          <a:latin typeface="Tw Cen MT" pitchFamily="34" charset="0"/>
                        </a:rPr>
                        <a:t>47%</a:t>
                      </a:r>
                      <a:endParaRPr lang="es-ES" dirty="0">
                        <a:latin typeface="Tw Cen MT" pitchFamily="34" charset="0"/>
                      </a:endParaRPr>
                    </a:p>
                  </a:txBody>
                  <a:tcPr/>
                </a:tc>
              </a:tr>
              <a:tr h="370840">
                <a:tc>
                  <a:txBody>
                    <a:bodyPr/>
                    <a:lstStyle/>
                    <a:p>
                      <a:r>
                        <a:rPr lang="es-CL" dirty="0" smtClean="0">
                          <a:latin typeface="Tw Cen MT" pitchFamily="34" charset="0"/>
                        </a:rPr>
                        <a:t>Portales web de empleo</a:t>
                      </a:r>
                      <a:endParaRPr lang="es-ES" dirty="0">
                        <a:latin typeface="Tw Cen MT" pitchFamily="34" charset="0"/>
                      </a:endParaRPr>
                    </a:p>
                  </a:txBody>
                  <a:tcPr/>
                </a:tc>
                <a:tc>
                  <a:txBody>
                    <a:bodyPr/>
                    <a:lstStyle/>
                    <a:p>
                      <a:r>
                        <a:rPr lang="es-CL" dirty="0" smtClean="0">
                          <a:latin typeface="Tw Cen MT" pitchFamily="34" charset="0"/>
                        </a:rPr>
                        <a:t>40%</a:t>
                      </a:r>
                      <a:endParaRPr lang="es-ES" dirty="0">
                        <a:latin typeface="Tw Cen MT" pitchFamily="34" charset="0"/>
                      </a:endParaRPr>
                    </a:p>
                  </a:txBody>
                  <a:tcPr/>
                </a:tc>
              </a:tr>
              <a:tr h="370840">
                <a:tc>
                  <a:txBody>
                    <a:bodyPr/>
                    <a:lstStyle/>
                    <a:p>
                      <a:r>
                        <a:rPr lang="es-CL" dirty="0" smtClean="0">
                          <a:latin typeface="Tw Cen MT" pitchFamily="34" charset="0"/>
                        </a:rPr>
                        <a:t>Página web municipio/sostenedor</a:t>
                      </a:r>
                      <a:endParaRPr lang="es-ES" dirty="0">
                        <a:latin typeface="Tw Cen MT" pitchFamily="34" charset="0"/>
                      </a:endParaRPr>
                    </a:p>
                  </a:txBody>
                  <a:tcPr/>
                </a:tc>
                <a:tc>
                  <a:txBody>
                    <a:bodyPr/>
                    <a:lstStyle/>
                    <a:p>
                      <a:r>
                        <a:rPr lang="es-CL" dirty="0" smtClean="0">
                          <a:latin typeface="Tw Cen MT" pitchFamily="34" charset="0"/>
                        </a:rPr>
                        <a:t>14%</a:t>
                      </a:r>
                      <a:endParaRPr lang="es-ES" dirty="0">
                        <a:latin typeface="Tw Cen MT" pitchFamily="34" charset="0"/>
                      </a:endParaRPr>
                    </a:p>
                  </a:txBody>
                  <a:tcPr/>
                </a:tc>
              </a:tr>
              <a:tr h="370840">
                <a:tc>
                  <a:txBody>
                    <a:bodyPr/>
                    <a:lstStyle/>
                    <a:p>
                      <a:r>
                        <a:rPr lang="es-CL" dirty="0" smtClean="0">
                          <a:latin typeface="Tw Cen MT" pitchFamily="34" charset="0"/>
                        </a:rPr>
                        <a:t>Portal Universidad</a:t>
                      </a:r>
                      <a:endParaRPr lang="es-ES" dirty="0">
                        <a:latin typeface="Tw Cen MT" pitchFamily="34" charset="0"/>
                      </a:endParaRPr>
                    </a:p>
                  </a:txBody>
                  <a:tcPr/>
                </a:tc>
                <a:tc>
                  <a:txBody>
                    <a:bodyPr/>
                    <a:lstStyle/>
                    <a:p>
                      <a:r>
                        <a:rPr lang="es-CL" dirty="0" smtClean="0">
                          <a:latin typeface="Tw Cen MT" pitchFamily="34" charset="0"/>
                        </a:rPr>
                        <a:t>10%</a:t>
                      </a:r>
                      <a:endParaRPr lang="es-ES" dirty="0">
                        <a:latin typeface="Tw Cen MT"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a:xfrm>
            <a:off x="457200" y="1600200"/>
            <a:ext cx="8229600" cy="4925144"/>
          </a:xfrm>
        </p:spPr>
        <p:txBody>
          <a:bodyPr>
            <a:normAutofit fontScale="85000" lnSpcReduction="20000"/>
          </a:bodyPr>
          <a:lstStyle/>
          <a:p>
            <a:pPr marL="91440" indent="0">
              <a:buClr>
                <a:schemeClr val="accent1">
                  <a:lumMod val="75000"/>
                </a:schemeClr>
              </a:buClr>
              <a:buSzPct val="100000"/>
              <a:buNone/>
            </a:pPr>
            <a:r>
              <a:rPr lang="es-CL" sz="2800" b="1" dirty="0"/>
              <a:t>2</a:t>
            </a:r>
            <a:r>
              <a:rPr lang="es-CL" sz="2800" b="1" dirty="0" smtClean="0"/>
              <a:t>. </a:t>
            </a:r>
            <a:r>
              <a:rPr lang="es-CL" sz="2800" b="1" dirty="0"/>
              <a:t>Información y contacto crítico</a:t>
            </a:r>
          </a:p>
          <a:p>
            <a:pPr marL="91440" indent="0">
              <a:buClr>
                <a:schemeClr val="accent1">
                  <a:lumMod val="75000"/>
                </a:schemeClr>
              </a:buClr>
              <a:buSzPct val="100000"/>
              <a:buNone/>
            </a:pPr>
            <a:endParaRPr lang="es-CL" sz="2400" dirty="0"/>
          </a:p>
          <a:p>
            <a:pPr marL="434340">
              <a:buClr>
                <a:schemeClr val="accent1">
                  <a:lumMod val="75000"/>
                </a:schemeClr>
              </a:buClr>
              <a:buSzPct val="100000"/>
            </a:pPr>
            <a:r>
              <a:rPr lang="es-CL" sz="2600" dirty="0"/>
              <a:t>Docentes al postular </a:t>
            </a:r>
            <a:r>
              <a:rPr lang="es-CL" sz="2600" b="1" dirty="0"/>
              <a:t>tienen poca informac</a:t>
            </a:r>
            <a:r>
              <a:rPr lang="es-CL" sz="2600" dirty="0"/>
              <a:t>ión sobre las características del empleo. </a:t>
            </a:r>
          </a:p>
          <a:p>
            <a:pPr marL="708660" lvl="1" indent="-342900">
              <a:buClr>
                <a:schemeClr val="accent1">
                  <a:lumMod val="75000"/>
                </a:schemeClr>
              </a:buClr>
              <a:buSzPct val="100000"/>
            </a:pPr>
            <a:r>
              <a:rPr lang="es-CL" sz="2600" dirty="0"/>
              <a:t>Bajo conocimiento sobre horas no lectivas, beneficios adicionales.</a:t>
            </a:r>
          </a:p>
          <a:p>
            <a:pPr marL="708660" lvl="1" indent="-342900">
              <a:buClr>
                <a:schemeClr val="accent1">
                  <a:lumMod val="75000"/>
                </a:schemeClr>
              </a:buClr>
              <a:buSzPct val="100000"/>
            </a:pPr>
            <a:r>
              <a:rPr lang="es-CL" sz="2600" dirty="0"/>
              <a:t>Conocen sobre ciclo, cercanía, tamaño establecimiento, NSE estudiantes. </a:t>
            </a:r>
          </a:p>
          <a:p>
            <a:pPr marL="708660" lvl="1" indent="-342900">
              <a:buClr>
                <a:schemeClr val="accent1">
                  <a:lumMod val="75000"/>
                </a:schemeClr>
              </a:buClr>
              <a:buSzPct val="100000"/>
            </a:pPr>
            <a:r>
              <a:rPr lang="es-CL" sz="2600" dirty="0"/>
              <a:t>Docentes de baja PSU tienen menos información que los de alta PSU (</a:t>
            </a:r>
            <a:r>
              <a:rPr lang="es-CL" sz="2600" dirty="0" err="1"/>
              <a:t>cuanti</a:t>
            </a:r>
            <a:r>
              <a:rPr lang="es-CL" sz="2600" dirty="0"/>
              <a:t> y </a:t>
            </a:r>
            <a:r>
              <a:rPr lang="es-CL" sz="2600" dirty="0" err="1"/>
              <a:t>cuali</a:t>
            </a:r>
            <a:r>
              <a:rPr lang="es-CL" sz="2600" dirty="0"/>
              <a:t>)</a:t>
            </a:r>
          </a:p>
          <a:p>
            <a:pPr marL="708660" lvl="1" indent="-342900">
              <a:buClr>
                <a:schemeClr val="accent1">
                  <a:lumMod val="75000"/>
                </a:schemeClr>
              </a:buClr>
              <a:buSzPct val="100000"/>
            </a:pPr>
            <a:r>
              <a:rPr lang="es-CL" sz="2600" dirty="0"/>
              <a:t> Podría generar falsas expectativas---insatisfacción docente.</a:t>
            </a:r>
          </a:p>
          <a:p>
            <a:pPr marL="708660" lvl="1" indent="-342900">
              <a:buClr>
                <a:schemeClr val="accent1">
                  <a:lumMod val="75000"/>
                </a:schemeClr>
              </a:buClr>
              <a:buSzPct val="100000"/>
            </a:pPr>
            <a:endParaRPr lang="es-CL" sz="2600" dirty="0"/>
          </a:p>
          <a:p>
            <a:pPr marL="434340">
              <a:buClr>
                <a:schemeClr val="accent1">
                  <a:lumMod val="75000"/>
                </a:schemeClr>
              </a:buClr>
              <a:buSzPct val="100000"/>
            </a:pPr>
            <a:r>
              <a:rPr lang="es-CL" sz="2600" dirty="0"/>
              <a:t> Profesores nuevos tienen conocimiento limitado de las características del colegio y de las condiciones laborales que aceptan. </a:t>
            </a:r>
          </a:p>
          <a:p>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xmlns="" val="2257015557"/>
              </p:ext>
            </p:extLst>
          </p:nvPr>
        </p:nvGraphicFramePr>
        <p:xfrm>
          <a:off x="190500" y="1268760"/>
          <a:ext cx="8007985" cy="3470148"/>
        </p:xfrm>
        <a:graphic>
          <a:graphicData uri="http://schemas.openxmlformats.org/drawingml/2006/table">
            <a:tbl>
              <a:tblPr firstRow="1" firstCol="1" bandRow="1">
                <a:tableStyleId>{5C22544A-7EE6-4342-B048-85BDC9FD1C3A}</a:tableStyleId>
              </a:tblPr>
              <a:tblGrid>
                <a:gridCol w="3962400"/>
                <a:gridCol w="762000"/>
                <a:gridCol w="124460"/>
                <a:gridCol w="762000"/>
                <a:gridCol w="120650"/>
                <a:gridCol w="762000"/>
                <a:gridCol w="120650"/>
                <a:gridCol w="1393825"/>
              </a:tblGrid>
              <a:tr h="200025">
                <a:tc>
                  <a:txBody>
                    <a:bodyPr/>
                    <a:lstStyle/>
                    <a:p>
                      <a:pPr>
                        <a:lnSpc>
                          <a:spcPct val="115000"/>
                        </a:lnSpc>
                        <a:spcAft>
                          <a:spcPts val="0"/>
                        </a:spcAft>
                      </a:pPr>
                      <a:r>
                        <a:rPr lang="es-CL" sz="1800" dirty="0">
                          <a:effectLst/>
                          <a:latin typeface="Tw Cen MT" pitchFamily="34" charset="0"/>
                        </a:rPr>
                        <a:t> </a:t>
                      </a:r>
                      <a:endParaRPr lang="es-ES" sz="1800" dirty="0">
                        <a:effectLst/>
                        <a:latin typeface="Tw Cen MT" pitchFamily="34" charset="0"/>
                        <a:ea typeface="Times New Roman"/>
                        <a:cs typeface="Times New Roman"/>
                      </a:endParaRPr>
                    </a:p>
                  </a:txBody>
                  <a:tcPr marL="44450" marR="44450" marT="0" marB="0" anchor="b">
                    <a:solidFill>
                      <a:schemeClr val="bg1">
                        <a:lumMod val="65000"/>
                      </a:schemeClr>
                    </a:solidFill>
                  </a:tcPr>
                </a:tc>
                <a:tc>
                  <a:txBody>
                    <a:bodyPr/>
                    <a:lstStyle/>
                    <a:p>
                      <a:pPr>
                        <a:lnSpc>
                          <a:spcPct val="115000"/>
                        </a:lnSpc>
                        <a:spcAft>
                          <a:spcPts val="0"/>
                        </a:spcAft>
                      </a:pPr>
                      <a:r>
                        <a:rPr lang="es-CL" sz="1800" dirty="0">
                          <a:effectLst/>
                          <a:latin typeface="Tw Cen MT" pitchFamily="34" charset="0"/>
                        </a:rPr>
                        <a:t> </a:t>
                      </a:r>
                      <a:endParaRPr lang="es-ES" sz="1800" dirty="0">
                        <a:effectLst/>
                        <a:latin typeface="Tw Cen MT" pitchFamily="34" charset="0"/>
                        <a:ea typeface="Times New Roman"/>
                        <a:cs typeface="Times New Roman"/>
                      </a:endParaRPr>
                    </a:p>
                  </a:txBody>
                  <a:tcPr marL="44450" marR="44450" marT="0" marB="0" anchor="b">
                    <a:solidFill>
                      <a:schemeClr val="bg1">
                        <a:lumMod val="65000"/>
                      </a:schemeClr>
                    </a:solidFill>
                  </a:tcPr>
                </a:tc>
                <a:tc>
                  <a:txBody>
                    <a:bodyPr/>
                    <a:lstStyle/>
                    <a:p>
                      <a:pPr>
                        <a:lnSpc>
                          <a:spcPct val="115000"/>
                        </a:lnSpc>
                        <a:spcAft>
                          <a:spcPts val="0"/>
                        </a:spcAft>
                      </a:pPr>
                      <a:r>
                        <a:rPr lang="es-CL" sz="1800">
                          <a:effectLst/>
                          <a:latin typeface="Tw Cen MT" pitchFamily="34" charset="0"/>
                        </a:rPr>
                        <a:t> </a:t>
                      </a:r>
                      <a:endParaRPr lang="es-ES" sz="1800">
                        <a:effectLst/>
                        <a:latin typeface="Tw Cen MT" pitchFamily="34" charset="0"/>
                        <a:ea typeface="Times New Roman"/>
                        <a:cs typeface="Times New Roman"/>
                      </a:endParaRPr>
                    </a:p>
                  </a:txBody>
                  <a:tcPr marL="44450" marR="44450" marT="0" marB="0" anchor="b">
                    <a:solidFill>
                      <a:schemeClr val="bg1">
                        <a:lumMod val="65000"/>
                      </a:schemeClr>
                    </a:solidFill>
                  </a:tcPr>
                </a:tc>
                <a:tc gridSpan="5">
                  <a:txBody>
                    <a:bodyPr/>
                    <a:lstStyle/>
                    <a:p>
                      <a:pPr algn="ctr">
                        <a:lnSpc>
                          <a:spcPct val="115000"/>
                        </a:lnSpc>
                        <a:spcAft>
                          <a:spcPts val="0"/>
                        </a:spcAft>
                      </a:pPr>
                      <a:r>
                        <a:rPr lang="es-CL" sz="1800" dirty="0">
                          <a:effectLst/>
                          <a:latin typeface="Tw Cen MT" pitchFamily="34" charset="0"/>
                        </a:rPr>
                        <a:t>Dependencia del primer empleo</a:t>
                      </a:r>
                      <a:endParaRPr lang="es-ES" sz="1800" dirty="0">
                        <a:effectLst/>
                        <a:latin typeface="Tw Cen MT" pitchFamily="34" charset="0"/>
                        <a:ea typeface="Times New Roman"/>
                        <a:cs typeface="Times New Roman"/>
                      </a:endParaRPr>
                    </a:p>
                  </a:txBody>
                  <a:tcPr marL="44450" marR="44450" marT="0" marB="0" anchor="b">
                    <a:solidFill>
                      <a:schemeClr val="bg1">
                        <a:lumMod val="65000"/>
                      </a:schemeClr>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190500">
                <a:tc>
                  <a:txBody>
                    <a:bodyPr/>
                    <a:lstStyle/>
                    <a:p>
                      <a:pPr>
                        <a:lnSpc>
                          <a:spcPct val="115000"/>
                        </a:lnSpc>
                        <a:spcAft>
                          <a:spcPts val="0"/>
                        </a:spcAft>
                      </a:pPr>
                      <a:r>
                        <a:rPr lang="es-CL" sz="1800" dirty="0">
                          <a:effectLst/>
                          <a:latin typeface="Tw Cen MT" pitchFamily="34" charset="0"/>
                        </a:rPr>
                        <a:t> </a:t>
                      </a:r>
                      <a:endParaRPr lang="es-ES" sz="1800" dirty="0">
                        <a:effectLst/>
                        <a:latin typeface="Tw Cen MT" pitchFamily="34" charset="0"/>
                        <a:ea typeface="Times New Roman"/>
                        <a:cs typeface="Times New Roman"/>
                      </a:endParaRPr>
                    </a:p>
                  </a:txBody>
                  <a:tcPr marL="44450" marR="44450" marT="0" marB="0" anchor="ctr">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Total</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pPr>
                        <a:lnSpc>
                          <a:spcPct val="115000"/>
                        </a:lnSpc>
                        <a:spcAft>
                          <a:spcPts val="0"/>
                        </a:spcAft>
                      </a:pPr>
                      <a:r>
                        <a:rPr lang="es-CL" sz="1800">
                          <a:effectLst/>
                          <a:latin typeface="Tw Cen MT" pitchFamily="34" charset="0"/>
                        </a:rPr>
                        <a:t> </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pPr algn="ctr">
                        <a:lnSpc>
                          <a:spcPct val="115000"/>
                        </a:lnSpc>
                        <a:spcAft>
                          <a:spcPts val="0"/>
                        </a:spcAft>
                      </a:pPr>
                      <a:r>
                        <a:rPr lang="es-CL" sz="1800" dirty="0" smtClean="0">
                          <a:effectLst/>
                          <a:latin typeface="Tw Cen MT" pitchFamily="34" charset="0"/>
                          <a:ea typeface="+mn-ea"/>
                          <a:cs typeface="+mn-cs"/>
                        </a:rPr>
                        <a:t>M</a:t>
                      </a:r>
                      <a:endParaRPr lang="es-ES" sz="1800" dirty="0">
                        <a:effectLst/>
                        <a:latin typeface="Tw Cen MT" pitchFamily="34" charset="0"/>
                        <a:ea typeface="Times New Roman"/>
                        <a:cs typeface="Times New Roman"/>
                      </a:endParaRPr>
                    </a:p>
                  </a:txBody>
                  <a:tcPr marL="44450" marR="44450" marT="0" marB="0" anchor="b">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dirty="0" smtClean="0">
                          <a:effectLst/>
                          <a:latin typeface="Tw Cen MT" pitchFamily="34" charset="0"/>
                        </a:rPr>
                        <a:t>PS</a:t>
                      </a:r>
                      <a:endParaRPr lang="es-ES" sz="1800" dirty="0">
                        <a:effectLst/>
                        <a:latin typeface="Tw Cen MT" pitchFamily="34" charset="0"/>
                        <a:ea typeface="Times New Roman"/>
                        <a:cs typeface="Times New Roman"/>
                      </a:endParaRPr>
                    </a:p>
                  </a:txBody>
                  <a:tcPr marL="44450" marR="44450" marT="0" marB="0" anchor="b">
                    <a:solidFill>
                      <a:schemeClr val="bg1">
                        <a:lumMod val="85000"/>
                      </a:schemeClr>
                    </a:solidFill>
                  </a:tcPr>
                </a:tc>
                <a:tc>
                  <a:txBody>
                    <a:bodyPr/>
                    <a:lstStyle/>
                    <a:p>
                      <a:endParaRPr lang="es-ES" sz="1800" dirty="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dirty="0" smtClean="0">
                          <a:effectLst/>
                          <a:latin typeface="Tw Cen MT" pitchFamily="34" charset="0"/>
                        </a:rPr>
                        <a:t>PP</a:t>
                      </a:r>
                      <a:endParaRPr lang="es-ES" sz="1800" dirty="0">
                        <a:effectLst/>
                        <a:latin typeface="Tw Cen MT" pitchFamily="34" charset="0"/>
                        <a:ea typeface="Times New Roman"/>
                        <a:cs typeface="Times New Roman"/>
                      </a:endParaRPr>
                    </a:p>
                  </a:txBody>
                  <a:tcPr marL="44450" marR="44450" marT="0" marB="0" anchor="b">
                    <a:solidFill>
                      <a:schemeClr val="bg1">
                        <a:lumMod val="85000"/>
                      </a:schemeClr>
                    </a:solidFill>
                  </a:tcPr>
                </a:tc>
              </a:tr>
              <a:tr h="190500">
                <a:tc>
                  <a:txBody>
                    <a:bodyPr/>
                    <a:lstStyle/>
                    <a:p>
                      <a:pPr>
                        <a:lnSpc>
                          <a:spcPct val="115000"/>
                        </a:lnSpc>
                        <a:spcAft>
                          <a:spcPts val="0"/>
                        </a:spcAft>
                      </a:pPr>
                      <a:r>
                        <a:rPr lang="es-CL" sz="1800" dirty="0">
                          <a:effectLst/>
                          <a:latin typeface="Tw Cen MT" pitchFamily="34" charset="0"/>
                        </a:rPr>
                        <a:t>El salario que ibas a recibir</a:t>
                      </a:r>
                      <a:endParaRPr lang="es-ES" sz="1800" dirty="0">
                        <a:effectLst/>
                        <a:latin typeface="Tw Cen MT" pitchFamily="34" charset="0"/>
                        <a:ea typeface="Times New Roman"/>
                        <a:cs typeface="Times New Roman"/>
                      </a:endParaRPr>
                    </a:p>
                  </a:txBody>
                  <a:tcPr marL="44450" marR="44450" marT="0" marB="0" anchor="ctr">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26,25</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ctr">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22,52</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27,78</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29,17</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r>
              <a:tr h="190500">
                <a:tc>
                  <a:txBody>
                    <a:bodyPr/>
                    <a:lstStyle/>
                    <a:p>
                      <a:pPr>
                        <a:lnSpc>
                          <a:spcPct val="115000"/>
                        </a:lnSpc>
                        <a:spcAft>
                          <a:spcPts val="0"/>
                        </a:spcAft>
                      </a:pPr>
                      <a:r>
                        <a:rPr lang="es-CL" sz="1800" dirty="0">
                          <a:effectLst/>
                          <a:latin typeface="Tw Cen MT" pitchFamily="34" charset="0"/>
                        </a:rPr>
                        <a:t>La jornada laboral (</a:t>
                      </a:r>
                      <a:r>
                        <a:rPr lang="es-CL" sz="1800" dirty="0" err="1" smtClean="0">
                          <a:effectLst/>
                          <a:latin typeface="Tw Cen MT" pitchFamily="34" charset="0"/>
                        </a:rPr>
                        <a:t>hrs</a:t>
                      </a:r>
                      <a:r>
                        <a:rPr lang="es-CL" sz="1800" dirty="0" smtClean="0">
                          <a:effectLst/>
                          <a:latin typeface="Tw Cen MT" pitchFamily="34" charset="0"/>
                        </a:rPr>
                        <a:t>.</a:t>
                      </a:r>
                      <a:r>
                        <a:rPr lang="es-CL" sz="1800" baseline="0" dirty="0" smtClean="0">
                          <a:effectLst/>
                          <a:latin typeface="Tw Cen MT" pitchFamily="34" charset="0"/>
                        </a:rPr>
                        <a:t> </a:t>
                      </a:r>
                      <a:r>
                        <a:rPr lang="es-CL" sz="1800" dirty="0" smtClean="0">
                          <a:effectLst/>
                          <a:latin typeface="Tw Cen MT" pitchFamily="34" charset="0"/>
                        </a:rPr>
                        <a:t>contrato)</a:t>
                      </a:r>
                      <a:endParaRPr lang="es-ES" sz="1800" dirty="0">
                        <a:effectLst/>
                        <a:latin typeface="Tw Cen MT" pitchFamily="34" charset="0"/>
                        <a:ea typeface="Times New Roman"/>
                        <a:cs typeface="Times New Roman"/>
                      </a:endParaRPr>
                    </a:p>
                  </a:txBody>
                  <a:tcPr marL="44450" marR="44450" marT="0" marB="0" anchor="ctr">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33,65</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ctr">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30,63</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34,40</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dirty="0">
                          <a:effectLst/>
                          <a:latin typeface="Tw Cen MT" pitchFamily="34" charset="0"/>
                        </a:rPr>
                        <a:t>45,83</a:t>
                      </a:r>
                      <a:endParaRPr lang="es-ES" sz="1800" dirty="0">
                        <a:effectLst/>
                        <a:latin typeface="Tw Cen MT" pitchFamily="34" charset="0"/>
                        <a:ea typeface="Times New Roman"/>
                        <a:cs typeface="Times New Roman"/>
                      </a:endParaRPr>
                    </a:p>
                  </a:txBody>
                  <a:tcPr marL="44450" marR="44450" marT="0" marB="0" anchor="ctr">
                    <a:solidFill>
                      <a:schemeClr val="bg1">
                        <a:lumMod val="85000"/>
                      </a:schemeClr>
                    </a:solidFill>
                  </a:tcPr>
                </a:tc>
              </a:tr>
              <a:tr h="190500">
                <a:tc>
                  <a:txBody>
                    <a:bodyPr/>
                    <a:lstStyle/>
                    <a:p>
                      <a:pPr>
                        <a:lnSpc>
                          <a:spcPct val="115000"/>
                        </a:lnSpc>
                        <a:spcAft>
                          <a:spcPts val="0"/>
                        </a:spcAft>
                      </a:pPr>
                      <a:r>
                        <a:rPr lang="es-CL" sz="1800" dirty="0">
                          <a:effectLst/>
                          <a:latin typeface="Tw Cen MT" pitchFamily="34" charset="0"/>
                        </a:rPr>
                        <a:t>Ciclo en el que realizarías clases</a:t>
                      </a:r>
                      <a:endParaRPr lang="es-ES" sz="1800" dirty="0">
                        <a:effectLst/>
                        <a:latin typeface="Tw Cen MT" pitchFamily="34" charset="0"/>
                        <a:ea typeface="Times New Roman"/>
                        <a:cs typeface="Times New Roman"/>
                      </a:endParaRPr>
                    </a:p>
                  </a:txBody>
                  <a:tcPr marL="44450" marR="44450" marT="0" marB="0" anchor="ctr">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42,63</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ctr">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41,82</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43,65</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58,33</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r>
              <a:tr h="190500">
                <a:tc>
                  <a:txBody>
                    <a:bodyPr/>
                    <a:lstStyle/>
                    <a:p>
                      <a:pPr>
                        <a:lnSpc>
                          <a:spcPct val="115000"/>
                        </a:lnSpc>
                        <a:spcAft>
                          <a:spcPts val="0"/>
                        </a:spcAft>
                      </a:pPr>
                      <a:r>
                        <a:rPr lang="es-CL" sz="1800" dirty="0">
                          <a:effectLst/>
                          <a:latin typeface="Tw Cen MT" pitchFamily="34" charset="0"/>
                        </a:rPr>
                        <a:t>Cantidad de </a:t>
                      </a:r>
                      <a:r>
                        <a:rPr lang="es-CL" sz="1800" dirty="0" smtClean="0">
                          <a:effectLst/>
                          <a:latin typeface="Tw Cen MT" pitchFamily="34" charset="0"/>
                        </a:rPr>
                        <a:t>horas </a:t>
                      </a:r>
                      <a:r>
                        <a:rPr lang="es-CL" sz="1800" dirty="0">
                          <a:effectLst/>
                          <a:latin typeface="Tw Cen MT" pitchFamily="34" charset="0"/>
                        </a:rPr>
                        <a:t>no lectivas</a:t>
                      </a:r>
                      <a:endParaRPr lang="es-ES" sz="1800" dirty="0">
                        <a:effectLst/>
                        <a:latin typeface="Tw Cen MT" pitchFamily="34" charset="0"/>
                        <a:ea typeface="Times New Roman"/>
                        <a:cs typeface="Times New Roman"/>
                      </a:endParaRPr>
                    </a:p>
                  </a:txBody>
                  <a:tcPr marL="44450" marR="44450" marT="0" marB="0" anchor="ctr">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15,82</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ctr">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17,21</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16,13</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16,67</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r>
              <a:tr h="190500">
                <a:tc>
                  <a:txBody>
                    <a:bodyPr/>
                    <a:lstStyle/>
                    <a:p>
                      <a:pPr>
                        <a:lnSpc>
                          <a:spcPct val="115000"/>
                        </a:lnSpc>
                        <a:spcAft>
                          <a:spcPts val="0"/>
                        </a:spcAft>
                      </a:pPr>
                      <a:r>
                        <a:rPr lang="es-CL" sz="1800" dirty="0">
                          <a:effectLst/>
                          <a:latin typeface="Tw Cen MT" pitchFamily="34" charset="0"/>
                        </a:rPr>
                        <a:t>Cercanía del establecimiento con tu casa</a:t>
                      </a:r>
                      <a:endParaRPr lang="es-ES" sz="1800" dirty="0">
                        <a:effectLst/>
                        <a:latin typeface="Tw Cen MT" pitchFamily="34" charset="0"/>
                        <a:ea typeface="Times New Roman"/>
                        <a:cs typeface="Times New Roman"/>
                      </a:endParaRPr>
                    </a:p>
                  </a:txBody>
                  <a:tcPr marL="44450" marR="44450" marT="0" marB="0" anchor="ctr">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70,13</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ctr">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65,45</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74,40</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83,33</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r>
              <a:tr h="190500">
                <a:tc>
                  <a:txBody>
                    <a:bodyPr/>
                    <a:lstStyle/>
                    <a:p>
                      <a:pPr>
                        <a:lnSpc>
                          <a:spcPct val="115000"/>
                        </a:lnSpc>
                        <a:spcAft>
                          <a:spcPts val="0"/>
                        </a:spcAft>
                      </a:pPr>
                      <a:r>
                        <a:rPr lang="es-CL" sz="1800">
                          <a:effectLst/>
                          <a:latin typeface="Tw Cen MT" pitchFamily="34" charset="0"/>
                        </a:rPr>
                        <a:t>Nivel socioeconómico de los alumnos </a:t>
                      </a:r>
                      <a:endParaRPr lang="es-ES" sz="1800">
                        <a:effectLst/>
                        <a:latin typeface="Tw Cen MT" pitchFamily="34" charset="0"/>
                        <a:ea typeface="Times New Roman"/>
                        <a:cs typeface="Times New Roman"/>
                      </a:endParaRPr>
                    </a:p>
                  </a:txBody>
                  <a:tcPr marL="44450" marR="44450" marT="0" marB="0" anchor="ctr">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50,79</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ctr">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44,44</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dirty="0">
                          <a:effectLst/>
                          <a:latin typeface="Tw Cen MT" pitchFamily="34" charset="0"/>
                        </a:rPr>
                        <a:t>53,97</a:t>
                      </a:r>
                      <a:endParaRPr lang="es-ES" sz="1800" dirty="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dirty="0">
                          <a:effectLst/>
                          <a:latin typeface="Tw Cen MT" pitchFamily="34" charset="0"/>
                        </a:rPr>
                        <a:t>75,00</a:t>
                      </a:r>
                      <a:endParaRPr lang="es-ES" sz="1800" dirty="0">
                        <a:effectLst/>
                        <a:latin typeface="Tw Cen MT" pitchFamily="34" charset="0"/>
                        <a:ea typeface="Times New Roman"/>
                        <a:cs typeface="Times New Roman"/>
                      </a:endParaRPr>
                    </a:p>
                  </a:txBody>
                  <a:tcPr marL="44450" marR="44450" marT="0" marB="0" anchor="ctr">
                    <a:solidFill>
                      <a:schemeClr val="bg1">
                        <a:lumMod val="85000"/>
                      </a:schemeClr>
                    </a:solidFill>
                  </a:tcPr>
                </a:tc>
              </a:tr>
              <a:tr h="323850">
                <a:tc>
                  <a:txBody>
                    <a:bodyPr/>
                    <a:lstStyle/>
                    <a:p>
                      <a:pPr>
                        <a:lnSpc>
                          <a:spcPct val="115000"/>
                        </a:lnSpc>
                        <a:spcAft>
                          <a:spcPts val="0"/>
                        </a:spcAft>
                      </a:pPr>
                      <a:r>
                        <a:rPr lang="es-CL" sz="1800" dirty="0">
                          <a:effectLst/>
                          <a:latin typeface="Tw Cen MT" pitchFamily="34" charset="0"/>
                        </a:rPr>
                        <a:t>Otros beneficios, tales como seguro de salud y almuerzo</a:t>
                      </a:r>
                      <a:endParaRPr lang="es-ES" sz="1800" dirty="0">
                        <a:effectLst/>
                        <a:latin typeface="Tw Cen MT" pitchFamily="34" charset="0"/>
                        <a:ea typeface="Times New Roman"/>
                        <a:cs typeface="Times New Roman"/>
                      </a:endParaRPr>
                    </a:p>
                  </a:txBody>
                  <a:tcPr marL="44450" marR="44450" marT="0" marB="0" anchor="ctr">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14,51</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ctr">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12,84</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15,20</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dirty="0">
                          <a:effectLst/>
                          <a:latin typeface="Tw Cen MT" pitchFamily="34" charset="0"/>
                        </a:rPr>
                        <a:t>25,00</a:t>
                      </a:r>
                      <a:endParaRPr lang="es-ES" sz="1800" dirty="0">
                        <a:effectLst/>
                        <a:latin typeface="Tw Cen MT" pitchFamily="34" charset="0"/>
                        <a:ea typeface="Times New Roman"/>
                        <a:cs typeface="Times New Roman"/>
                      </a:endParaRPr>
                    </a:p>
                  </a:txBody>
                  <a:tcPr marL="44450" marR="44450" marT="0" marB="0" anchor="ctr">
                    <a:solidFill>
                      <a:schemeClr val="bg1">
                        <a:lumMod val="85000"/>
                      </a:schemeClr>
                    </a:solidFill>
                  </a:tcPr>
                </a:tc>
              </a:tr>
              <a:tr h="190500">
                <a:tc>
                  <a:txBody>
                    <a:bodyPr/>
                    <a:lstStyle/>
                    <a:p>
                      <a:pPr>
                        <a:lnSpc>
                          <a:spcPct val="115000"/>
                        </a:lnSpc>
                        <a:spcAft>
                          <a:spcPts val="0"/>
                        </a:spcAft>
                      </a:pPr>
                      <a:r>
                        <a:rPr lang="es-CL" sz="1800" dirty="0">
                          <a:effectLst/>
                          <a:latin typeface="Tw Cen MT" pitchFamily="34" charset="0"/>
                        </a:rPr>
                        <a:t>El tamaño del colegio</a:t>
                      </a:r>
                      <a:endParaRPr lang="es-ES" sz="1800" dirty="0">
                        <a:effectLst/>
                        <a:latin typeface="Tw Cen MT" pitchFamily="34" charset="0"/>
                        <a:ea typeface="Times New Roman"/>
                        <a:cs typeface="Times New Roman"/>
                      </a:endParaRPr>
                    </a:p>
                  </a:txBody>
                  <a:tcPr marL="44450" marR="44450" marT="0" marB="0" anchor="ctr">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40,00</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ctr">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29,73</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a:effectLst/>
                          <a:latin typeface="Tw Cen MT" pitchFamily="34" charset="0"/>
                        </a:rPr>
                        <a:t>46,83</a:t>
                      </a:r>
                      <a:endParaRPr lang="es-ES" sz="1800">
                        <a:effectLst/>
                        <a:latin typeface="Tw Cen MT" pitchFamily="34" charset="0"/>
                        <a:ea typeface="Times New Roman"/>
                        <a:cs typeface="Times New Roman"/>
                      </a:endParaRPr>
                    </a:p>
                  </a:txBody>
                  <a:tcPr marL="44450" marR="44450" marT="0" marB="0" anchor="ctr">
                    <a:solidFill>
                      <a:schemeClr val="bg1">
                        <a:lumMod val="85000"/>
                      </a:schemeClr>
                    </a:solidFill>
                  </a:tcPr>
                </a:tc>
                <a:tc>
                  <a:txBody>
                    <a:bodyPr/>
                    <a:lstStyle/>
                    <a:p>
                      <a:endParaRPr lang="es-ES" sz="1800">
                        <a:effectLst/>
                        <a:latin typeface="Tw Cen MT" pitchFamily="34" charset="0"/>
                        <a:cs typeface="Times New Roman"/>
                      </a:endParaRPr>
                    </a:p>
                  </a:txBody>
                  <a:tcPr marL="44450" marR="44450" marT="0" marB="0" anchor="b">
                    <a:solidFill>
                      <a:schemeClr val="bg1">
                        <a:lumMod val="85000"/>
                      </a:schemeClr>
                    </a:solidFill>
                  </a:tcPr>
                </a:tc>
                <a:tc>
                  <a:txBody>
                    <a:bodyPr/>
                    <a:lstStyle/>
                    <a:p>
                      <a:pPr algn="ctr">
                        <a:lnSpc>
                          <a:spcPct val="115000"/>
                        </a:lnSpc>
                        <a:spcAft>
                          <a:spcPts val="0"/>
                        </a:spcAft>
                      </a:pPr>
                      <a:r>
                        <a:rPr lang="es-CL" sz="1800" dirty="0">
                          <a:effectLst/>
                          <a:latin typeface="Tw Cen MT" pitchFamily="34" charset="0"/>
                        </a:rPr>
                        <a:t>54,17</a:t>
                      </a:r>
                      <a:endParaRPr lang="es-ES" sz="1800" dirty="0">
                        <a:effectLst/>
                        <a:latin typeface="Tw Cen MT" pitchFamily="34" charset="0"/>
                        <a:ea typeface="Times New Roman"/>
                        <a:cs typeface="Times New Roman"/>
                      </a:endParaRPr>
                    </a:p>
                  </a:txBody>
                  <a:tcPr marL="44450" marR="44450" marT="0" marB="0" anchor="ctr">
                    <a:solidFill>
                      <a:schemeClr val="bg1">
                        <a:lumMod val="85000"/>
                      </a:schemeClr>
                    </a:solidFill>
                  </a:tcPr>
                </a:tc>
              </a:tr>
            </a:tbl>
          </a:graphicData>
        </a:graphic>
      </p:graphicFrame>
      <p:sp>
        <p:nvSpPr>
          <p:cNvPr id="5" name="4 CuadroTexto"/>
          <p:cNvSpPr txBox="1"/>
          <p:nvPr/>
        </p:nvSpPr>
        <p:spPr>
          <a:xfrm>
            <a:off x="162190" y="646331"/>
            <a:ext cx="8458200" cy="707886"/>
          </a:xfrm>
          <a:prstGeom prst="rect">
            <a:avLst/>
          </a:prstGeom>
          <a:noFill/>
        </p:spPr>
        <p:txBody>
          <a:bodyPr wrap="square" rtlCol="0">
            <a:spAutoFit/>
          </a:bodyPr>
          <a:lstStyle/>
          <a:p>
            <a:r>
              <a:rPr lang="es-CL" sz="2000" dirty="0" smtClean="0"/>
              <a:t>Porcentaje </a:t>
            </a:r>
            <a:r>
              <a:rPr lang="es-CL" sz="2000" dirty="0"/>
              <a:t>de docentes que declaran haber tenido “suficiente” o “mucha” información al momento de la entrevista </a:t>
            </a:r>
            <a:endParaRPr lang="es-ES" sz="2000" dirty="0"/>
          </a:p>
        </p:txBody>
      </p:sp>
      <p:sp>
        <p:nvSpPr>
          <p:cNvPr id="6" name="5 CuadroTexto"/>
          <p:cNvSpPr txBox="1"/>
          <p:nvPr/>
        </p:nvSpPr>
        <p:spPr>
          <a:xfrm>
            <a:off x="162190" y="5157192"/>
            <a:ext cx="8768687" cy="1107996"/>
          </a:xfrm>
          <a:prstGeom prst="rect">
            <a:avLst/>
          </a:prstGeom>
          <a:noFill/>
        </p:spPr>
        <p:txBody>
          <a:bodyPr wrap="square" rtlCol="0">
            <a:spAutoFit/>
          </a:bodyPr>
          <a:lstStyle/>
          <a:p>
            <a:r>
              <a:rPr lang="es-CL" sz="2200" dirty="0" smtClean="0"/>
              <a:t>Docentes de PP manejan más información respecto de elementos como: rendimiento académico (48%), disciplina (46%), número alumnos por clase (41%), jornada laboral (45%) </a:t>
            </a:r>
            <a:endParaRPr lang="es-ES" sz="2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r>
              <a:rPr lang="es-CL" sz="2200" i="1" dirty="0"/>
              <a:t>“La verdad es que en muchos colegios no sabía de qué se trataba,(…). No me interesa si ganaba mucho dinero o poco, quería iniciarme como profesora, no sabía si el ambiente era bueno o malo, solamente quería trabajar" (Entrevistado 23: Mujer, egresó </a:t>
            </a:r>
            <a:r>
              <a:rPr lang="es-CL" sz="2200" i="1" dirty="0" err="1"/>
              <a:t>part</a:t>
            </a:r>
            <a:r>
              <a:rPr lang="es-CL" sz="2200" i="1" dirty="0"/>
              <a:t>. M, PSU medio bajo, UNICF, 1° trabajo PS)</a:t>
            </a:r>
          </a:p>
          <a:p>
            <a:endParaRPr lang="es-CL" sz="2200" i="1" dirty="0"/>
          </a:p>
          <a:p>
            <a:r>
              <a:rPr lang="es-CL" sz="2200" i="1" dirty="0"/>
              <a:t>“Nada. De hecho eso me sorprendió harto porque me dijeron: “ya, mañana empieza” y llegué el primer día y no sabía dónde estaba el gimnasio, no sabía nada. Me mostraron el colegio “y esto es esto” y “chao, acá está el curso””. (Entrevistado 1: Mujer, egresó M, PSU alto, UMCE, 1°trabajo en M)</a:t>
            </a:r>
            <a:endParaRPr lang="es-CL" sz="2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fontScale="62500" lnSpcReduction="20000"/>
          </a:bodyPr>
          <a:lstStyle/>
          <a:p>
            <a:pPr marL="91440" indent="0">
              <a:buClr>
                <a:schemeClr val="accent1">
                  <a:lumMod val="75000"/>
                </a:schemeClr>
              </a:buClr>
              <a:buSzPct val="100000"/>
              <a:buNone/>
            </a:pPr>
            <a:r>
              <a:rPr lang="es-CL" sz="3800" b="1" dirty="0"/>
              <a:t>2</a:t>
            </a:r>
            <a:r>
              <a:rPr lang="es-CL" sz="3800" b="1" dirty="0" smtClean="0"/>
              <a:t>. </a:t>
            </a:r>
            <a:r>
              <a:rPr lang="es-CL" sz="3800" b="1" dirty="0"/>
              <a:t>Información y contacto crítico</a:t>
            </a:r>
          </a:p>
          <a:p>
            <a:pPr marL="91440" indent="0">
              <a:buClr>
                <a:schemeClr val="accent1">
                  <a:lumMod val="75000"/>
                </a:schemeClr>
              </a:buClr>
              <a:buSzPct val="100000"/>
              <a:buNone/>
            </a:pPr>
            <a:endParaRPr lang="es-CL" dirty="0"/>
          </a:p>
          <a:p>
            <a:pPr marL="434340" algn="just">
              <a:buClr>
                <a:schemeClr val="accent1">
                  <a:lumMod val="75000"/>
                </a:schemeClr>
              </a:buClr>
              <a:buSzPct val="100000"/>
            </a:pPr>
            <a:r>
              <a:rPr lang="es-CL" sz="3500" b="1" dirty="0"/>
              <a:t>Limitada interacción con funcionarios de establecimiento </a:t>
            </a:r>
            <a:r>
              <a:rPr lang="es-CL" sz="3500" dirty="0"/>
              <a:t>durante proceso de postulación. Entrevistas realizadas por directores, equipo directivo, sostenedor. Tendencia a nivel mundial.</a:t>
            </a:r>
          </a:p>
          <a:p>
            <a:pPr marL="91440" indent="0" algn="just">
              <a:buClr>
                <a:schemeClr val="accent1">
                  <a:lumMod val="75000"/>
                </a:schemeClr>
              </a:buClr>
              <a:buSzPct val="100000"/>
              <a:buNone/>
            </a:pPr>
            <a:endParaRPr lang="es-CL" sz="3500" dirty="0"/>
          </a:p>
          <a:p>
            <a:pPr marL="434340" algn="just">
              <a:buClr>
                <a:schemeClr val="accent1">
                  <a:lumMod val="75000"/>
                </a:schemeClr>
              </a:buClr>
              <a:buSzPct val="100000"/>
            </a:pPr>
            <a:r>
              <a:rPr lang="es-CL" sz="3500" b="1" dirty="0"/>
              <a:t>Procesos de selección no estandarizados pero con etapas similares. </a:t>
            </a:r>
            <a:r>
              <a:rPr lang="es-CL" sz="3500" dirty="0"/>
              <a:t>Diferencias radican en número de entrevistas, entrevistas psicológicas y clase de prueba (58% de los directores reconoce tener criterios y etapas explícitas)</a:t>
            </a:r>
          </a:p>
          <a:p>
            <a:pPr marL="548640" indent="-457200" algn="just">
              <a:buClr>
                <a:schemeClr val="accent1">
                  <a:lumMod val="75000"/>
                </a:schemeClr>
              </a:buClr>
              <a:buSzPct val="100000"/>
              <a:buFont typeface="+mj-lt"/>
              <a:buAutoNum type="arabicPeriod" startAt="16"/>
            </a:pPr>
            <a:endParaRPr lang="es-CL" sz="3500" dirty="0"/>
          </a:p>
          <a:p>
            <a:pPr marL="434340" algn="just">
              <a:buClr>
                <a:schemeClr val="accent1">
                  <a:lumMod val="75000"/>
                </a:schemeClr>
              </a:buClr>
              <a:buSzPct val="100000"/>
            </a:pPr>
            <a:r>
              <a:rPr lang="es-CL" sz="3500" dirty="0"/>
              <a:t>72% declara que proceso de selección influyó en su interés de trabajar en el establecimiento, pero no obtienen nueva información. Al parecer influye más el contacto como tal con el entrevistador.</a:t>
            </a:r>
          </a:p>
          <a:p>
            <a:endParaRPr lang="es-ES" dirty="0"/>
          </a:p>
        </p:txBody>
      </p:sp>
    </p:spTree>
    <p:extLst>
      <p:ext uri="{BB962C8B-B14F-4D97-AF65-F5344CB8AC3E}">
        <p14:creationId xmlns:p14="http://schemas.microsoft.com/office/powerpoint/2010/main" xmlns="" val="16399165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10000"/>
          </a:bodyPr>
          <a:lstStyle/>
          <a:p>
            <a:pPr marL="434340" algn="just">
              <a:buClr>
                <a:schemeClr val="accent1">
                  <a:lumMod val="75000"/>
                </a:schemeClr>
              </a:buClr>
              <a:buSzPct val="100000"/>
            </a:pPr>
            <a:r>
              <a:rPr lang="es-CL" sz="2400" dirty="0"/>
              <a:t>Los resultados indican evidencia moderada de que existe un  mercado con características de un mercado segmentado.</a:t>
            </a:r>
          </a:p>
          <a:p>
            <a:pPr marL="91440" indent="0" algn="just">
              <a:buClr>
                <a:schemeClr val="accent1">
                  <a:lumMod val="75000"/>
                </a:schemeClr>
              </a:buClr>
              <a:buSzPct val="100000"/>
              <a:buNone/>
            </a:pPr>
            <a:endParaRPr lang="es-CL" sz="2400" dirty="0"/>
          </a:p>
          <a:p>
            <a:pPr marL="434340" algn="just">
              <a:buClr>
                <a:schemeClr val="accent1">
                  <a:lumMod val="75000"/>
                </a:schemeClr>
              </a:buClr>
              <a:buSzPct val="100000"/>
            </a:pPr>
            <a:r>
              <a:rPr lang="es-CL" sz="2400" dirty="0"/>
              <a:t>Mayor probabilidad que docentes postulen a trabajos en colegios similares a los que ellos estudiaron. Al existir escasa información, se refuerzan percepciones de familiaridad y cultura de los establecimientos en torno a lo conocido.</a:t>
            </a:r>
          </a:p>
          <a:p>
            <a:pPr marL="434340" algn="just">
              <a:buClr>
                <a:schemeClr val="accent1">
                  <a:lumMod val="75000"/>
                </a:schemeClr>
              </a:buClr>
              <a:buSzPct val="100000"/>
            </a:pPr>
            <a:endParaRPr lang="es-CL" sz="2400" dirty="0"/>
          </a:p>
          <a:p>
            <a:pPr marL="434340" algn="just">
              <a:buClr>
                <a:schemeClr val="accent1">
                  <a:lumMod val="75000"/>
                </a:schemeClr>
              </a:buClr>
              <a:buSzPct val="100000"/>
            </a:pPr>
            <a:r>
              <a:rPr lang="es-CL" sz="2400" dirty="0"/>
              <a:t>Docentes en general postulan más al tipo de establecimiento en que posteriormente trabajan, a excepción de docentes de establecimientos Municipales, que postulan más a PS.</a:t>
            </a:r>
          </a:p>
          <a:p>
            <a:pPr marL="948690" lvl="1" indent="-457200" algn="just">
              <a:buClr>
                <a:schemeClr val="accent1">
                  <a:lumMod val="75000"/>
                </a:schemeClr>
              </a:buClr>
              <a:buSzPct val="100000"/>
            </a:pPr>
            <a:r>
              <a:rPr lang="es-CL" sz="2400" dirty="0"/>
              <a:t>Menos oferta municipal</a:t>
            </a:r>
          </a:p>
          <a:p>
            <a:pPr marL="948690" lvl="1" indent="-457200" algn="just">
              <a:buClr>
                <a:schemeClr val="accent1">
                  <a:lumMod val="75000"/>
                </a:schemeClr>
              </a:buClr>
              <a:buSzPct val="100000"/>
            </a:pPr>
            <a:r>
              <a:rPr lang="es-CL" sz="2400" dirty="0"/>
              <a:t>Barreras formales e informales</a:t>
            </a:r>
          </a:p>
          <a:p>
            <a:endParaRPr lang="es-ES" dirty="0"/>
          </a:p>
        </p:txBody>
      </p:sp>
      <p:sp>
        <p:nvSpPr>
          <p:cNvPr id="4" name="1 Título"/>
          <p:cNvSpPr>
            <a:spLocks noGrp="1"/>
          </p:cNvSpPr>
          <p:nvPr>
            <p:ph type="title"/>
          </p:nvPr>
        </p:nvSpPr>
        <p:spPr>
          <a:xfrm>
            <a:off x="-1404664" y="836712"/>
            <a:ext cx="8229600" cy="1143000"/>
          </a:xfrm>
        </p:spPr>
        <p:txBody>
          <a:bodyPr>
            <a:normAutofit fontScale="90000"/>
          </a:bodyPr>
          <a:lstStyle/>
          <a:p>
            <a:r>
              <a:rPr lang="es-CL" sz="2700" b="1" dirty="0">
                <a:latin typeface="+mn-lt"/>
              </a:rPr>
              <a:t>3</a:t>
            </a:r>
            <a:r>
              <a:rPr lang="es-CL" sz="2700" b="1" dirty="0" smtClean="0">
                <a:latin typeface="+mn-lt"/>
              </a:rPr>
              <a:t>. Proceso </a:t>
            </a:r>
            <a:r>
              <a:rPr lang="es-CL" sz="2700" b="1" dirty="0">
                <a:latin typeface="+mn-lt"/>
              </a:rPr>
              <a:t>de </a:t>
            </a:r>
            <a:r>
              <a:rPr lang="es-CL" sz="2700" b="1" dirty="0" smtClean="0">
                <a:latin typeface="+mn-lt"/>
              </a:rPr>
              <a:t>Postulación al Empleo</a:t>
            </a:r>
            <a:r>
              <a:rPr lang="es-CL" b="1" dirty="0">
                <a:latin typeface="Tw Cen MT" pitchFamily="34" charset="0"/>
              </a:rPr>
              <a:t/>
            </a:r>
            <a:br>
              <a:rPr lang="es-CL" b="1" dirty="0">
                <a:latin typeface="Tw Cen MT" pitchFamily="34" charset="0"/>
              </a:rPr>
            </a:br>
            <a:endParaRPr lang="es-CL" dirty="0"/>
          </a:p>
        </p:txBody>
      </p:sp>
    </p:spTree>
    <p:extLst>
      <p:ext uri="{BB962C8B-B14F-4D97-AF65-F5344CB8AC3E}">
        <p14:creationId xmlns:p14="http://schemas.microsoft.com/office/powerpoint/2010/main" xmlns="" val="26978889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r>
              <a:rPr lang="es-CL" sz="2200" dirty="0"/>
              <a:t>“…</a:t>
            </a:r>
            <a:r>
              <a:rPr lang="es-CL" sz="2200" i="1" dirty="0"/>
              <a:t> porque decían que había que matar a alguien para entrar a trabajar a un colegio municipal”. (Entrevistado 4: Hombre, egresó PS, PSU medio bajo, Universidad Diego Portales, 1° trabajo PS) </a:t>
            </a:r>
          </a:p>
          <a:p>
            <a:endParaRPr lang="es-CL" sz="2200" i="1" dirty="0"/>
          </a:p>
          <a:p>
            <a:r>
              <a:rPr lang="es-CL" sz="2200" i="1" dirty="0"/>
              <a:t>“Eran colegios particulares pagados donde sabía cómo funcionaba un poco la cosa, conocía a gente que trabajaba ahí, sabía más o menos cuánto me iban a pagar, o sea que nivel, el sueldo". (Entrevistado 8: Mujer, egresó PP, PSU alto, PUC, 1° trabajo PP)</a:t>
            </a:r>
            <a:endParaRPr lang="es-CL" sz="2200" dirty="0"/>
          </a:p>
          <a:p>
            <a:endParaRPr lang="es-ES" dirty="0"/>
          </a:p>
        </p:txBody>
      </p:sp>
    </p:spTree>
    <p:extLst>
      <p:ext uri="{BB962C8B-B14F-4D97-AF65-F5344CB8AC3E}">
        <p14:creationId xmlns:p14="http://schemas.microsoft.com/office/powerpoint/2010/main" xmlns="" val="29955436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836712"/>
            <a:ext cx="8229600" cy="5904656"/>
          </a:xfrm>
        </p:spPr>
        <p:txBody>
          <a:bodyPr>
            <a:normAutofit/>
          </a:bodyPr>
          <a:lstStyle/>
          <a:p>
            <a:pPr marL="91440" indent="0">
              <a:buClr>
                <a:schemeClr val="accent1">
                  <a:lumMod val="75000"/>
                </a:schemeClr>
              </a:buClr>
              <a:buSzPct val="100000"/>
              <a:buNone/>
            </a:pPr>
            <a:r>
              <a:rPr lang="es-CL" sz="2600" b="1" spc="-100" dirty="0"/>
              <a:t>3</a:t>
            </a:r>
            <a:r>
              <a:rPr lang="es-CL" sz="2600" b="1" spc="-100" dirty="0" smtClean="0"/>
              <a:t>. </a:t>
            </a:r>
            <a:r>
              <a:rPr lang="es-CL" sz="2600" b="1" spc="-100" dirty="0"/>
              <a:t>Proceso de Postulación al Empleo</a:t>
            </a:r>
          </a:p>
          <a:p>
            <a:pPr marL="91440" indent="0">
              <a:buClr>
                <a:schemeClr val="accent1">
                  <a:lumMod val="75000"/>
                </a:schemeClr>
              </a:buClr>
              <a:buSzPct val="100000"/>
              <a:buNone/>
            </a:pPr>
            <a:endParaRPr lang="es-CL" sz="2400" b="1" dirty="0"/>
          </a:p>
          <a:p>
            <a:pPr marL="434340" algn="just">
              <a:buClr>
                <a:schemeClr val="accent1">
                  <a:lumMod val="75000"/>
                </a:schemeClr>
              </a:buClr>
              <a:buSzPct val="100000"/>
            </a:pPr>
            <a:r>
              <a:rPr lang="es-CL" sz="2200" dirty="0"/>
              <a:t>Mayoría recibe solo una oferta de trabajo (50%), lo que es consistente con tomar lo primero que se les ofrece. Directores, en cambio, escogen entre promedio de tres candidatos (previamente seleccionados de un mayor número por </a:t>
            </a:r>
            <a:r>
              <a:rPr lang="es-CL" sz="2200" dirty="0" err="1"/>
              <a:t>curriculum</a:t>
            </a:r>
            <a:r>
              <a:rPr lang="es-CL" sz="2200" dirty="0"/>
              <a:t>).</a:t>
            </a:r>
          </a:p>
          <a:p>
            <a:pPr marL="948690" lvl="1" indent="-457200" algn="just">
              <a:buClr>
                <a:schemeClr val="accent1">
                  <a:lumMod val="75000"/>
                </a:schemeClr>
              </a:buClr>
              <a:buSzPct val="100000"/>
            </a:pPr>
            <a:r>
              <a:rPr lang="es-CL" sz="2200" dirty="0" smtClean="0"/>
              <a:t>Calidad </a:t>
            </a:r>
            <a:r>
              <a:rPr lang="es-CL" sz="2200" dirty="0"/>
              <a:t>de postulantes a diferente dependencia es heterogénea. Establecimientos municipales de bajo SIMCE declaran recibir un número adecuado de postulantes, pero de baja calidad académica, lo que hace tener baja satisfacción con procesos y candidatos</a:t>
            </a:r>
            <a:r>
              <a:rPr lang="es-CL" sz="2200" dirty="0" smtClean="0"/>
              <a:t>.</a:t>
            </a:r>
          </a:p>
          <a:p>
            <a:pPr marL="948690" lvl="1" indent="-457200" algn="just">
              <a:buClr>
                <a:schemeClr val="accent1">
                  <a:lumMod val="75000"/>
                </a:schemeClr>
              </a:buClr>
              <a:buSzPct val="100000"/>
            </a:pPr>
            <a:endParaRPr lang="es-CL" sz="2200" dirty="0"/>
          </a:p>
          <a:p>
            <a:pPr marL="0" indent="0" algn="ctr">
              <a:buNone/>
            </a:pPr>
            <a:r>
              <a:rPr lang="es-CL" sz="2000" i="1" dirty="0"/>
              <a:t>“La verdad es que en ese momento no tuve ningún filtro. Sentí que si no tenía una opción de trabajo concreta en ese momento, no podía estar escogiendo, era lo que viniera no más, la opción que estaba”.  (Entrevistado 7: Mujer, egresó PS, PSU medio bajo, Universidad del Pacífico, 1° trabajo PS)</a:t>
            </a:r>
            <a:endParaRPr lang="es-CL" sz="2000" dirty="0"/>
          </a:p>
          <a:p>
            <a:endParaRPr lang="es-ES" sz="2000" dirty="0"/>
          </a:p>
        </p:txBody>
      </p:sp>
    </p:spTree>
    <p:extLst>
      <p:ext uri="{BB962C8B-B14F-4D97-AF65-F5344CB8AC3E}">
        <p14:creationId xmlns:p14="http://schemas.microsoft.com/office/powerpoint/2010/main" xmlns="" val="2166399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p:cNvGraphicFramePr>
          <p:nvPr>
            <p:extLst>
              <p:ext uri="{D42A27DB-BD31-4B8C-83A1-F6EECF244321}">
                <p14:modId xmlns:p14="http://schemas.microsoft.com/office/powerpoint/2010/main" xmlns="" val="1678795059"/>
              </p:ext>
            </p:extLst>
          </p:nvPr>
        </p:nvGraphicFramePr>
        <p:xfrm>
          <a:off x="-1" y="1905002"/>
          <a:ext cx="9144001" cy="2820458"/>
        </p:xfrm>
        <a:graphic>
          <a:graphicData uri="http://schemas.openxmlformats.org/drawingml/2006/table">
            <a:tbl>
              <a:tblPr firstRow="1" firstCol="1" bandRow="1">
                <a:tableStyleId>{5C22544A-7EE6-4342-B048-85BDC9FD1C3A}</a:tableStyleId>
              </a:tblPr>
              <a:tblGrid>
                <a:gridCol w="1561688"/>
                <a:gridCol w="865800"/>
                <a:gridCol w="762104"/>
                <a:gridCol w="837066"/>
                <a:gridCol w="118689"/>
                <a:gridCol w="865800"/>
                <a:gridCol w="749611"/>
                <a:gridCol w="812077"/>
                <a:gridCol w="118689"/>
                <a:gridCol w="865800"/>
                <a:gridCol w="749611"/>
                <a:gridCol w="837066"/>
              </a:tblGrid>
              <a:tr h="221534">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a:effectLst/>
                        </a:rPr>
                        <a:t> </a:t>
                      </a:r>
                      <a:endParaRPr lang="es-CL" sz="100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1000" dirty="0">
                          <a:effectLst/>
                        </a:rPr>
                        <a:t> </a:t>
                      </a:r>
                      <a:endParaRPr lang="es-CL" sz="1000" dirty="0">
                        <a:effectLst/>
                        <a:latin typeface="Calibri"/>
                        <a:ea typeface="Times New Roman"/>
                        <a:cs typeface="Times New Roman"/>
                      </a:endParaRPr>
                    </a:p>
                  </a:txBody>
                  <a:tcPr marL="39355" marR="39355" marT="0" marB="0" anchor="b">
                    <a:solidFill>
                      <a:schemeClr val="bg1">
                        <a:lumMod val="65000"/>
                      </a:schemeClr>
                    </a:solidFill>
                  </a:tcPr>
                </a:tc>
              </a:tr>
              <a:tr h="221534">
                <a:tc>
                  <a:txBody>
                    <a:bodyPr/>
                    <a:lstStyle/>
                    <a:p>
                      <a:endParaRPr lang="es-CL" sz="1000" b="1" dirty="0">
                        <a:effectLst/>
                        <a:latin typeface="Calibri"/>
                      </a:endParaRPr>
                    </a:p>
                  </a:txBody>
                  <a:tcPr marL="39355" marR="39355" marT="0" marB="0" anchor="b">
                    <a:solidFill>
                      <a:schemeClr val="bg1">
                        <a:lumMod val="65000"/>
                      </a:schemeClr>
                    </a:solidFill>
                  </a:tcPr>
                </a:tc>
                <a:tc gridSpan="3">
                  <a:txBody>
                    <a:bodyPr/>
                    <a:lstStyle/>
                    <a:p>
                      <a:pPr algn="ctr">
                        <a:lnSpc>
                          <a:spcPct val="115000"/>
                        </a:lnSpc>
                        <a:spcAft>
                          <a:spcPts val="0"/>
                        </a:spcAft>
                      </a:pPr>
                      <a:r>
                        <a:rPr lang="es-CL" sz="1000" b="1">
                          <a:effectLst/>
                        </a:rPr>
                        <a:t>Primer empleo NSE bajo</a:t>
                      </a:r>
                      <a:endParaRPr lang="es-CL" sz="1000" b="1">
                        <a:effectLst/>
                        <a:latin typeface="Calibri"/>
                        <a:ea typeface="Times New Roman"/>
                        <a:cs typeface="Times New Roman"/>
                      </a:endParaRPr>
                    </a:p>
                  </a:txBody>
                  <a:tcPr marL="39355" marR="39355" marT="0" marB="0" anchor="b">
                    <a:solidFill>
                      <a:schemeClr val="bg1">
                        <a:lumMod val="85000"/>
                      </a:schemeClr>
                    </a:solidFill>
                  </a:tcPr>
                </a:tc>
                <a:tc hMerge="1">
                  <a:txBody>
                    <a:bodyPr/>
                    <a:lstStyle/>
                    <a:p>
                      <a:endParaRPr lang="es-CL"/>
                    </a:p>
                  </a:txBody>
                  <a:tcPr/>
                </a:tc>
                <a:tc hMerge="1">
                  <a:txBody>
                    <a:bodyPr/>
                    <a:lstStyle/>
                    <a:p>
                      <a:endParaRPr lang="es-CL"/>
                    </a:p>
                  </a:txBody>
                  <a:tcPr/>
                </a:tc>
                <a:tc>
                  <a:txBody>
                    <a:bodyPr/>
                    <a:lstStyle/>
                    <a:p>
                      <a:endParaRPr lang="es-CL" sz="1000" b="1">
                        <a:effectLst/>
                        <a:latin typeface="Calibri"/>
                      </a:endParaRPr>
                    </a:p>
                  </a:txBody>
                  <a:tcPr marL="39355" marR="39355" marT="0" marB="0" anchor="b">
                    <a:solidFill>
                      <a:schemeClr val="bg1">
                        <a:lumMod val="85000"/>
                      </a:schemeClr>
                    </a:solidFill>
                  </a:tcPr>
                </a:tc>
                <a:tc gridSpan="3">
                  <a:txBody>
                    <a:bodyPr/>
                    <a:lstStyle/>
                    <a:p>
                      <a:pPr algn="ctr">
                        <a:lnSpc>
                          <a:spcPct val="115000"/>
                        </a:lnSpc>
                        <a:spcAft>
                          <a:spcPts val="0"/>
                        </a:spcAft>
                      </a:pPr>
                      <a:r>
                        <a:rPr lang="es-CL" sz="1000" b="1" dirty="0">
                          <a:effectLst/>
                        </a:rPr>
                        <a:t>Primer empleo NSE medio</a:t>
                      </a:r>
                      <a:endParaRPr lang="es-CL" sz="1000" b="1" dirty="0">
                        <a:effectLst/>
                        <a:latin typeface="Calibri"/>
                        <a:ea typeface="Times New Roman"/>
                        <a:cs typeface="Times New Roman"/>
                      </a:endParaRPr>
                    </a:p>
                  </a:txBody>
                  <a:tcPr marL="39355" marR="39355" marT="0" marB="0" anchor="b">
                    <a:solidFill>
                      <a:schemeClr val="bg1">
                        <a:lumMod val="85000"/>
                      </a:schemeClr>
                    </a:solidFill>
                  </a:tcPr>
                </a:tc>
                <a:tc hMerge="1">
                  <a:txBody>
                    <a:bodyPr/>
                    <a:lstStyle/>
                    <a:p>
                      <a:endParaRPr lang="es-CL"/>
                    </a:p>
                  </a:txBody>
                  <a:tcPr/>
                </a:tc>
                <a:tc hMerge="1">
                  <a:txBody>
                    <a:bodyPr/>
                    <a:lstStyle/>
                    <a:p>
                      <a:endParaRPr lang="es-CL"/>
                    </a:p>
                  </a:txBody>
                  <a:tcPr/>
                </a:tc>
                <a:tc>
                  <a:txBody>
                    <a:bodyPr/>
                    <a:lstStyle/>
                    <a:p>
                      <a:endParaRPr lang="es-CL" sz="1000" b="1">
                        <a:effectLst/>
                        <a:latin typeface="Calibri"/>
                      </a:endParaRPr>
                    </a:p>
                  </a:txBody>
                  <a:tcPr marL="39355" marR="39355" marT="0" marB="0" anchor="b">
                    <a:solidFill>
                      <a:schemeClr val="bg1">
                        <a:lumMod val="85000"/>
                      </a:schemeClr>
                    </a:solidFill>
                  </a:tcPr>
                </a:tc>
                <a:tc gridSpan="3">
                  <a:txBody>
                    <a:bodyPr/>
                    <a:lstStyle/>
                    <a:p>
                      <a:pPr algn="ctr">
                        <a:lnSpc>
                          <a:spcPct val="115000"/>
                        </a:lnSpc>
                        <a:spcAft>
                          <a:spcPts val="0"/>
                        </a:spcAft>
                      </a:pPr>
                      <a:r>
                        <a:rPr lang="es-CL" sz="1000" b="1" dirty="0">
                          <a:effectLst/>
                        </a:rPr>
                        <a:t>Primer empleo NSE alto</a:t>
                      </a:r>
                      <a:endParaRPr lang="es-CL" sz="1000" b="1" dirty="0">
                        <a:effectLst/>
                        <a:latin typeface="Calibri"/>
                        <a:ea typeface="Times New Roman"/>
                        <a:cs typeface="Times New Roman"/>
                      </a:endParaRPr>
                    </a:p>
                  </a:txBody>
                  <a:tcPr marL="39355" marR="39355" marT="0" marB="0" anchor="b">
                    <a:solidFill>
                      <a:schemeClr val="bg1">
                        <a:lumMod val="85000"/>
                      </a:schemeClr>
                    </a:solidFill>
                  </a:tcPr>
                </a:tc>
                <a:tc hMerge="1">
                  <a:txBody>
                    <a:bodyPr/>
                    <a:lstStyle/>
                    <a:p>
                      <a:endParaRPr lang="es-CL"/>
                    </a:p>
                  </a:txBody>
                  <a:tcPr/>
                </a:tc>
                <a:tc hMerge="1">
                  <a:txBody>
                    <a:bodyPr/>
                    <a:lstStyle/>
                    <a:p>
                      <a:endParaRPr lang="es-CL"/>
                    </a:p>
                  </a:txBody>
                  <a:tcPr/>
                </a:tc>
              </a:tr>
              <a:tr h="582316">
                <a:tc>
                  <a:txBody>
                    <a:bodyPr/>
                    <a:lstStyle/>
                    <a:p>
                      <a:pPr>
                        <a:lnSpc>
                          <a:spcPct val="115000"/>
                        </a:lnSpc>
                        <a:spcAft>
                          <a:spcPts val="0"/>
                        </a:spcAft>
                      </a:pPr>
                      <a:r>
                        <a:rPr lang="es-CL" sz="1200" dirty="0">
                          <a:effectLst/>
                        </a:rPr>
                        <a:t>Por Dependencia</a:t>
                      </a:r>
                      <a:endParaRPr lang="es-CL" sz="12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nSpc>
                          <a:spcPct val="115000"/>
                        </a:lnSpc>
                        <a:spcAft>
                          <a:spcPts val="0"/>
                        </a:spcAft>
                      </a:pPr>
                      <a:r>
                        <a:rPr lang="es-CL" sz="900" b="1" dirty="0">
                          <a:effectLst/>
                        </a:rPr>
                        <a:t>Postulaciones</a:t>
                      </a:r>
                      <a:endParaRPr lang="es-CL" sz="1000" b="1" dirty="0">
                        <a:effectLst/>
                        <a:latin typeface="Calibri"/>
                        <a:ea typeface="Times New Roman"/>
                        <a:cs typeface="Times New Roman"/>
                      </a:endParaRPr>
                    </a:p>
                  </a:txBody>
                  <a:tcPr marL="39355" marR="39355" marT="0" marB="0" anchor="ctr">
                    <a:solidFill>
                      <a:schemeClr val="bg1">
                        <a:lumMod val="85000"/>
                      </a:schemeClr>
                    </a:solidFill>
                  </a:tcPr>
                </a:tc>
                <a:tc>
                  <a:txBody>
                    <a:bodyPr/>
                    <a:lstStyle/>
                    <a:p>
                      <a:pPr>
                        <a:lnSpc>
                          <a:spcPct val="115000"/>
                        </a:lnSpc>
                        <a:spcAft>
                          <a:spcPts val="0"/>
                        </a:spcAft>
                      </a:pPr>
                      <a:r>
                        <a:rPr lang="es-CL" sz="900" b="1" dirty="0">
                          <a:effectLst/>
                        </a:rPr>
                        <a:t>Llamado a entrevista</a:t>
                      </a:r>
                      <a:endParaRPr lang="es-CL" sz="1000" b="1" dirty="0">
                        <a:effectLst/>
                        <a:latin typeface="Calibri"/>
                        <a:ea typeface="Times New Roman"/>
                        <a:cs typeface="Times New Roman"/>
                      </a:endParaRPr>
                    </a:p>
                  </a:txBody>
                  <a:tcPr marL="39355" marR="39355" marT="0" marB="0" anchor="ctr">
                    <a:solidFill>
                      <a:schemeClr val="bg1">
                        <a:lumMod val="85000"/>
                      </a:schemeClr>
                    </a:solidFill>
                  </a:tcPr>
                </a:tc>
                <a:tc>
                  <a:txBody>
                    <a:bodyPr/>
                    <a:lstStyle/>
                    <a:p>
                      <a:pPr>
                        <a:lnSpc>
                          <a:spcPct val="115000"/>
                        </a:lnSpc>
                        <a:spcAft>
                          <a:spcPts val="0"/>
                        </a:spcAft>
                      </a:pPr>
                      <a:r>
                        <a:rPr lang="es-CL" sz="900" b="1" dirty="0">
                          <a:effectLst/>
                        </a:rPr>
                        <a:t>Recibe oferta de trabajo</a:t>
                      </a:r>
                      <a:endParaRPr lang="es-CL" sz="1000" b="1" dirty="0">
                        <a:effectLst/>
                        <a:latin typeface="Calibri"/>
                        <a:ea typeface="Times New Roman"/>
                        <a:cs typeface="Times New Roman"/>
                      </a:endParaRPr>
                    </a:p>
                  </a:txBody>
                  <a:tcPr marL="39355" marR="39355" marT="0" marB="0" anchor="ctr">
                    <a:solidFill>
                      <a:schemeClr val="bg1">
                        <a:lumMod val="85000"/>
                      </a:schemeClr>
                    </a:solidFill>
                  </a:tcPr>
                </a:tc>
                <a:tc>
                  <a:txBody>
                    <a:bodyPr/>
                    <a:lstStyle/>
                    <a:p>
                      <a:endParaRPr lang="es-CL" sz="1000" b="1" dirty="0">
                        <a:effectLst/>
                        <a:latin typeface="Calibri"/>
                      </a:endParaRPr>
                    </a:p>
                  </a:txBody>
                  <a:tcPr marL="39355" marR="39355" marT="0" marB="0" anchor="ctr">
                    <a:solidFill>
                      <a:schemeClr val="bg1">
                        <a:lumMod val="85000"/>
                      </a:schemeClr>
                    </a:solidFill>
                  </a:tcPr>
                </a:tc>
                <a:tc>
                  <a:txBody>
                    <a:bodyPr/>
                    <a:lstStyle/>
                    <a:p>
                      <a:pPr>
                        <a:lnSpc>
                          <a:spcPct val="115000"/>
                        </a:lnSpc>
                        <a:spcAft>
                          <a:spcPts val="0"/>
                        </a:spcAft>
                      </a:pPr>
                      <a:r>
                        <a:rPr lang="es-CL" sz="900" b="1" dirty="0">
                          <a:effectLst/>
                        </a:rPr>
                        <a:t>Postulaciones</a:t>
                      </a:r>
                      <a:endParaRPr lang="es-CL" sz="1000" b="1" dirty="0">
                        <a:effectLst/>
                        <a:latin typeface="Calibri"/>
                        <a:ea typeface="Times New Roman"/>
                        <a:cs typeface="Times New Roman"/>
                      </a:endParaRPr>
                    </a:p>
                  </a:txBody>
                  <a:tcPr marL="39355" marR="39355" marT="0" marB="0" anchor="ctr">
                    <a:solidFill>
                      <a:schemeClr val="bg1">
                        <a:lumMod val="85000"/>
                      </a:schemeClr>
                    </a:solidFill>
                  </a:tcPr>
                </a:tc>
                <a:tc>
                  <a:txBody>
                    <a:bodyPr/>
                    <a:lstStyle/>
                    <a:p>
                      <a:pPr>
                        <a:lnSpc>
                          <a:spcPct val="115000"/>
                        </a:lnSpc>
                        <a:spcAft>
                          <a:spcPts val="0"/>
                        </a:spcAft>
                      </a:pPr>
                      <a:r>
                        <a:rPr lang="es-CL" sz="900" b="1" dirty="0">
                          <a:effectLst/>
                        </a:rPr>
                        <a:t>Llamado a entrevista</a:t>
                      </a:r>
                      <a:endParaRPr lang="es-CL" sz="1000" b="1" dirty="0">
                        <a:effectLst/>
                        <a:latin typeface="Calibri"/>
                        <a:ea typeface="Times New Roman"/>
                        <a:cs typeface="Times New Roman"/>
                      </a:endParaRPr>
                    </a:p>
                  </a:txBody>
                  <a:tcPr marL="39355" marR="39355" marT="0" marB="0" anchor="ctr">
                    <a:solidFill>
                      <a:schemeClr val="bg1">
                        <a:lumMod val="85000"/>
                      </a:schemeClr>
                    </a:solidFill>
                  </a:tcPr>
                </a:tc>
                <a:tc>
                  <a:txBody>
                    <a:bodyPr/>
                    <a:lstStyle/>
                    <a:p>
                      <a:pPr>
                        <a:lnSpc>
                          <a:spcPct val="115000"/>
                        </a:lnSpc>
                        <a:spcAft>
                          <a:spcPts val="0"/>
                        </a:spcAft>
                      </a:pPr>
                      <a:r>
                        <a:rPr lang="es-CL" sz="900" b="1" dirty="0">
                          <a:effectLst/>
                        </a:rPr>
                        <a:t>Recibe oferta de trabajo</a:t>
                      </a:r>
                      <a:endParaRPr lang="es-CL" sz="1000" b="1" dirty="0">
                        <a:effectLst/>
                        <a:latin typeface="Calibri"/>
                        <a:ea typeface="Times New Roman"/>
                        <a:cs typeface="Times New Roman"/>
                      </a:endParaRPr>
                    </a:p>
                  </a:txBody>
                  <a:tcPr marL="39355" marR="39355" marT="0" marB="0" anchor="ctr">
                    <a:solidFill>
                      <a:schemeClr val="bg1">
                        <a:lumMod val="85000"/>
                      </a:schemeClr>
                    </a:solidFill>
                  </a:tcPr>
                </a:tc>
                <a:tc>
                  <a:txBody>
                    <a:bodyPr/>
                    <a:lstStyle/>
                    <a:p>
                      <a:endParaRPr lang="es-CL" sz="1000" b="1">
                        <a:effectLst/>
                        <a:latin typeface="Calibri"/>
                      </a:endParaRPr>
                    </a:p>
                  </a:txBody>
                  <a:tcPr marL="39355" marR="39355" marT="0" marB="0" anchor="ctr">
                    <a:solidFill>
                      <a:schemeClr val="bg1">
                        <a:lumMod val="85000"/>
                      </a:schemeClr>
                    </a:solidFill>
                  </a:tcPr>
                </a:tc>
                <a:tc>
                  <a:txBody>
                    <a:bodyPr/>
                    <a:lstStyle/>
                    <a:p>
                      <a:pPr>
                        <a:lnSpc>
                          <a:spcPct val="115000"/>
                        </a:lnSpc>
                        <a:spcAft>
                          <a:spcPts val="0"/>
                        </a:spcAft>
                      </a:pPr>
                      <a:r>
                        <a:rPr lang="es-CL" sz="900" b="1" dirty="0">
                          <a:effectLst/>
                        </a:rPr>
                        <a:t>Postulaciones</a:t>
                      </a:r>
                      <a:endParaRPr lang="es-CL" sz="1000" b="1" dirty="0">
                        <a:effectLst/>
                        <a:latin typeface="Calibri"/>
                        <a:ea typeface="Times New Roman"/>
                        <a:cs typeface="Times New Roman"/>
                      </a:endParaRPr>
                    </a:p>
                  </a:txBody>
                  <a:tcPr marL="39355" marR="39355" marT="0" marB="0" anchor="ctr">
                    <a:solidFill>
                      <a:schemeClr val="bg1">
                        <a:lumMod val="85000"/>
                      </a:schemeClr>
                    </a:solidFill>
                  </a:tcPr>
                </a:tc>
                <a:tc>
                  <a:txBody>
                    <a:bodyPr/>
                    <a:lstStyle/>
                    <a:p>
                      <a:pPr>
                        <a:lnSpc>
                          <a:spcPct val="115000"/>
                        </a:lnSpc>
                        <a:spcAft>
                          <a:spcPts val="0"/>
                        </a:spcAft>
                      </a:pPr>
                      <a:r>
                        <a:rPr lang="es-CL" sz="900" b="1" dirty="0">
                          <a:effectLst/>
                        </a:rPr>
                        <a:t>Llamado a entrevista</a:t>
                      </a:r>
                      <a:endParaRPr lang="es-CL" sz="1000" b="1" dirty="0">
                        <a:effectLst/>
                        <a:latin typeface="Calibri"/>
                        <a:ea typeface="Times New Roman"/>
                        <a:cs typeface="Times New Roman"/>
                      </a:endParaRPr>
                    </a:p>
                  </a:txBody>
                  <a:tcPr marL="39355" marR="39355" marT="0" marB="0" anchor="ctr">
                    <a:solidFill>
                      <a:schemeClr val="bg1">
                        <a:lumMod val="85000"/>
                      </a:schemeClr>
                    </a:solidFill>
                  </a:tcPr>
                </a:tc>
                <a:tc>
                  <a:txBody>
                    <a:bodyPr/>
                    <a:lstStyle/>
                    <a:p>
                      <a:pPr>
                        <a:lnSpc>
                          <a:spcPct val="115000"/>
                        </a:lnSpc>
                        <a:spcAft>
                          <a:spcPts val="0"/>
                        </a:spcAft>
                      </a:pPr>
                      <a:r>
                        <a:rPr lang="es-CL" sz="900" b="1" dirty="0">
                          <a:effectLst/>
                        </a:rPr>
                        <a:t>Recibe oferta de trabajo</a:t>
                      </a:r>
                      <a:endParaRPr lang="es-CL" sz="1000" b="1" dirty="0">
                        <a:effectLst/>
                        <a:latin typeface="Calibri"/>
                        <a:ea typeface="Times New Roman"/>
                        <a:cs typeface="Times New Roman"/>
                      </a:endParaRPr>
                    </a:p>
                  </a:txBody>
                  <a:tcPr marL="39355" marR="39355" marT="0" marB="0" anchor="ctr">
                    <a:solidFill>
                      <a:schemeClr val="bg1">
                        <a:lumMod val="85000"/>
                      </a:schemeClr>
                    </a:solidFill>
                  </a:tcPr>
                </a:tc>
              </a:tr>
              <a:tr h="213515">
                <a:tc>
                  <a:txBody>
                    <a:bodyPr/>
                    <a:lstStyle/>
                    <a:p>
                      <a:pPr>
                        <a:lnSpc>
                          <a:spcPct val="115000"/>
                        </a:lnSpc>
                        <a:spcAft>
                          <a:spcPts val="0"/>
                        </a:spcAft>
                      </a:pPr>
                      <a:r>
                        <a:rPr lang="es-CL" sz="1200" dirty="0">
                          <a:effectLst/>
                        </a:rPr>
                        <a:t>Municipal</a:t>
                      </a:r>
                      <a:endParaRPr lang="es-CL" sz="12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gn="r">
                        <a:lnSpc>
                          <a:spcPct val="115000"/>
                        </a:lnSpc>
                        <a:spcAft>
                          <a:spcPts val="0"/>
                        </a:spcAft>
                      </a:pPr>
                      <a:r>
                        <a:rPr lang="es-CL" sz="1800" dirty="0">
                          <a:effectLst/>
                        </a:rPr>
                        <a:t>3,26</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0,79</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0,54</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c>
                  <a:txBody>
                    <a:bodyPr/>
                    <a:lstStyle/>
                    <a:p>
                      <a:endParaRPr lang="es-CL" sz="1800" dirty="0">
                        <a:effectLst/>
                        <a:latin typeface="Calibri"/>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3,24</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0,56</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0,39</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endParaRPr lang="es-CL" sz="1800">
                        <a:effectLst/>
                        <a:latin typeface="Calibri"/>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1,88</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0,71</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0,5</a:t>
                      </a:r>
                      <a:endParaRPr lang="es-CL" sz="1800">
                        <a:effectLst/>
                        <a:latin typeface="Calibri"/>
                        <a:ea typeface="Times New Roman"/>
                        <a:cs typeface="Times New Roman"/>
                      </a:endParaRPr>
                    </a:p>
                  </a:txBody>
                  <a:tcPr marL="39355" marR="39355" marT="0" marB="0" anchor="b">
                    <a:solidFill>
                      <a:schemeClr val="bg1">
                        <a:lumMod val="85000"/>
                      </a:schemeClr>
                    </a:solidFill>
                  </a:tcPr>
                </a:tc>
              </a:tr>
              <a:tr h="424335">
                <a:tc>
                  <a:txBody>
                    <a:bodyPr/>
                    <a:lstStyle/>
                    <a:p>
                      <a:pPr>
                        <a:lnSpc>
                          <a:spcPct val="115000"/>
                        </a:lnSpc>
                        <a:spcAft>
                          <a:spcPts val="0"/>
                        </a:spcAft>
                      </a:pPr>
                      <a:r>
                        <a:rPr lang="es-CL" sz="1200" dirty="0">
                          <a:effectLst/>
                        </a:rPr>
                        <a:t>Particular Subvencionado</a:t>
                      </a:r>
                      <a:endParaRPr lang="es-CL" sz="12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gn="r">
                        <a:lnSpc>
                          <a:spcPct val="115000"/>
                        </a:lnSpc>
                        <a:spcAft>
                          <a:spcPts val="0"/>
                        </a:spcAft>
                      </a:pPr>
                      <a:r>
                        <a:rPr lang="es-CL" sz="1800">
                          <a:effectLst/>
                        </a:rPr>
                        <a:t>5,34</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1,53</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0,99</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endParaRPr lang="es-CL" sz="1800">
                        <a:effectLst/>
                        <a:latin typeface="Calibri"/>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6,36</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1,39</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0,69</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c>
                  <a:txBody>
                    <a:bodyPr/>
                    <a:lstStyle/>
                    <a:p>
                      <a:endParaRPr lang="es-CL" sz="1800" dirty="0">
                        <a:effectLst/>
                        <a:latin typeface="Calibri"/>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1,63</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0,54</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0,21</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r>
              <a:tr h="213515">
                <a:tc>
                  <a:txBody>
                    <a:bodyPr/>
                    <a:lstStyle/>
                    <a:p>
                      <a:pPr>
                        <a:lnSpc>
                          <a:spcPct val="115000"/>
                        </a:lnSpc>
                        <a:spcAft>
                          <a:spcPts val="0"/>
                        </a:spcAft>
                      </a:pPr>
                      <a:r>
                        <a:rPr lang="es-CL" sz="1200" dirty="0">
                          <a:effectLst/>
                        </a:rPr>
                        <a:t>Particular Pagado</a:t>
                      </a:r>
                      <a:endParaRPr lang="es-CL" sz="12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gn="r">
                        <a:lnSpc>
                          <a:spcPct val="115000"/>
                        </a:lnSpc>
                        <a:spcAft>
                          <a:spcPts val="0"/>
                        </a:spcAft>
                      </a:pPr>
                      <a:r>
                        <a:rPr lang="es-CL" sz="1800">
                          <a:effectLst/>
                        </a:rPr>
                        <a:t>2,24</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0,37</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0,28</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nSpc>
                          <a:spcPct val="115000"/>
                        </a:lnSpc>
                        <a:spcAft>
                          <a:spcPts val="0"/>
                        </a:spcAft>
                      </a:pPr>
                      <a:r>
                        <a:rPr lang="es-CL" sz="1800">
                          <a:effectLst/>
                        </a:rPr>
                        <a:t> </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1,58</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0,26</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0,1</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nSpc>
                          <a:spcPct val="115000"/>
                        </a:lnSpc>
                        <a:spcAft>
                          <a:spcPts val="0"/>
                        </a:spcAft>
                      </a:pPr>
                      <a:r>
                        <a:rPr lang="es-CL" sz="1800">
                          <a:effectLst/>
                        </a:rPr>
                        <a:t> </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3,33</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1,33</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1,25</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r>
              <a:tr h="213515">
                <a:tc>
                  <a:txBody>
                    <a:bodyPr/>
                    <a:lstStyle/>
                    <a:p>
                      <a:pPr>
                        <a:lnSpc>
                          <a:spcPct val="115000"/>
                        </a:lnSpc>
                        <a:spcAft>
                          <a:spcPts val="0"/>
                        </a:spcAft>
                      </a:pPr>
                      <a:r>
                        <a:rPr lang="es-CL" sz="1200" b="1" dirty="0">
                          <a:effectLst/>
                        </a:rPr>
                        <a:t>Total</a:t>
                      </a:r>
                      <a:endParaRPr lang="es-CL" sz="1200" b="1" dirty="0">
                        <a:effectLst/>
                        <a:latin typeface="Calibri"/>
                        <a:ea typeface="Times New Roman"/>
                        <a:cs typeface="Times New Roman"/>
                      </a:endParaRPr>
                    </a:p>
                  </a:txBody>
                  <a:tcPr marL="39355" marR="39355" marT="0" marB="0" anchor="b">
                    <a:solidFill>
                      <a:schemeClr val="bg1">
                        <a:lumMod val="65000"/>
                      </a:schemeClr>
                    </a:solidFill>
                  </a:tcPr>
                </a:tc>
                <a:tc>
                  <a:txBody>
                    <a:bodyPr/>
                    <a:lstStyle/>
                    <a:p>
                      <a:pPr algn="r">
                        <a:lnSpc>
                          <a:spcPct val="115000"/>
                        </a:lnSpc>
                        <a:spcAft>
                          <a:spcPts val="0"/>
                        </a:spcAft>
                      </a:pPr>
                      <a:r>
                        <a:rPr lang="es-CL" sz="1800" b="1">
                          <a:effectLst/>
                        </a:rPr>
                        <a:t>10,84</a:t>
                      </a:r>
                      <a:endParaRPr lang="es-CL" sz="1800" b="1">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b="1">
                          <a:effectLst/>
                        </a:rPr>
                        <a:t>2,69</a:t>
                      </a:r>
                      <a:endParaRPr lang="es-CL" sz="1800" b="1">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b="1">
                          <a:effectLst/>
                        </a:rPr>
                        <a:t>1,81</a:t>
                      </a:r>
                      <a:endParaRPr lang="es-CL" sz="1800" b="1">
                        <a:effectLst/>
                        <a:latin typeface="Calibri"/>
                        <a:ea typeface="Times New Roman"/>
                        <a:cs typeface="Times New Roman"/>
                      </a:endParaRPr>
                    </a:p>
                  </a:txBody>
                  <a:tcPr marL="39355" marR="39355" marT="0" marB="0" anchor="b">
                    <a:solidFill>
                      <a:schemeClr val="bg1">
                        <a:lumMod val="85000"/>
                      </a:schemeClr>
                    </a:solidFill>
                  </a:tcPr>
                </a:tc>
                <a:tc>
                  <a:txBody>
                    <a:bodyPr/>
                    <a:lstStyle/>
                    <a:p>
                      <a:endParaRPr lang="es-CL" sz="1800" b="1">
                        <a:effectLst/>
                        <a:latin typeface="Calibri"/>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b="1">
                          <a:effectLst/>
                        </a:rPr>
                        <a:t>11,18</a:t>
                      </a:r>
                      <a:endParaRPr lang="es-CL" sz="1800" b="1">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b="1">
                          <a:effectLst/>
                        </a:rPr>
                        <a:t>2,21</a:t>
                      </a:r>
                      <a:endParaRPr lang="es-CL" sz="1800" b="1">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b="1">
                          <a:effectLst/>
                        </a:rPr>
                        <a:t>1,18</a:t>
                      </a:r>
                      <a:endParaRPr lang="es-CL" sz="1800" b="1">
                        <a:effectLst/>
                        <a:latin typeface="Calibri"/>
                        <a:ea typeface="Times New Roman"/>
                        <a:cs typeface="Times New Roman"/>
                      </a:endParaRPr>
                    </a:p>
                  </a:txBody>
                  <a:tcPr marL="39355" marR="39355" marT="0" marB="0" anchor="b">
                    <a:solidFill>
                      <a:schemeClr val="bg1">
                        <a:lumMod val="85000"/>
                      </a:schemeClr>
                    </a:solidFill>
                  </a:tcPr>
                </a:tc>
                <a:tc>
                  <a:txBody>
                    <a:bodyPr/>
                    <a:lstStyle/>
                    <a:p>
                      <a:endParaRPr lang="es-CL" sz="1800" b="1">
                        <a:effectLst/>
                        <a:latin typeface="Calibri"/>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b="1">
                          <a:effectLst/>
                        </a:rPr>
                        <a:t>6,84</a:t>
                      </a:r>
                      <a:endParaRPr lang="es-CL" sz="1800" b="1">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b="1">
                          <a:effectLst/>
                        </a:rPr>
                        <a:t>2,58</a:t>
                      </a:r>
                      <a:endParaRPr lang="es-CL" sz="1800" b="1">
                        <a:effectLst/>
                        <a:latin typeface="Calibri"/>
                        <a:ea typeface="Times New Roman"/>
                        <a:cs typeface="Times New Roman"/>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b="1" dirty="0">
                          <a:effectLst/>
                        </a:rPr>
                        <a:t>1,96</a:t>
                      </a:r>
                      <a:endParaRPr lang="es-CL" sz="1800" b="1" dirty="0">
                        <a:effectLst/>
                        <a:latin typeface="Calibri"/>
                        <a:ea typeface="Times New Roman"/>
                        <a:cs typeface="Times New Roman"/>
                      </a:endParaRPr>
                    </a:p>
                  </a:txBody>
                  <a:tcPr marL="39355" marR="39355" marT="0" marB="0" anchor="b">
                    <a:solidFill>
                      <a:schemeClr val="bg1">
                        <a:lumMod val="85000"/>
                      </a:schemeClr>
                    </a:solidFill>
                  </a:tcPr>
                </a:tc>
              </a:tr>
              <a:tr h="424335">
                <a:tc>
                  <a:txBody>
                    <a:bodyPr/>
                    <a:lstStyle/>
                    <a:p>
                      <a:pPr>
                        <a:lnSpc>
                          <a:spcPct val="115000"/>
                        </a:lnSpc>
                        <a:spcAft>
                          <a:spcPts val="0"/>
                        </a:spcAft>
                      </a:pPr>
                      <a:r>
                        <a:rPr lang="es-CL" sz="1200" dirty="0">
                          <a:effectLst/>
                        </a:rPr>
                        <a:t>Ratio oferta/postulación</a:t>
                      </a:r>
                      <a:endParaRPr lang="es-CL" sz="1200" dirty="0">
                        <a:effectLst/>
                        <a:latin typeface="Calibri"/>
                        <a:ea typeface="Times New Roman"/>
                        <a:cs typeface="Times New Roman"/>
                      </a:endParaRPr>
                    </a:p>
                  </a:txBody>
                  <a:tcPr marL="39355" marR="39355" marT="0" marB="0" anchor="b">
                    <a:solidFill>
                      <a:schemeClr val="bg1">
                        <a:lumMod val="65000"/>
                      </a:schemeClr>
                    </a:solidFill>
                  </a:tcPr>
                </a:tc>
                <a:tc>
                  <a:txBody>
                    <a:bodyPr/>
                    <a:lstStyle/>
                    <a:p>
                      <a:endParaRPr lang="es-CL" sz="1800">
                        <a:effectLst/>
                        <a:latin typeface="Calibri"/>
                      </a:endParaRPr>
                    </a:p>
                  </a:txBody>
                  <a:tcPr marL="39355" marR="39355" marT="0" marB="0" anchor="b">
                    <a:solidFill>
                      <a:schemeClr val="bg1">
                        <a:lumMod val="85000"/>
                      </a:schemeClr>
                    </a:solidFill>
                  </a:tcPr>
                </a:tc>
                <a:tc>
                  <a:txBody>
                    <a:bodyPr/>
                    <a:lstStyle/>
                    <a:p>
                      <a:endParaRPr lang="es-CL" sz="1800" dirty="0">
                        <a:effectLst/>
                        <a:latin typeface="Calibri"/>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0,17</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endParaRPr lang="es-CL" sz="1800">
                        <a:effectLst/>
                        <a:latin typeface="Calibri"/>
                      </a:endParaRPr>
                    </a:p>
                  </a:txBody>
                  <a:tcPr marL="39355" marR="39355" marT="0" marB="0" anchor="b">
                    <a:solidFill>
                      <a:schemeClr val="bg1">
                        <a:lumMod val="85000"/>
                      </a:schemeClr>
                    </a:solidFill>
                  </a:tcPr>
                </a:tc>
                <a:tc>
                  <a:txBody>
                    <a:bodyPr/>
                    <a:lstStyle/>
                    <a:p>
                      <a:endParaRPr lang="es-CL" sz="1800">
                        <a:effectLst/>
                        <a:latin typeface="Calibri"/>
                      </a:endParaRPr>
                    </a:p>
                  </a:txBody>
                  <a:tcPr marL="39355" marR="39355" marT="0" marB="0" anchor="b">
                    <a:solidFill>
                      <a:schemeClr val="bg1">
                        <a:lumMod val="85000"/>
                      </a:schemeClr>
                    </a:solidFill>
                  </a:tcPr>
                </a:tc>
                <a:tc>
                  <a:txBody>
                    <a:bodyPr/>
                    <a:lstStyle/>
                    <a:p>
                      <a:endParaRPr lang="es-CL" sz="1800">
                        <a:effectLst/>
                        <a:latin typeface="Calibri"/>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a:effectLst/>
                        </a:rPr>
                        <a:t>0,11</a:t>
                      </a:r>
                      <a:endParaRPr lang="es-CL" sz="1800">
                        <a:effectLst/>
                        <a:latin typeface="Calibri"/>
                        <a:ea typeface="Times New Roman"/>
                        <a:cs typeface="Times New Roman"/>
                      </a:endParaRPr>
                    </a:p>
                  </a:txBody>
                  <a:tcPr marL="39355" marR="39355" marT="0" marB="0" anchor="b">
                    <a:solidFill>
                      <a:schemeClr val="bg1">
                        <a:lumMod val="85000"/>
                      </a:schemeClr>
                    </a:solidFill>
                  </a:tcPr>
                </a:tc>
                <a:tc>
                  <a:txBody>
                    <a:bodyPr/>
                    <a:lstStyle/>
                    <a:p>
                      <a:endParaRPr lang="es-CL" sz="1800">
                        <a:effectLst/>
                        <a:latin typeface="Calibri"/>
                      </a:endParaRPr>
                    </a:p>
                  </a:txBody>
                  <a:tcPr marL="39355" marR="39355" marT="0" marB="0" anchor="b">
                    <a:solidFill>
                      <a:schemeClr val="bg1">
                        <a:lumMod val="85000"/>
                      </a:schemeClr>
                    </a:solidFill>
                  </a:tcPr>
                </a:tc>
                <a:tc>
                  <a:txBody>
                    <a:bodyPr/>
                    <a:lstStyle/>
                    <a:p>
                      <a:endParaRPr lang="es-CL" sz="1800">
                        <a:effectLst/>
                        <a:latin typeface="Calibri"/>
                      </a:endParaRPr>
                    </a:p>
                  </a:txBody>
                  <a:tcPr marL="39355" marR="39355" marT="0" marB="0" anchor="b">
                    <a:solidFill>
                      <a:schemeClr val="bg1">
                        <a:lumMod val="85000"/>
                      </a:schemeClr>
                    </a:solidFill>
                  </a:tcPr>
                </a:tc>
                <a:tc>
                  <a:txBody>
                    <a:bodyPr/>
                    <a:lstStyle/>
                    <a:p>
                      <a:endParaRPr lang="es-CL" sz="1800">
                        <a:effectLst/>
                        <a:latin typeface="Calibri"/>
                      </a:endParaRPr>
                    </a:p>
                  </a:txBody>
                  <a:tcPr marL="39355" marR="39355" marT="0" marB="0" anchor="b">
                    <a:solidFill>
                      <a:schemeClr val="bg1">
                        <a:lumMod val="85000"/>
                      </a:schemeClr>
                    </a:solidFill>
                  </a:tcPr>
                </a:tc>
                <a:tc>
                  <a:txBody>
                    <a:bodyPr/>
                    <a:lstStyle/>
                    <a:p>
                      <a:pPr algn="r">
                        <a:lnSpc>
                          <a:spcPct val="115000"/>
                        </a:lnSpc>
                        <a:spcAft>
                          <a:spcPts val="0"/>
                        </a:spcAft>
                      </a:pPr>
                      <a:r>
                        <a:rPr lang="es-CL" sz="1800" dirty="0">
                          <a:effectLst/>
                        </a:rPr>
                        <a:t>0,29</a:t>
                      </a:r>
                      <a:endParaRPr lang="es-CL" sz="1800" dirty="0">
                        <a:effectLst/>
                        <a:latin typeface="Calibri"/>
                        <a:ea typeface="Times New Roman"/>
                        <a:cs typeface="Times New Roman"/>
                      </a:endParaRPr>
                    </a:p>
                  </a:txBody>
                  <a:tcPr marL="39355" marR="39355" marT="0" marB="0" anchor="b">
                    <a:solidFill>
                      <a:schemeClr val="bg1">
                        <a:lumMod val="85000"/>
                      </a:schemeClr>
                    </a:solidFill>
                  </a:tcPr>
                </a:tc>
              </a:tr>
            </a:tbl>
          </a:graphicData>
        </a:graphic>
      </p:graphicFrame>
      <p:sp>
        <p:nvSpPr>
          <p:cNvPr id="6" name="1 Título"/>
          <p:cNvSpPr>
            <a:spLocks noGrp="1"/>
          </p:cNvSpPr>
          <p:nvPr>
            <p:ph type="title"/>
          </p:nvPr>
        </p:nvSpPr>
        <p:spPr>
          <a:xfrm>
            <a:off x="-1116632" y="764704"/>
            <a:ext cx="8229600" cy="990600"/>
          </a:xfrm>
        </p:spPr>
        <p:txBody>
          <a:bodyPr>
            <a:normAutofit fontScale="90000"/>
          </a:bodyPr>
          <a:lstStyle/>
          <a:p>
            <a:pPr marL="91440"/>
            <a:r>
              <a:rPr lang="es-CL" b="1" dirty="0" smtClean="0">
                <a:solidFill>
                  <a:srgbClr val="FF0000"/>
                </a:solidFill>
                <a:latin typeface="Tw Cen MT" pitchFamily="34" charset="0"/>
              </a:rPr>
              <a:t/>
            </a:r>
            <a:br>
              <a:rPr lang="es-CL" b="1" dirty="0" smtClean="0">
                <a:solidFill>
                  <a:srgbClr val="FF0000"/>
                </a:solidFill>
                <a:latin typeface="Tw Cen MT" pitchFamily="34" charset="0"/>
              </a:rPr>
            </a:br>
            <a:r>
              <a:rPr lang="es-CL" b="1" dirty="0">
                <a:solidFill>
                  <a:srgbClr val="FF0000"/>
                </a:solidFill>
                <a:latin typeface="Tw Cen MT" pitchFamily="34" charset="0"/>
              </a:rPr>
              <a:t/>
            </a:r>
            <a:br>
              <a:rPr lang="es-CL" b="1" dirty="0">
                <a:solidFill>
                  <a:srgbClr val="FF0000"/>
                </a:solidFill>
                <a:latin typeface="Tw Cen MT" pitchFamily="34" charset="0"/>
              </a:rPr>
            </a:br>
            <a:r>
              <a:rPr lang="es-CL" sz="2700" b="1" dirty="0">
                <a:latin typeface="+mn-lt"/>
              </a:rPr>
              <a:t>3</a:t>
            </a:r>
            <a:r>
              <a:rPr lang="es-CL" sz="2700" b="1" dirty="0" smtClean="0">
                <a:latin typeface="+mn-lt"/>
              </a:rPr>
              <a:t>. </a:t>
            </a:r>
            <a:r>
              <a:rPr lang="es-CL" sz="2700" b="1" dirty="0">
                <a:latin typeface="+mn-lt"/>
              </a:rPr>
              <a:t>Proceso de Postulación al Empleo</a:t>
            </a:r>
            <a:r>
              <a:rPr lang="es-CL" sz="3100" dirty="0">
                <a:latin typeface="Tw Cen MT" pitchFamily="34" charset="0"/>
              </a:rPr>
              <a:t/>
            </a:r>
            <a:br>
              <a:rPr lang="es-CL" sz="3100" dirty="0">
                <a:latin typeface="Tw Cen MT" pitchFamily="34" charset="0"/>
              </a:rPr>
            </a:br>
            <a:r>
              <a:rPr lang="es-CL" sz="3100" dirty="0">
                <a:latin typeface="Tw Cen MT" pitchFamily="34" charset="0"/>
              </a:rPr>
              <a:t/>
            </a:r>
            <a:br>
              <a:rPr lang="es-CL" sz="3100" dirty="0">
                <a:latin typeface="Tw Cen MT" pitchFamily="34" charset="0"/>
              </a:rPr>
            </a:br>
            <a:endParaRPr lang="en-US" sz="3100" dirty="0">
              <a:latin typeface="Tw Cen MT" pitchFamily="34" charset="0"/>
            </a:endParaRPr>
          </a:p>
        </p:txBody>
      </p:sp>
      <p:sp>
        <p:nvSpPr>
          <p:cNvPr id="7" name="6 Rectángulo"/>
          <p:cNvSpPr/>
          <p:nvPr/>
        </p:nvSpPr>
        <p:spPr>
          <a:xfrm>
            <a:off x="76200" y="4878842"/>
            <a:ext cx="8229600" cy="1384995"/>
          </a:xfrm>
          <a:prstGeom prst="rect">
            <a:avLst/>
          </a:prstGeom>
        </p:spPr>
        <p:txBody>
          <a:bodyPr wrap="square">
            <a:spAutoFit/>
          </a:bodyPr>
          <a:lstStyle/>
          <a:p>
            <a:pPr marL="434340" indent="-342900">
              <a:buClr>
                <a:schemeClr val="accent1">
                  <a:lumMod val="75000"/>
                </a:schemeClr>
              </a:buClr>
              <a:buSzPct val="100000"/>
              <a:buFont typeface="Arial" pitchFamily="34" charset="0"/>
              <a:buChar char="•"/>
            </a:pPr>
            <a:r>
              <a:rPr lang="es-CL" sz="2200" dirty="0"/>
              <a:t>Docentes de PP postulan, en promedio, a menos establecimientos</a:t>
            </a:r>
            <a:r>
              <a:rPr lang="es-CL" sz="2200" dirty="0" smtClean="0"/>
              <a:t>.</a:t>
            </a:r>
          </a:p>
          <a:p>
            <a:pPr marL="434340" indent="-342900">
              <a:buClr>
                <a:schemeClr val="accent1">
                  <a:lumMod val="75000"/>
                </a:schemeClr>
              </a:buClr>
              <a:buSzPct val="100000"/>
              <a:buFont typeface="Arial" pitchFamily="34" charset="0"/>
              <a:buChar char="•"/>
            </a:pPr>
            <a:r>
              <a:rPr lang="es-CL" sz="2200" dirty="0"/>
              <a:t>Cerca de 50% de docentes recibe una oferta de trabajo, 20% recibe dos ofertas, 14% recibe más de dos ofertas.</a:t>
            </a:r>
          </a:p>
          <a:p>
            <a:pPr marL="434340" indent="-342900">
              <a:buClr>
                <a:schemeClr val="accent1">
                  <a:lumMod val="75000"/>
                </a:schemeClr>
              </a:buClr>
              <a:buSzPct val="100000"/>
            </a:pPr>
            <a:endParaRPr lang="es-CL" dirty="0">
              <a:latin typeface="Tw Cen MT" pitchFamily="34" charset="0"/>
            </a:endParaRPr>
          </a:p>
        </p:txBody>
      </p:sp>
    </p:spTree>
    <p:extLst>
      <p:ext uri="{BB962C8B-B14F-4D97-AF65-F5344CB8AC3E}">
        <p14:creationId xmlns:p14="http://schemas.microsoft.com/office/powerpoint/2010/main" xmlns="" val="27633124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548680" y="764704"/>
            <a:ext cx="8229600" cy="1143000"/>
          </a:xfrm>
        </p:spPr>
        <p:txBody>
          <a:bodyPr>
            <a:normAutofit fontScale="90000"/>
          </a:bodyPr>
          <a:lstStyle/>
          <a:p>
            <a:r>
              <a:rPr lang="es-CL" sz="2700" b="1" dirty="0">
                <a:latin typeface="Tw Cen MT" pitchFamily="34" charset="0"/>
              </a:rPr>
              <a:t>4</a:t>
            </a:r>
            <a:r>
              <a:rPr lang="es-CL" sz="2700" b="1" dirty="0" smtClean="0">
                <a:latin typeface="Tw Cen MT" pitchFamily="34" charset="0"/>
              </a:rPr>
              <a:t>. </a:t>
            </a:r>
            <a:r>
              <a:rPr lang="es-CL" sz="2700" b="1" dirty="0">
                <a:latin typeface="Tw Cen MT" pitchFamily="34" charset="0"/>
              </a:rPr>
              <a:t>Importancia de Formación Inicial</a:t>
            </a:r>
            <a:r>
              <a:rPr lang="es-CL" b="1" dirty="0">
                <a:solidFill>
                  <a:schemeClr val="tx2"/>
                </a:solidFill>
                <a:latin typeface="Tw Cen MT" pitchFamily="34" charset="0"/>
              </a:rPr>
              <a:t/>
            </a:r>
            <a:br>
              <a:rPr lang="es-CL" b="1" dirty="0">
                <a:solidFill>
                  <a:schemeClr val="tx2"/>
                </a:solidFill>
                <a:latin typeface="Tw Cen MT" pitchFamily="34" charset="0"/>
              </a:rPr>
            </a:br>
            <a:endParaRPr lang="es-ES" dirty="0"/>
          </a:p>
        </p:txBody>
      </p:sp>
      <p:sp>
        <p:nvSpPr>
          <p:cNvPr id="3" name="2 Marcador de contenido"/>
          <p:cNvSpPr>
            <a:spLocks noGrp="1"/>
          </p:cNvSpPr>
          <p:nvPr>
            <p:ph idx="1"/>
          </p:nvPr>
        </p:nvSpPr>
        <p:spPr>
          <a:xfrm>
            <a:off x="457200" y="1340768"/>
            <a:ext cx="8229600" cy="5256584"/>
          </a:xfrm>
        </p:spPr>
        <p:txBody>
          <a:bodyPr>
            <a:normAutofit fontScale="70000" lnSpcReduction="20000"/>
          </a:bodyPr>
          <a:lstStyle/>
          <a:p>
            <a:pPr marL="434340">
              <a:buClr>
                <a:schemeClr val="accent1">
                  <a:lumMod val="75000"/>
                </a:schemeClr>
              </a:buClr>
              <a:buSzPct val="100000"/>
            </a:pPr>
            <a:r>
              <a:rPr lang="es-CL" sz="3100" dirty="0" smtClean="0"/>
              <a:t>Formación </a:t>
            </a:r>
            <a:r>
              <a:rPr lang="es-CL" sz="3100" dirty="0"/>
              <a:t>con énfasis en contextos de vulnerabilidad aumentaría la probabilidad de tener como primer empleo un establecimiento de NSE bajo/medio-bajo y disminuiría la probabilidad que un docentes tenga como primer empleo un establecimiento particular pagado.</a:t>
            </a:r>
          </a:p>
          <a:p>
            <a:pPr marL="948690" lvl="1" indent="-457200">
              <a:buClr>
                <a:schemeClr val="accent1">
                  <a:lumMod val="75000"/>
                </a:schemeClr>
              </a:buClr>
              <a:buSzPct val="100000"/>
            </a:pPr>
            <a:r>
              <a:rPr lang="es-CL" sz="2900" dirty="0"/>
              <a:t>En análisis descriptivos y cualitativos, se encuentra que formación inicial si tendría rol relevante respecto de distribución inicial de docentes en el sistema. Entrega pautas del tipo de valor que se otorga a trabajar en determinado establecimiento para prácticas profesionales. </a:t>
            </a:r>
          </a:p>
          <a:p>
            <a:pPr marL="948690" lvl="1" indent="-457200">
              <a:buClr>
                <a:schemeClr val="accent1">
                  <a:lumMod val="75000"/>
                </a:schemeClr>
              </a:buClr>
              <a:buSzPct val="100000"/>
            </a:pPr>
            <a:r>
              <a:rPr lang="es-CL" sz="2900" dirty="0"/>
              <a:t>37% se le incentiva trabajar en PP</a:t>
            </a:r>
          </a:p>
          <a:p>
            <a:pPr marL="948690" lvl="1" indent="-457200">
              <a:buClr>
                <a:schemeClr val="accent1">
                  <a:lumMod val="75000"/>
                </a:schemeClr>
              </a:buClr>
              <a:buSzPct val="100000"/>
            </a:pPr>
            <a:endParaRPr lang="es-CL" sz="3100" dirty="0"/>
          </a:p>
          <a:p>
            <a:pPr marL="491490" lvl="1" indent="0">
              <a:buClr>
                <a:schemeClr val="accent1">
                  <a:lumMod val="75000"/>
                </a:schemeClr>
              </a:buClr>
              <a:buSzPct val="100000"/>
              <a:buNone/>
            </a:pPr>
            <a:r>
              <a:rPr lang="es-CL" sz="2900" i="1" dirty="0"/>
              <a:t>“Los profesores siempre, no todos, los profesores que tuve siempre nos decían que van a trabajar en buenos colegios, que somos buenos y tenemos que estar en buenos colegios. Y los buenos colegios generalmente son los particulares. Entonces de alguna u otra forma nos tiraban a ir a esos colegios”. (Entrevistado 3: Mujer, egresó PS, PSU alto, PUC, 1° trabajo PP) </a:t>
            </a:r>
            <a:endParaRPr lang="en-US" sz="2900" i="1" dirty="0"/>
          </a:p>
          <a:p>
            <a:endParaRPr lang="es-E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endParaRPr lang="es-ES" dirty="0"/>
          </a:p>
        </p:txBody>
      </p:sp>
      <p:graphicFrame>
        <p:nvGraphicFramePr>
          <p:cNvPr id="4" name="3 Marcador de contenido"/>
          <p:cNvGraphicFramePr>
            <a:graphicFrameLocks/>
          </p:cNvGraphicFramePr>
          <p:nvPr>
            <p:extLst>
              <p:ext uri="{D42A27DB-BD31-4B8C-83A1-F6EECF244321}">
                <p14:modId xmlns:p14="http://schemas.microsoft.com/office/powerpoint/2010/main" xmlns="" val="1140028675"/>
              </p:ext>
            </p:extLst>
          </p:nvPr>
        </p:nvGraphicFramePr>
        <p:xfrm>
          <a:off x="0" y="188640"/>
          <a:ext cx="9204813" cy="6358090"/>
        </p:xfrm>
        <a:graphic>
          <a:graphicData uri="http://schemas.openxmlformats.org/drawingml/2006/table">
            <a:tbl>
              <a:tblPr firstRow="1" firstCol="1" bandRow="1">
                <a:tableStyleId>{5C22544A-7EE6-4342-B048-85BDC9FD1C3A}</a:tableStyleId>
              </a:tblPr>
              <a:tblGrid>
                <a:gridCol w="3779912"/>
                <a:gridCol w="1944216"/>
                <a:gridCol w="1872208"/>
                <a:gridCol w="1608477"/>
              </a:tblGrid>
              <a:tr h="123350">
                <a:tc>
                  <a:txBody>
                    <a:bodyPr/>
                    <a:lstStyle/>
                    <a:p>
                      <a:pPr>
                        <a:lnSpc>
                          <a:spcPct val="115000"/>
                        </a:lnSpc>
                        <a:spcAft>
                          <a:spcPts val="0"/>
                        </a:spcAft>
                      </a:pP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65000"/>
                      </a:schemeClr>
                    </a:solidFill>
                  </a:tcPr>
                </a:tc>
                <a:tc>
                  <a:txBody>
                    <a:bodyPr/>
                    <a:lstStyle/>
                    <a:p>
                      <a:pPr>
                        <a:lnSpc>
                          <a:spcPct val="115000"/>
                        </a:lnSpc>
                        <a:spcAft>
                          <a:spcPts val="0"/>
                        </a:spcAft>
                      </a:pPr>
                      <a:r>
                        <a:rPr lang="es-CL" sz="1800" dirty="0" smtClean="0">
                          <a:effectLst/>
                        </a:rPr>
                        <a:t>NSE</a:t>
                      </a:r>
                      <a:r>
                        <a:rPr lang="es-CL" sz="1800" baseline="0" dirty="0" smtClean="0">
                          <a:effectLst/>
                        </a:rPr>
                        <a:t> Bajo, Medio Bajo</a:t>
                      </a:r>
                      <a:endParaRPr lang="es-ES" sz="1800" b="0" dirty="0">
                        <a:solidFill>
                          <a:schemeClr val="bg1"/>
                        </a:solidFill>
                        <a:effectLst/>
                        <a:latin typeface="Times New Roman" pitchFamily="18" charset="0"/>
                        <a:ea typeface="Times New Roman"/>
                        <a:cs typeface="Times New Roman" pitchFamily="18" charset="0"/>
                      </a:endParaRPr>
                    </a:p>
                  </a:txBody>
                  <a:tcPr marL="28782" marR="28782" marT="0" marB="0" anchor="b">
                    <a:solidFill>
                      <a:schemeClr val="bg1">
                        <a:lumMod val="65000"/>
                      </a:schemeClr>
                    </a:solidFill>
                  </a:tcPr>
                </a:tc>
                <a:tc>
                  <a:txBody>
                    <a:bodyPr/>
                    <a:lstStyle/>
                    <a:p>
                      <a:pPr>
                        <a:lnSpc>
                          <a:spcPct val="115000"/>
                        </a:lnSpc>
                        <a:spcAft>
                          <a:spcPts val="0"/>
                        </a:spcAft>
                      </a:pPr>
                      <a:r>
                        <a:rPr lang="es-CL" sz="1800" dirty="0" smtClean="0">
                          <a:effectLst/>
                        </a:rPr>
                        <a:t>NSE</a:t>
                      </a:r>
                      <a:r>
                        <a:rPr lang="es-CL" sz="1800" baseline="0" dirty="0" smtClean="0">
                          <a:effectLst/>
                        </a:rPr>
                        <a:t> Medio, Medio Alto</a:t>
                      </a:r>
                      <a:endParaRPr lang="es-ES" sz="1800" b="0" dirty="0">
                        <a:solidFill>
                          <a:schemeClr val="bg1"/>
                        </a:solidFill>
                        <a:effectLst/>
                        <a:latin typeface="Times New Roman" pitchFamily="18" charset="0"/>
                        <a:ea typeface="Times New Roman"/>
                        <a:cs typeface="Times New Roman" pitchFamily="18" charset="0"/>
                      </a:endParaRPr>
                    </a:p>
                  </a:txBody>
                  <a:tcPr marL="44450" marR="44450" marT="0" marB="0" anchor="b">
                    <a:solidFill>
                      <a:schemeClr val="bg1">
                        <a:lumMod val="65000"/>
                      </a:schemeClr>
                    </a:solidFill>
                  </a:tcPr>
                </a:tc>
                <a:tc>
                  <a:txBody>
                    <a:bodyPr/>
                    <a:lstStyle/>
                    <a:p>
                      <a:pPr>
                        <a:lnSpc>
                          <a:spcPct val="115000"/>
                        </a:lnSpc>
                        <a:spcAft>
                          <a:spcPts val="0"/>
                        </a:spcAft>
                      </a:pPr>
                      <a:r>
                        <a:rPr lang="es-CL" sz="1800" dirty="0" smtClean="0">
                          <a:effectLst/>
                        </a:rPr>
                        <a:t>NSE</a:t>
                      </a:r>
                      <a:r>
                        <a:rPr lang="es-CL" sz="1800" baseline="0" dirty="0" smtClean="0">
                          <a:effectLst/>
                        </a:rPr>
                        <a:t> Alto</a:t>
                      </a:r>
                      <a:endParaRPr lang="es-ES" sz="1800" b="0" dirty="0">
                        <a:solidFill>
                          <a:schemeClr val="bg1"/>
                        </a:solidFill>
                        <a:effectLst/>
                        <a:latin typeface="Times New Roman" pitchFamily="18" charset="0"/>
                        <a:ea typeface="Times New Roman"/>
                        <a:cs typeface="Times New Roman" pitchFamily="18" charset="0"/>
                      </a:endParaRPr>
                    </a:p>
                  </a:txBody>
                  <a:tcPr marL="44450" marR="44450" marT="0" marB="0" anchor="b">
                    <a:solidFill>
                      <a:schemeClr val="bg1">
                        <a:lumMod val="65000"/>
                      </a:schemeClr>
                    </a:solidFill>
                  </a:tcPr>
                </a:tc>
              </a:tr>
              <a:tr h="129518">
                <a:tc>
                  <a:txBody>
                    <a:bodyPr/>
                    <a:lstStyle/>
                    <a:p>
                      <a:pPr algn="l">
                        <a:lnSpc>
                          <a:spcPct val="115000"/>
                        </a:lnSpc>
                        <a:spcAft>
                          <a:spcPts val="0"/>
                        </a:spcAft>
                      </a:pPr>
                      <a:r>
                        <a:rPr lang="es-CL" sz="1800" dirty="0">
                          <a:effectLst/>
                        </a:rPr>
                        <a:t>Sexo (1=hombre)</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65000"/>
                      </a:schemeClr>
                    </a:solidFill>
                  </a:tcPr>
                </a:tc>
                <a:tc>
                  <a:txBody>
                    <a:bodyPr/>
                    <a:lstStyle/>
                    <a:p>
                      <a:pPr>
                        <a:lnSpc>
                          <a:spcPct val="115000"/>
                        </a:lnSpc>
                        <a:spcAft>
                          <a:spcPts val="0"/>
                        </a:spcAft>
                      </a:pPr>
                      <a:r>
                        <a:rPr lang="es-CL" sz="1800" dirty="0">
                          <a:effectLst/>
                        </a:rPr>
                        <a:t> </a:t>
                      </a:r>
                      <a:r>
                        <a:rPr lang="es-CL" sz="1800" dirty="0" smtClean="0">
                          <a:effectLst/>
                        </a:rPr>
                        <a:t>-0.069  (-0.077)</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smtClean="0">
                          <a:effectLst/>
                        </a:rPr>
                        <a:t>0.046   (0.050)</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smtClean="0">
                          <a:effectLst/>
                        </a:rPr>
                        <a:t>0.022   (0.028)</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a:effectLst/>
                        </a:rPr>
                        <a:t> </a:t>
                      </a:r>
                      <a:r>
                        <a:rPr lang="es-CL" sz="1800" dirty="0" smtClean="0">
                          <a:effectLst/>
                        </a:rPr>
                        <a:t>Educación del Padre </a:t>
                      </a:r>
                      <a:endParaRPr lang="es-ES" sz="1800" b="0" kern="1200" dirty="0">
                        <a:solidFill>
                          <a:schemeClr val="lt1"/>
                        </a:solidFill>
                        <a:effectLst/>
                        <a:latin typeface="Times New Roman" pitchFamily="18" charset="0"/>
                        <a:ea typeface="+mn-ea"/>
                        <a:cs typeface="Times New Roman" pitchFamily="18" charset="0"/>
                      </a:endParaRPr>
                    </a:p>
                  </a:txBody>
                  <a:tcPr marL="28782" marR="28782" marT="0" marB="0" anchor="b">
                    <a:solidFill>
                      <a:schemeClr val="bg1">
                        <a:lumMod val="65000"/>
                      </a:schemeClr>
                    </a:solidFill>
                  </a:tcPr>
                </a:tc>
                <a:tc>
                  <a:txBody>
                    <a:bodyPr/>
                    <a:lstStyle/>
                    <a:p>
                      <a:pPr>
                        <a:lnSpc>
                          <a:spcPct val="115000"/>
                        </a:lnSpc>
                        <a:spcAft>
                          <a:spcPts val="0"/>
                        </a:spcAft>
                      </a:pPr>
                      <a:r>
                        <a:rPr lang="es-CL" sz="1800" dirty="0" smtClean="0">
                          <a:effectLst/>
                        </a:rPr>
                        <a:t>-0.011   (0.013)</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smtClean="0">
                          <a:effectLst/>
                        </a:rPr>
                        <a:t>0.008   (0.009)</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smtClean="0">
                          <a:effectLst/>
                        </a:rPr>
                        <a:t>0.003   (0.004)</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a:effectLst/>
                        </a:rPr>
                        <a:t> </a:t>
                      </a:r>
                      <a:r>
                        <a:rPr lang="es-CL" sz="1800" dirty="0" smtClean="0">
                          <a:effectLst/>
                        </a:rPr>
                        <a:t>Educación </a:t>
                      </a:r>
                      <a:r>
                        <a:rPr lang="es-CL" sz="1800" dirty="0">
                          <a:effectLst/>
                        </a:rPr>
                        <a:t>de la Madre </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65000"/>
                      </a:schemeClr>
                    </a:solidFill>
                  </a:tcPr>
                </a:tc>
                <a:tc>
                  <a:txBody>
                    <a:bodyPr/>
                    <a:lstStyle/>
                    <a:p>
                      <a:pPr>
                        <a:lnSpc>
                          <a:spcPct val="115000"/>
                        </a:lnSpc>
                        <a:spcAft>
                          <a:spcPts val="0"/>
                        </a:spcAft>
                      </a:pPr>
                      <a:r>
                        <a:rPr lang="es-CL" sz="1800" dirty="0" smtClean="0">
                          <a:effectLst/>
                        </a:rPr>
                        <a:t>0.008    (0.013)</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a:effectLst/>
                        </a:rPr>
                        <a:t>-</a:t>
                      </a:r>
                      <a:r>
                        <a:rPr lang="es-CL" sz="1800" dirty="0" smtClean="0">
                          <a:effectLst/>
                        </a:rPr>
                        <a:t>0.006  (0.009)</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a:effectLst/>
                        </a:rPr>
                        <a:t>-</a:t>
                      </a:r>
                      <a:r>
                        <a:rPr lang="es-CL" sz="1800" dirty="0" smtClean="0">
                          <a:effectLst/>
                        </a:rPr>
                        <a:t>0.002  (0.004)</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a:effectLst/>
                        </a:rPr>
                        <a:t> </a:t>
                      </a:r>
                      <a:r>
                        <a:rPr lang="es-CL" sz="1800" dirty="0" smtClean="0">
                          <a:effectLst/>
                        </a:rPr>
                        <a:t>Egresó Particular </a:t>
                      </a:r>
                      <a:r>
                        <a:rPr lang="es-CL" sz="1800" dirty="0">
                          <a:effectLst/>
                        </a:rPr>
                        <a:t>Subvencionado </a:t>
                      </a:r>
                      <a:endParaRPr lang="es-ES" sz="1800" b="0" dirty="0">
                        <a:effectLst/>
                        <a:latin typeface="Times New Roman" pitchFamily="18" charset="0"/>
                        <a:ea typeface="Times New Roman"/>
                        <a:cs typeface="Times New Roman" pitchFamily="18" charset="0"/>
                      </a:endParaRPr>
                    </a:p>
                  </a:txBody>
                  <a:tcPr marL="28782" marR="28782" marT="0" marB="0" anchor="ctr">
                    <a:solidFill>
                      <a:schemeClr val="bg1">
                        <a:lumMod val="65000"/>
                      </a:schemeClr>
                    </a:solidFill>
                  </a:tcPr>
                </a:tc>
                <a:tc>
                  <a:txBody>
                    <a:bodyPr/>
                    <a:lstStyle/>
                    <a:p>
                      <a:pPr>
                        <a:lnSpc>
                          <a:spcPct val="115000"/>
                        </a:lnSpc>
                        <a:spcAft>
                          <a:spcPts val="0"/>
                        </a:spcAft>
                      </a:pPr>
                      <a:r>
                        <a:rPr lang="es-CL" sz="1800" dirty="0">
                          <a:effectLst/>
                        </a:rPr>
                        <a:t>-</a:t>
                      </a:r>
                      <a:r>
                        <a:rPr lang="es-CL" sz="1800" dirty="0" smtClean="0">
                          <a:effectLst/>
                        </a:rPr>
                        <a:t>0.081   (0.074)</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smtClean="0">
                          <a:effectLst/>
                        </a:rPr>
                        <a:t>0.058   (0.054)</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smtClean="0">
                          <a:effectLst/>
                        </a:rPr>
                        <a:t>0.023   (0.021)</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356952">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s-CL" sz="1800" dirty="0">
                          <a:effectLst/>
                        </a:rPr>
                        <a:t> </a:t>
                      </a:r>
                      <a:r>
                        <a:rPr lang="es-CL" sz="1800" dirty="0" smtClean="0">
                          <a:effectLst/>
                        </a:rPr>
                        <a:t>Egresó Particular Pagado </a:t>
                      </a:r>
                    </a:p>
                    <a:p>
                      <a:pPr marL="0" marR="0" indent="0" algn="l" defTabSz="914400" rtl="0" eaLnBrk="1" fontAlgn="auto" latinLnBrk="0" hangingPunct="1">
                        <a:lnSpc>
                          <a:spcPct val="115000"/>
                        </a:lnSpc>
                        <a:spcBef>
                          <a:spcPts val="0"/>
                        </a:spcBef>
                        <a:spcAft>
                          <a:spcPts val="0"/>
                        </a:spcAft>
                        <a:buClrTx/>
                        <a:buSzTx/>
                        <a:buFontTx/>
                        <a:buNone/>
                        <a:tabLst/>
                        <a:defRPr/>
                      </a:pPr>
                      <a:endParaRPr lang="es-ES" sz="1800" b="1" dirty="0" smtClean="0">
                        <a:effectLst/>
                        <a:latin typeface="Times New Roman" pitchFamily="18" charset="0"/>
                        <a:ea typeface="Times New Roman"/>
                        <a:cs typeface="Times New Roman" pitchFamily="18" charset="0"/>
                      </a:endParaRPr>
                    </a:p>
                  </a:txBody>
                  <a:tcPr marL="28782" marR="28782" marT="0" marB="0" anchor="ctr">
                    <a:solidFill>
                      <a:schemeClr val="bg1">
                        <a:lumMod val="65000"/>
                      </a:schemeClr>
                    </a:soli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s-CL" sz="1800" dirty="0">
                          <a:effectLst/>
                        </a:rPr>
                        <a:t>-0.224</a:t>
                      </a:r>
                      <a:r>
                        <a:rPr lang="es-CL" sz="1800" dirty="0" smtClean="0">
                          <a:effectLst/>
                        </a:rPr>
                        <a:t>** (0.091)</a:t>
                      </a:r>
                      <a:endParaRPr lang="es-ES" sz="1800" dirty="0" smtClean="0">
                        <a:effectLst/>
                      </a:endParaRPr>
                    </a:p>
                    <a:p>
                      <a:pPr>
                        <a:lnSpc>
                          <a:spcPct val="115000"/>
                        </a:lnSpc>
                        <a:spcAft>
                          <a:spcPts val="0"/>
                        </a:spcAft>
                      </a:pPr>
                      <a:endParaRPr lang="es-CL" sz="1800" b="1" dirty="0" smtClean="0">
                        <a:effectLst/>
                        <a:latin typeface="Times New Roman" pitchFamily="18" charset="0"/>
                        <a:cs typeface="Times New Roman" pitchFamily="18" charset="0"/>
                      </a:endParaRPr>
                    </a:p>
                  </a:txBody>
                  <a:tcPr marL="28782" marR="28782" marT="0" marB="0" anchor="b">
                    <a:solidFill>
                      <a:schemeClr val="bg1">
                        <a:lumMod val="85000"/>
                      </a:schemeClr>
                    </a:soli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s-CL" sz="1800" dirty="0" smtClean="0">
                          <a:effectLst/>
                        </a:rPr>
                        <a:t>0.125*** (0.039)</a:t>
                      </a:r>
                      <a:endParaRPr lang="es-ES" sz="1800" dirty="0" smtClean="0">
                        <a:effectLst/>
                      </a:endParaRPr>
                    </a:p>
                    <a:p>
                      <a:pPr>
                        <a:lnSpc>
                          <a:spcPct val="115000"/>
                        </a:lnSpc>
                        <a:spcAft>
                          <a:spcPts val="0"/>
                        </a:spcAft>
                      </a:pPr>
                      <a:endParaRPr lang="es-ES" sz="1800" b="1"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s-CL" sz="1800" dirty="0" smtClean="0">
                          <a:effectLst/>
                        </a:rPr>
                        <a:t>0.099*</a:t>
                      </a:r>
                      <a:r>
                        <a:rPr lang="es-CL" sz="1800" baseline="0" dirty="0" smtClean="0">
                          <a:effectLst/>
                        </a:rPr>
                        <a:t>  </a:t>
                      </a:r>
                      <a:r>
                        <a:rPr lang="es-CL" sz="1800" dirty="0" smtClean="0">
                          <a:effectLst/>
                        </a:rPr>
                        <a:t>(0.060)</a:t>
                      </a:r>
                      <a:endParaRPr lang="es-ES" sz="1800" dirty="0" smtClean="0">
                        <a:effectLst/>
                      </a:endParaRPr>
                    </a:p>
                    <a:p>
                      <a:pPr>
                        <a:lnSpc>
                          <a:spcPct val="115000"/>
                        </a:lnSpc>
                        <a:spcAft>
                          <a:spcPts val="0"/>
                        </a:spcAft>
                      </a:pPr>
                      <a:endParaRPr lang="es-ES" sz="1800" b="1"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364198">
                <a:tc>
                  <a:txBody>
                    <a:bodyPr/>
                    <a:lstStyle/>
                    <a:p>
                      <a:pPr algn="l">
                        <a:lnSpc>
                          <a:spcPct val="115000"/>
                        </a:lnSpc>
                        <a:spcAft>
                          <a:spcPts val="0"/>
                        </a:spcAft>
                      </a:pPr>
                      <a:r>
                        <a:rPr lang="es-CL" sz="1800" dirty="0">
                          <a:effectLst/>
                        </a:rPr>
                        <a:t> </a:t>
                      </a:r>
                      <a:r>
                        <a:rPr lang="es-CL" sz="1800" dirty="0" smtClean="0">
                          <a:effectLst/>
                        </a:rPr>
                        <a:t>Alta </a:t>
                      </a:r>
                      <a:r>
                        <a:rPr lang="es-CL" sz="1800" dirty="0">
                          <a:effectLst/>
                        </a:rPr>
                        <a:t>PSU (sobre 630 puntos)</a:t>
                      </a:r>
                      <a:endParaRPr lang="es-ES" sz="1800" b="1" dirty="0">
                        <a:effectLst/>
                        <a:latin typeface="Times New Roman" pitchFamily="18" charset="0"/>
                        <a:ea typeface="Times New Roman"/>
                        <a:cs typeface="Times New Roman" pitchFamily="18" charset="0"/>
                      </a:endParaRPr>
                    </a:p>
                  </a:txBody>
                  <a:tcPr marL="28782" marR="28782" marT="0" marB="0" anchor="ctr">
                    <a:solidFill>
                      <a:schemeClr val="bg1">
                        <a:lumMod val="65000"/>
                      </a:schemeClr>
                    </a:solidFill>
                  </a:tcPr>
                </a:tc>
                <a:tc>
                  <a:txBody>
                    <a:bodyPr/>
                    <a:lstStyle/>
                    <a:p>
                      <a:pPr>
                        <a:lnSpc>
                          <a:spcPct val="115000"/>
                        </a:lnSpc>
                        <a:spcAft>
                          <a:spcPts val="0"/>
                        </a:spcAft>
                      </a:pPr>
                      <a:r>
                        <a:rPr lang="es-CL" sz="1800" dirty="0">
                          <a:effectLst/>
                        </a:rPr>
                        <a:t>-0.185</a:t>
                      </a:r>
                      <a:r>
                        <a:rPr lang="es-CL" sz="1800" dirty="0" smtClean="0">
                          <a:effectLst/>
                        </a:rPr>
                        <a:t>*** (0.067)</a:t>
                      </a:r>
                      <a:endParaRPr lang="es-ES" sz="1800" b="1"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a:effectLst/>
                        </a:rPr>
                        <a:t>0.117</a:t>
                      </a:r>
                      <a:r>
                        <a:rPr lang="es-CL" sz="1800" dirty="0" smtClean="0">
                          <a:effectLst/>
                        </a:rPr>
                        <a:t>*** (0.040)</a:t>
                      </a:r>
                      <a:endParaRPr lang="es-ES" sz="1800" b="1"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a:effectLst/>
                        </a:rPr>
                        <a:t>0.068</a:t>
                      </a:r>
                      <a:r>
                        <a:rPr lang="es-CL" sz="1800" dirty="0" smtClean="0">
                          <a:effectLst/>
                        </a:rPr>
                        <a:t>**(0.032)</a:t>
                      </a:r>
                      <a:endParaRPr lang="es-ES" sz="1800" b="1"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b="1" dirty="0" smtClean="0">
                          <a:effectLst/>
                        </a:rPr>
                        <a:t>Formación </a:t>
                      </a:r>
                      <a:r>
                        <a:rPr lang="es-CL" sz="1800" b="1" dirty="0">
                          <a:effectLst/>
                        </a:rPr>
                        <a:t>para enseñar a niños vulnerables </a:t>
                      </a:r>
                      <a:endParaRPr lang="es-ES" sz="1800" b="1" dirty="0">
                        <a:effectLst/>
                        <a:latin typeface="Times New Roman" pitchFamily="18" charset="0"/>
                        <a:ea typeface="Times New Roman"/>
                        <a:cs typeface="Times New Roman" pitchFamily="18" charset="0"/>
                      </a:endParaRPr>
                    </a:p>
                  </a:txBody>
                  <a:tcPr marL="28782" marR="28782" marT="0" marB="0" anchor="ctr">
                    <a:solidFill>
                      <a:schemeClr val="bg1">
                        <a:lumMod val="65000"/>
                      </a:schemeClr>
                    </a:solidFill>
                  </a:tcPr>
                </a:tc>
                <a:tc>
                  <a:txBody>
                    <a:bodyPr/>
                    <a:lstStyle/>
                    <a:p>
                      <a:pPr>
                        <a:lnSpc>
                          <a:spcPct val="115000"/>
                        </a:lnSpc>
                        <a:spcAft>
                          <a:spcPts val="0"/>
                        </a:spcAft>
                      </a:pPr>
                      <a:r>
                        <a:rPr lang="es-CL" sz="1800" b="1" dirty="0">
                          <a:effectLst/>
                        </a:rPr>
                        <a:t>0.110</a:t>
                      </a:r>
                      <a:r>
                        <a:rPr lang="es-CL" sz="1800" b="1" dirty="0" smtClean="0">
                          <a:effectLst/>
                        </a:rPr>
                        <a:t>*   (0.065)</a:t>
                      </a:r>
                      <a:endParaRPr lang="es-ES" sz="1800" b="1"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b="1" dirty="0">
                          <a:effectLst/>
                        </a:rPr>
                        <a:t>-0.075</a:t>
                      </a:r>
                      <a:r>
                        <a:rPr lang="es-CL" sz="1800" b="1" dirty="0" smtClean="0">
                          <a:effectLst/>
                        </a:rPr>
                        <a:t>* (0.044)</a:t>
                      </a:r>
                      <a:endParaRPr lang="es-ES" sz="1800" b="1"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b="1" dirty="0">
                          <a:effectLst/>
                        </a:rPr>
                        <a:t>-</a:t>
                      </a:r>
                      <a:r>
                        <a:rPr lang="es-CL" sz="1800" b="1" dirty="0" smtClean="0">
                          <a:effectLst/>
                        </a:rPr>
                        <a:t>0.035  (0.023)</a:t>
                      </a:r>
                      <a:endParaRPr lang="es-ES" sz="1800" b="1"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a:effectLst/>
                        </a:rPr>
                        <a:t> </a:t>
                      </a:r>
                      <a:r>
                        <a:rPr lang="es-CL" sz="1800" dirty="0" smtClean="0">
                          <a:effectLst/>
                        </a:rPr>
                        <a:t>A1</a:t>
                      </a:r>
                      <a:r>
                        <a:rPr lang="es-CL" sz="1800" dirty="0">
                          <a:effectLst/>
                        </a:rPr>
                        <a:t>: Práctica en </a:t>
                      </a:r>
                      <a:r>
                        <a:rPr lang="es-CL" sz="1800" dirty="0" smtClean="0">
                          <a:effectLst/>
                        </a:rPr>
                        <a:t>P. Subvencionado </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65000"/>
                      </a:schemeClr>
                    </a:solidFill>
                  </a:tcPr>
                </a:tc>
                <a:tc>
                  <a:txBody>
                    <a:bodyPr/>
                    <a:lstStyle/>
                    <a:p>
                      <a:pPr>
                        <a:lnSpc>
                          <a:spcPct val="115000"/>
                        </a:lnSpc>
                        <a:spcAft>
                          <a:spcPts val="0"/>
                        </a:spcAft>
                      </a:pPr>
                      <a:r>
                        <a:rPr lang="es-CL" sz="1800" dirty="0">
                          <a:effectLst/>
                        </a:rPr>
                        <a:t>-</a:t>
                      </a:r>
                      <a:r>
                        <a:rPr lang="es-CL" sz="1800" dirty="0" smtClean="0">
                          <a:effectLst/>
                        </a:rPr>
                        <a:t>0.120   (0.183)</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smtClean="0">
                          <a:effectLst/>
                        </a:rPr>
                        <a:t>0.084    (0.126)</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smtClean="0">
                          <a:effectLst/>
                        </a:rPr>
                        <a:t>0.036   (0.058)</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a:effectLst/>
                        </a:rPr>
                        <a:t> </a:t>
                      </a:r>
                      <a:r>
                        <a:rPr lang="es-CL" sz="1800" dirty="0" smtClean="0">
                          <a:effectLst/>
                        </a:rPr>
                        <a:t>A2</a:t>
                      </a:r>
                      <a:r>
                        <a:rPr lang="es-CL" sz="1800" dirty="0">
                          <a:effectLst/>
                        </a:rPr>
                        <a:t>: Práctica en </a:t>
                      </a:r>
                      <a:r>
                        <a:rPr lang="es-CL" sz="1800" dirty="0" smtClean="0">
                          <a:effectLst/>
                        </a:rPr>
                        <a:t>P. Pagado </a:t>
                      </a:r>
                      <a:endParaRPr lang="es-ES" sz="1800" b="0" dirty="0">
                        <a:effectLst/>
                        <a:latin typeface="Times New Roman" pitchFamily="18" charset="0"/>
                        <a:ea typeface="Times New Roman"/>
                        <a:cs typeface="Times New Roman" pitchFamily="18" charset="0"/>
                      </a:endParaRPr>
                    </a:p>
                  </a:txBody>
                  <a:tcPr marL="28782" marR="28782" marT="0" marB="0" anchor="ctr">
                    <a:solidFill>
                      <a:schemeClr val="bg1">
                        <a:lumMod val="65000"/>
                      </a:schemeClr>
                    </a:solidFill>
                  </a:tcPr>
                </a:tc>
                <a:tc>
                  <a:txBody>
                    <a:bodyPr/>
                    <a:lstStyle/>
                    <a:p>
                      <a:pPr>
                        <a:lnSpc>
                          <a:spcPct val="115000"/>
                        </a:lnSpc>
                        <a:spcAft>
                          <a:spcPts val="0"/>
                        </a:spcAft>
                      </a:pPr>
                      <a:r>
                        <a:rPr lang="es-CL" sz="1800" dirty="0">
                          <a:effectLst/>
                        </a:rPr>
                        <a:t>-</a:t>
                      </a:r>
                      <a:r>
                        <a:rPr lang="es-CL" sz="1800" dirty="0" smtClean="0">
                          <a:effectLst/>
                        </a:rPr>
                        <a:t>0.161   (0.238)</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smtClean="0">
                          <a:effectLst/>
                        </a:rPr>
                        <a:t>0.098    (0.116)</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smtClean="0">
                          <a:effectLst/>
                        </a:rPr>
                        <a:t>0.063   (0.123)</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a:effectLst/>
                        </a:rPr>
                        <a:t> </a:t>
                      </a:r>
                      <a:r>
                        <a:rPr lang="es-CL" sz="1800" dirty="0" smtClean="0">
                          <a:effectLst/>
                        </a:rPr>
                        <a:t>B</a:t>
                      </a:r>
                      <a:r>
                        <a:rPr lang="es-CL" sz="1800" dirty="0">
                          <a:effectLst/>
                        </a:rPr>
                        <a:t>: Evaluación Buena de la </a:t>
                      </a:r>
                      <a:r>
                        <a:rPr lang="es-CL" sz="1800" dirty="0" smtClean="0">
                          <a:effectLst/>
                        </a:rPr>
                        <a:t>Practica</a:t>
                      </a:r>
                      <a:endParaRPr lang="es-ES" sz="1800" b="0" dirty="0">
                        <a:effectLst/>
                        <a:latin typeface="Times New Roman" pitchFamily="18" charset="0"/>
                        <a:ea typeface="Times New Roman"/>
                        <a:cs typeface="Times New Roman" pitchFamily="18" charset="0"/>
                      </a:endParaRPr>
                    </a:p>
                  </a:txBody>
                  <a:tcPr marL="28782" marR="28782" marT="0" marB="0" anchor="ctr">
                    <a:solidFill>
                      <a:schemeClr val="bg1">
                        <a:lumMod val="65000"/>
                      </a:schemeClr>
                    </a:solidFill>
                  </a:tcPr>
                </a:tc>
                <a:tc>
                  <a:txBody>
                    <a:bodyPr/>
                    <a:lstStyle/>
                    <a:p>
                      <a:pPr>
                        <a:lnSpc>
                          <a:spcPct val="115000"/>
                        </a:lnSpc>
                        <a:spcAft>
                          <a:spcPts val="0"/>
                        </a:spcAft>
                      </a:pPr>
                      <a:r>
                        <a:rPr lang="es-CL" sz="1800" dirty="0" smtClean="0">
                          <a:effectLst/>
                        </a:rPr>
                        <a:t>0.015    (0.128)</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a:effectLst/>
                        </a:rPr>
                        <a:t>-</a:t>
                      </a:r>
                      <a:r>
                        <a:rPr lang="es-CL" sz="1800" dirty="0" smtClean="0">
                          <a:effectLst/>
                        </a:rPr>
                        <a:t>0.011   (0.088)</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a:effectLst/>
                        </a:rPr>
                        <a:t>-</a:t>
                      </a:r>
                      <a:r>
                        <a:rPr lang="es-CL" sz="1800" dirty="0" smtClean="0">
                          <a:effectLst/>
                        </a:rPr>
                        <a:t>0.005  (0.039)</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smtClean="0">
                          <a:effectLst/>
                        </a:rPr>
                        <a:t>A1*B</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65000"/>
                      </a:schemeClr>
                    </a:solidFill>
                  </a:tcPr>
                </a:tc>
                <a:tc>
                  <a:txBody>
                    <a:bodyPr/>
                    <a:lstStyle/>
                    <a:p>
                      <a:pPr>
                        <a:lnSpc>
                          <a:spcPct val="115000"/>
                        </a:lnSpc>
                        <a:spcAft>
                          <a:spcPts val="0"/>
                        </a:spcAft>
                      </a:pPr>
                      <a:r>
                        <a:rPr lang="es-CL" sz="1800" dirty="0" smtClean="0">
                          <a:effectLst/>
                        </a:rPr>
                        <a:t>0.041    (0.200)</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smtClean="0">
                          <a:effectLst/>
                        </a:rPr>
                        <a:t>-0.029   (0.142)</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smtClean="0">
                          <a:effectLst/>
                        </a:rPr>
                        <a:t>-0.012  (0.057)</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smtClean="0">
                          <a:effectLst/>
                        </a:rPr>
                        <a:t>A2*B</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65000"/>
                      </a:schemeClr>
                    </a:solidFill>
                  </a:tcPr>
                </a:tc>
                <a:tc>
                  <a:txBody>
                    <a:bodyPr/>
                    <a:lstStyle/>
                    <a:p>
                      <a:pPr>
                        <a:lnSpc>
                          <a:spcPct val="115000"/>
                        </a:lnSpc>
                        <a:spcAft>
                          <a:spcPts val="0"/>
                        </a:spcAft>
                      </a:pPr>
                      <a:r>
                        <a:rPr lang="es-CL" sz="1800" dirty="0" smtClean="0">
                          <a:effectLst/>
                        </a:rPr>
                        <a:t>-0.020   (0.284)</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smtClean="0">
                          <a:effectLst/>
                        </a:rPr>
                        <a:t>0.014    (0.194)</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smtClean="0">
                          <a:effectLst/>
                        </a:rPr>
                        <a:t>0.006   (0.089)</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a:effectLst/>
                        </a:rPr>
                        <a:t> </a:t>
                      </a:r>
                      <a:endParaRPr lang="es-ES" sz="1800" dirty="0">
                        <a:effectLst/>
                      </a:endParaRPr>
                    </a:p>
                    <a:p>
                      <a:pPr algn="l">
                        <a:lnSpc>
                          <a:spcPct val="115000"/>
                        </a:lnSpc>
                        <a:spcAft>
                          <a:spcPts val="0"/>
                        </a:spcAft>
                      </a:pPr>
                      <a:r>
                        <a:rPr lang="es-CL" sz="1800" dirty="0">
                          <a:effectLst/>
                        </a:rPr>
                        <a:t>Salario en su primer trabajo</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65000"/>
                      </a:schemeClr>
                    </a:solidFill>
                  </a:tcPr>
                </a:tc>
                <a:tc>
                  <a:txBody>
                    <a:bodyPr/>
                    <a:lstStyle/>
                    <a:p>
                      <a:pPr>
                        <a:lnSpc>
                          <a:spcPct val="115000"/>
                        </a:lnSpc>
                        <a:spcAft>
                          <a:spcPts val="0"/>
                        </a:spcAft>
                      </a:pPr>
                      <a:r>
                        <a:rPr lang="es-CL" sz="1800" dirty="0">
                          <a:effectLst/>
                        </a:rPr>
                        <a:t>-0.000</a:t>
                      </a:r>
                      <a:r>
                        <a:rPr lang="es-CL" sz="1800" dirty="0" smtClean="0">
                          <a:effectLst/>
                        </a:rPr>
                        <a:t>* (0.000)</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a:effectLst/>
                        </a:rPr>
                        <a:t>0.000</a:t>
                      </a:r>
                      <a:r>
                        <a:rPr lang="es-CL" sz="1800" dirty="0" smtClean="0">
                          <a:effectLst/>
                        </a:rPr>
                        <a:t>* (0.000)</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smtClean="0">
                          <a:effectLst/>
                        </a:rPr>
                        <a:t>0.000   (0.000)</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a:effectLst/>
                        </a:rPr>
                        <a:t>N</a:t>
                      </a:r>
                      <a:endParaRPr lang="es-ES" sz="1800" b="0" dirty="0">
                        <a:effectLst/>
                        <a:latin typeface="Times New Roman" pitchFamily="18" charset="0"/>
                        <a:ea typeface="Times New Roman"/>
                        <a:cs typeface="Times New Roman" pitchFamily="18" charset="0"/>
                      </a:endParaRPr>
                    </a:p>
                  </a:txBody>
                  <a:tcPr marL="28782" marR="28782" marT="0" marB="0" anchor="ctr">
                    <a:solidFill>
                      <a:schemeClr val="bg1">
                        <a:lumMod val="65000"/>
                      </a:schemeClr>
                    </a:solidFill>
                  </a:tcPr>
                </a:tc>
                <a:tc>
                  <a:txBody>
                    <a:bodyPr/>
                    <a:lstStyle/>
                    <a:p>
                      <a:pPr>
                        <a:lnSpc>
                          <a:spcPct val="115000"/>
                        </a:lnSpc>
                        <a:spcAft>
                          <a:spcPts val="0"/>
                        </a:spcAft>
                      </a:pPr>
                      <a:r>
                        <a:rPr lang="es-CL" sz="1800" dirty="0" smtClean="0">
                          <a:effectLst/>
                        </a:rPr>
                        <a:t>235</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smtClean="0">
                          <a:effectLst/>
                        </a:rPr>
                        <a:t>235</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smtClean="0">
                          <a:effectLst/>
                        </a:rPr>
                        <a:t>235</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r h="123350">
                <a:tc>
                  <a:txBody>
                    <a:bodyPr/>
                    <a:lstStyle/>
                    <a:p>
                      <a:pPr algn="l">
                        <a:lnSpc>
                          <a:spcPct val="115000"/>
                        </a:lnSpc>
                        <a:spcAft>
                          <a:spcPts val="0"/>
                        </a:spcAft>
                      </a:pPr>
                      <a:r>
                        <a:rPr lang="es-CL" sz="1800" dirty="0">
                          <a:effectLst/>
                        </a:rPr>
                        <a:t>Ll</a:t>
                      </a:r>
                      <a:endParaRPr lang="es-ES" sz="1800" b="0" dirty="0">
                        <a:effectLst/>
                        <a:latin typeface="Times New Roman" pitchFamily="18" charset="0"/>
                        <a:ea typeface="Times New Roman"/>
                        <a:cs typeface="Times New Roman" pitchFamily="18" charset="0"/>
                      </a:endParaRPr>
                    </a:p>
                  </a:txBody>
                  <a:tcPr marL="28782" marR="28782" marT="0" marB="0" anchor="ctr">
                    <a:solidFill>
                      <a:schemeClr val="bg1">
                        <a:lumMod val="65000"/>
                      </a:schemeClr>
                    </a:solidFill>
                  </a:tcPr>
                </a:tc>
                <a:tc>
                  <a:txBody>
                    <a:bodyPr/>
                    <a:lstStyle/>
                    <a:p>
                      <a:pPr>
                        <a:lnSpc>
                          <a:spcPct val="115000"/>
                        </a:lnSpc>
                        <a:spcAft>
                          <a:spcPts val="0"/>
                        </a:spcAft>
                      </a:pPr>
                      <a:r>
                        <a:rPr lang="es-CL" sz="1800" dirty="0">
                          <a:effectLst/>
                        </a:rPr>
                        <a:t>-199.416</a:t>
                      </a:r>
                      <a:endParaRPr lang="es-ES" sz="1800" b="0" dirty="0">
                        <a:effectLst/>
                        <a:latin typeface="Times New Roman" pitchFamily="18" charset="0"/>
                        <a:ea typeface="Times New Roman"/>
                        <a:cs typeface="Times New Roman" pitchFamily="18" charset="0"/>
                      </a:endParaRPr>
                    </a:p>
                  </a:txBody>
                  <a:tcPr marL="28782" marR="28782" marT="0" marB="0" anchor="b">
                    <a:solidFill>
                      <a:schemeClr val="bg1">
                        <a:lumMod val="85000"/>
                      </a:schemeClr>
                    </a:solidFill>
                  </a:tcPr>
                </a:tc>
                <a:tc>
                  <a:txBody>
                    <a:bodyPr/>
                    <a:lstStyle/>
                    <a:p>
                      <a:pPr>
                        <a:lnSpc>
                          <a:spcPct val="115000"/>
                        </a:lnSpc>
                        <a:spcAft>
                          <a:spcPts val="0"/>
                        </a:spcAft>
                      </a:pPr>
                      <a:r>
                        <a:rPr lang="es-CL" sz="1800" dirty="0">
                          <a:effectLst/>
                        </a:rPr>
                        <a:t>-199.416</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c>
                  <a:txBody>
                    <a:bodyPr/>
                    <a:lstStyle/>
                    <a:p>
                      <a:pPr>
                        <a:lnSpc>
                          <a:spcPct val="115000"/>
                        </a:lnSpc>
                        <a:spcAft>
                          <a:spcPts val="0"/>
                        </a:spcAft>
                      </a:pPr>
                      <a:r>
                        <a:rPr lang="es-CL" sz="1800" dirty="0">
                          <a:effectLst/>
                        </a:rPr>
                        <a:t>-199.416</a:t>
                      </a:r>
                      <a:endParaRPr lang="es-ES" sz="1800" b="0" dirty="0">
                        <a:effectLst/>
                        <a:latin typeface="Times New Roman" pitchFamily="18" charset="0"/>
                        <a:ea typeface="Times New Roman"/>
                        <a:cs typeface="Times New Roman" pitchFamily="18" charset="0"/>
                      </a:endParaRPr>
                    </a:p>
                  </a:txBody>
                  <a:tcPr marL="44450" marR="44450" marT="0" marB="0" anchor="b">
                    <a:solidFill>
                      <a:schemeClr val="bg1">
                        <a:lumMod val="85000"/>
                      </a:schemeClr>
                    </a:solidFill>
                  </a:tcPr>
                </a:tc>
              </a:tr>
            </a:tbl>
          </a:graphicData>
        </a:graphic>
      </p:graphicFrame>
    </p:spTree>
    <p:extLst>
      <p:ext uri="{BB962C8B-B14F-4D97-AF65-F5344CB8AC3E}">
        <p14:creationId xmlns:p14="http://schemas.microsoft.com/office/powerpoint/2010/main" xmlns="" val="32564584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764704"/>
            <a:ext cx="8784976" cy="5976664"/>
          </a:xfrm>
        </p:spPr>
        <p:txBody>
          <a:bodyPr>
            <a:normAutofit fontScale="92500"/>
          </a:bodyPr>
          <a:lstStyle/>
          <a:p>
            <a:pPr marL="91440" indent="0">
              <a:buClr>
                <a:schemeClr val="accent1">
                  <a:lumMod val="75000"/>
                </a:schemeClr>
              </a:buClr>
              <a:buSzPct val="100000"/>
              <a:buNone/>
            </a:pPr>
            <a:r>
              <a:rPr lang="es-CL" sz="2600" b="1" dirty="0"/>
              <a:t>4</a:t>
            </a:r>
            <a:r>
              <a:rPr lang="es-CL" sz="2600" b="1" dirty="0" smtClean="0"/>
              <a:t>. </a:t>
            </a:r>
            <a:r>
              <a:rPr lang="es-CL" sz="2600" b="1" dirty="0"/>
              <a:t>Importancia de Formación Inicial</a:t>
            </a:r>
          </a:p>
          <a:p>
            <a:pPr marL="434340" algn="just">
              <a:buClr>
                <a:schemeClr val="accent1">
                  <a:lumMod val="75000"/>
                </a:schemeClr>
              </a:buClr>
              <a:buSzPct val="100000"/>
            </a:pPr>
            <a:r>
              <a:rPr lang="es-CL" sz="2400" dirty="0" smtClean="0"/>
              <a:t>Entrevistados </a:t>
            </a:r>
            <a:r>
              <a:rPr lang="es-CL" sz="2400" dirty="0"/>
              <a:t>consideran que instituciones podrían tener rol más importante en fomentar el trabajo en establecimientos vulnerables, y que las prácticas serían buena manera de hacerlo.</a:t>
            </a:r>
          </a:p>
          <a:p>
            <a:pPr marL="434340" algn="just">
              <a:buClr>
                <a:schemeClr val="accent1">
                  <a:lumMod val="75000"/>
                </a:schemeClr>
              </a:buClr>
              <a:buSzPct val="100000"/>
            </a:pPr>
            <a:r>
              <a:rPr lang="es-CL" sz="2400" dirty="0"/>
              <a:t>Docentes que realizan práctica en establecimientos PS, tienen menor probabilidad de trabajar en establecimientos municipales, y mayor probabilidad de optar por empleo de la misma dependencia. </a:t>
            </a:r>
          </a:p>
          <a:p>
            <a:pPr marL="1005840" lvl="1" indent="-514350" algn="just">
              <a:buClr>
                <a:schemeClr val="accent1">
                  <a:lumMod val="75000"/>
                </a:schemeClr>
              </a:buClr>
              <a:buSzPct val="100000"/>
            </a:pPr>
            <a:r>
              <a:rPr lang="es-CL" sz="2400" dirty="0"/>
              <a:t>No se encuentra evidencia que la práctica en establecimientos vulnerables, con buena evaluación, tenga influencia en aumento de probabilidad de primer empleo en establecimiento de iguales características.</a:t>
            </a:r>
          </a:p>
          <a:p>
            <a:pPr marL="1005840" lvl="1" indent="-514350" algn="just">
              <a:buClr>
                <a:schemeClr val="accent1">
                  <a:lumMod val="75000"/>
                </a:schemeClr>
              </a:buClr>
              <a:buSzPct val="100000"/>
            </a:pPr>
            <a:r>
              <a:rPr lang="es-CL" sz="2400" dirty="0"/>
              <a:t>En el cualitativo se encontró que tener experiencias de prácticas negativas en establecimientos de NSE bajo, eliminó el interés de trabajar en este tipo de establecimientos.</a:t>
            </a:r>
          </a:p>
          <a:p>
            <a:r>
              <a:rPr lang="es-CL" sz="2400" dirty="0"/>
              <a:t>Mayoría de prácticas profesionales (61%) son asignadas por la institución. Cercanía como criterio importante para esta asignación.</a:t>
            </a:r>
          </a:p>
          <a:p>
            <a:endParaRPr lang="es-ES" dirty="0"/>
          </a:p>
        </p:txBody>
      </p:sp>
    </p:spTree>
    <p:extLst>
      <p:ext uri="{BB962C8B-B14F-4D97-AF65-F5344CB8AC3E}">
        <p14:creationId xmlns:p14="http://schemas.microsoft.com/office/powerpoint/2010/main" xmlns="" val="610325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endParaRPr lang="es-ES" dirty="0"/>
          </a:p>
        </p:txBody>
      </p:sp>
      <p:graphicFrame>
        <p:nvGraphicFramePr>
          <p:cNvPr id="4" name="4 Marcador de contenido"/>
          <p:cNvGraphicFramePr>
            <a:graphicFrameLocks/>
          </p:cNvGraphicFramePr>
          <p:nvPr>
            <p:extLst>
              <p:ext uri="{D42A27DB-BD31-4B8C-83A1-F6EECF244321}">
                <p14:modId xmlns:p14="http://schemas.microsoft.com/office/powerpoint/2010/main" xmlns="" val="2539673659"/>
              </p:ext>
            </p:extLst>
          </p:nvPr>
        </p:nvGraphicFramePr>
        <p:xfrm>
          <a:off x="0" y="722376"/>
          <a:ext cx="9124950" cy="5221224"/>
        </p:xfrm>
        <a:graphic>
          <a:graphicData uri="http://schemas.openxmlformats.org/drawingml/2006/table">
            <a:tbl>
              <a:tblPr firstRow="1" bandRow="1" bandCol="1">
                <a:tableStyleId>{5C22544A-7EE6-4342-B048-85BDC9FD1C3A}</a:tableStyleId>
              </a:tblPr>
              <a:tblGrid>
                <a:gridCol w="5715000"/>
                <a:gridCol w="3409950"/>
              </a:tblGrid>
              <a:tr h="145808">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s-CL" sz="1800" dirty="0">
                          <a:effectLst/>
                        </a:rPr>
                        <a:t> </a:t>
                      </a:r>
                      <a:r>
                        <a:rPr lang="es-CL" sz="1800" dirty="0" err="1" smtClean="0">
                          <a:effectLst/>
                        </a:rPr>
                        <a:t>dPr</a:t>
                      </a:r>
                      <a:r>
                        <a:rPr lang="es-CL" sz="1800" dirty="0" smtClean="0">
                          <a:effectLst/>
                        </a:rPr>
                        <a:t> (y=Municipal)/dx</a:t>
                      </a:r>
                      <a:endParaRPr lang="es-ES" sz="1800" dirty="0">
                        <a:effectLst/>
                        <a:latin typeface="Calibri"/>
                        <a:ea typeface="Times New Roman"/>
                        <a:cs typeface="Times New Roman"/>
                      </a:endParaRPr>
                    </a:p>
                  </a:txBody>
                  <a:tcPr marL="41089" marR="41089" marT="0" marB="0" anchor="b">
                    <a:solidFill>
                      <a:schemeClr val="bg1">
                        <a:lumMod val="65000"/>
                      </a:schemeClr>
                    </a:solidFill>
                  </a:tcPr>
                </a:tc>
                <a:tc>
                  <a:txBody>
                    <a:bodyPr/>
                    <a:lstStyle/>
                    <a:p>
                      <a:pPr>
                        <a:lnSpc>
                          <a:spcPct val="115000"/>
                        </a:lnSpc>
                        <a:spcAft>
                          <a:spcPts val="1000"/>
                        </a:spcAft>
                      </a:pPr>
                      <a:endParaRPr lang="es-ES" sz="1800" dirty="0">
                        <a:effectLst/>
                        <a:latin typeface="Calibri"/>
                        <a:ea typeface="Times New Roman"/>
                        <a:cs typeface="Times New Roman"/>
                      </a:endParaRPr>
                    </a:p>
                  </a:txBody>
                  <a:tcPr marL="41089" marR="41089" marT="0" marB="0" anchor="b">
                    <a:solidFill>
                      <a:schemeClr val="bg1">
                        <a:lumMod val="65000"/>
                      </a:schemeClr>
                    </a:solidFill>
                  </a:tcPr>
                </a:tc>
              </a:tr>
              <a:tr h="145808">
                <a:tc>
                  <a:txBody>
                    <a:bodyPr/>
                    <a:lstStyle/>
                    <a:p>
                      <a:pPr>
                        <a:lnSpc>
                          <a:spcPct val="115000"/>
                        </a:lnSpc>
                        <a:spcAft>
                          <a:spcPts val="1000"/>
                        </a:spcAft>
                      </a:pPr>
                      <a:endParaRPr lang="es-ES" sz="18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1800">
                          <a:effectLst/>
                        </a:rPr>
                        <a:t> </a:t>
                      </a:r>
                      <a:endParaRPr lang="es-ES" sz="180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dirty="0">
                          <a:effectLst/>
                        </a:rPr>
                        <a:t>S</a:t>
                      </a:r>
                      <a:r>
                        <a:rPr lang="es-CL" sz="2000" dirty="0" smtClean="0">
                          <a:effectLst/>
                        </a:rPr>
                        <a:t>exo </a:t>
                      </a:r>
                      <a:r>
                        <a:rPr lang="es-CL" sz="2000" dirty="0">
                          <a:effectLst/>
                        </a:rPr>
                        <a:t>(1=hombre) </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a:effectLst/>
                        </a:rPr>
                        <a:t>-</a:t>
                      </a:r>
                      <a:r>
                        <a:rPr lang="es-CL" sz="2000" dirty="0" smtClean="0">
                          <a:effectLst/>
                        </a:rPr>
                        <a:t>0.067     (0.067)</a:t>
                      </a:r>
                      <a:endParaRPr lang="es-ES" sz="2000" dirty="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dirty="0">
                          <a:effectLst/>
                        </a:rPr>
                        <a:t>Educación del Padre </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a:effectLst/>
                        </a:rPr>
                        <a:t>-</a:t>
                      </a:r>
                      <a:r>
                        <a:rPr lang="es-CL" sz="2000" dirty="0" smtClean="0">
                          <a:effectLst/>
                        </a:rPr>
                        <a:t>0.016     (0.012)</a:t>
                      </a:r>
                      <a:endParaRPr lang="es-ES" sz="2000" dirty="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dirty="0">
                          <a:effectLst/>
                        </a:rPr>
                        <a:t>Educación de la Madre </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smtClean="0">
                          <a:effectLst/>
                        </a:rPr>
                        <a:t>0.014      (0.012)</a:t>
                      </a:r>
                      <a:endParaRPr lang="es-ES" sz="2000" dirty="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dirty="0">
                          <a:effectLst/>
                        </a:rPr>
                        <a:t>Egresó de Colegio Particular </a:t>
                      </a:r>
                      <a:r>
                        <a:rPr lang="es-CL" sz="2000" dirty="0" err="1">
                          <a:effectLst/>
                        </a:rPr>
                        <a:t>Subv</a:t>
                      </a:r>
                      <a:r>
                        <a:rPr lang="es-CL" sz="2000" dirty="0">
                          <a:effectLst/>
                        </a:rPr>
                        <a:t>. </a:t>
                      </a:r>
                      <a:r>
                        <a:rPr lang="es-CL" sz="2000" dirty="0" smtClean="0">
                          <a:effectLst/>
                        </a:rPr>
                        <a:t> </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a:effectLst/>
                        </a:rPr>
                        <a:t>-0.119</a:t>
                      </a:r>
                      <a:r>
                        <a:rPr lang="es-CL" sz="2000" dirty="0" smtClean="0">
                          <a:effectLst/>
                        </a:rPr>
                        <a:t>*    (0.063)</a:t>
                      </a:r>
                      <a:endParaRPr lang="es-ES" sz="2000" dirty="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dirty="0">
                          <a:effectLst/>
                        </a:rPr>
                        <a:t>Egresó de Colegio Particular Pagado </a:t>
                      </a:r>
                      <a:r>
                        <a:rPr lang="es-CL" sz="2000" dirty="0" smtClean="0">
                          <a:effectLst/>
                        </a:rPr>
                        <a:t> </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a:effectLst/>
                        </a:rPr>
                        <a:t>-0.297</a:t>
                      </a:r>
                      <a:r>
                        <a:rPr lang="es-CL" sz="2000" dirty="0" smtClean="0">
                          <a:effectLst/>
                        </a:rPr>
                        <a:t>*** (0.043)</a:t>
                      </a:r>
                      <a:endParaRPr lang="es-ES" sz="2000" dirty="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dirty="0">
                          <a:effectLst/>
                        </a:rPr>
                        <a:t>Alto PSU(sobre 630 puntos) </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a:effectLst/>
                        </a:rPr>
                        <a:t>-</a:t>
                      </a:r>
                      <a:r>
                        <a:rPr lang="es-CL" sz="2000" dirty="0" smtClean="0">
                          <a:effectLst/>
                        </a:rPr>
                        <a:t>0.056     (0.064)</a:t>
                      </a:r>
                      <a:endParaRPr lang="es-ES" sz="2000" dirty="0">
                        <a:effectLst/>
                        <a:latin typeface="Calibri"/>
                        <a:ea typeface="Times New Roman"/>
                        <a:cs typeface="Times New Roman"/>
                      </a:endParaRPr>
                    </a:p>
                  </a:txBody>
                  <a:tcPr marL="41089" marR="41089" marT="0" marB="0" anchor="b"/>
                </a:tc>
              </a:tr>
              <a:tr h="291617">
                <a:tc>
                  <a:txBody>
                    <a:bodyPr/>
                    <a:lstStyle/>
                    <a:p>
                      <a:pPr>
                        <a:lnSpc>
                          <a:spcPct val="115000"/>
                        </a:lnSpc>
                        <a:spcAft>
                          <a:spcPts val="1000"/>
                        </a:spcAft>
                      </a:pPr>
                      <a:r>
                        <a:rPr lang="es-CL" sz="2000" dirty="0">
                          <a:effectLst/>
                        </a:rPr>
                        <a:t>Formación fomenta enseñar a niños vulnerables </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a:effectLst/>
                        </a:rPr>
                        <a:t>-</a:t>
                      </a:r>
                      <a:r>
                        <a:rPr lang="es-CL" sz="2000" dirty="0" smtClean="0">
                          <a:effectLst/>
                        </a:rPr>
                        <a:t>0.011     (0.058)</a:t>
                      </a:r>
                      <a:endParaRPr lang="es-ES" sz="2000" dirty="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b="1" dirty="0">
                          <a:effectLst/>
                        </a:rPr>
                        <a:t>A1: Práctica en Particular Subvencionado </a:t>
                      </a:r>
                      <a:endParaRPr lang="es-CL" sz="2000" b="1" dirty="0" smtClean="0">
                        <a:effectLst/>
                      </a:endParaRPr>
                    </a:p>
                  </a:txBody>
                  <a:tcPr marL="41089" marR="41089" marT="0" marB="0" anchor="b"/>
                </a:tc>
                <a:tc>
                  <a:txBody>
                    <a:bodyPr/>
                    <a:lstStyle/>
                    <a:p>
                      <a:pPr>
                        <a:lnSpc>
                          <a:spcPct val="115000"/>
                        </a:lnSpc>
                        <a:spcAft>
                          <a:spcPts val="1000"/>
                        </a:spcAft>
                      </a:pPr>
                      <a:r>
                        <a:rPr lang="es-CL" sz="2000" dirty="0">
                          <a:effectLst/>
                        </a:rPr>
                        <a:t>-0.191</a:t>
                      </a:r>
                      <a:r>
                        <a:rPr lang="es-CL" sz="2000" dirty="0" smtClean="0">
                          <a:effectLst/>
                        </a:rPr>
                        <a:t>*** (0.058)</a:t>
                      </a:r>
                      <a:endParaRPr lang="es-ES" sz="2000" dirty="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dirty="0">
                          <a:effectLst/>
                        </a:rPr>
                        <a:t>A2: Práctica en Particular Pagado </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a:effectLst/>
                        </a:rPr>
                        <a:t>-0.149</a:t>
                      </a:r>
                      <a:r>
                        <a:rPr lang="es-CL" sz="2000" dirty="0" smtClean="0">
                          <a:effectLst/>
                        </a:rPr>
                        <a:t>**   (0.073)</a:t>
                      </a:r>
                      <a:endParaRPr lang="es-ES" sz="2000" dirty="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dirty="0">
                          <a:effectLst/>
                        </a:rPr>
                        <a:t>B: Evaluación Buena de la </a:t>
                      </a:r>
                      <a:r>
                        <a:rPr lang="es-CL" sz="2000" dirty="0" smtClean="0">
                          <a:effectLst/>
                        </a:rPr>
                        <a:t>Practica </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smtClean="0">
                          <a:effectLst/>
                        </a:rPr>
                        <a:t>0.051       (0.081)</a:t>
                      </a:r>
                      <a:endParaRPr lang="es-ES" sz="2000" dirty="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dirty="0">
                          <a:effectLst/>
                        </a:rPr>
                        <a:t>Salario en su primer trabajo</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a:effectLst/>
                        </a:rPr>
                        <a:t>-</a:t>
                      </a:r>
                      <a:r>
                        <a:rPr lang="es-CL" sz="2000" dirty="0" smtClean="0">
                          <a:effectLst/>
                        </a:rPr>
                        <a:t>0.000      (0.000)</a:t>
                      </a:r>
                      <a:endParaRPr lang="es-ES" sz="2000" dirty="0">
                        <a:effectLst/>
                        <a:latin typeface="Calibri"/>
                        <a:ea typeface="Times New Roman"/>
                        <a:cs typeface="Times New Roman"/>
                      </a:endParaRPr>
                    </a:p>
                  </a:txBody>
                  <a:tcPr marL="41089" marR="41089" marT="0" marB="0" anchor="b"/>
                </a:tc>
              </a:tr>
              <a:tr h="145808">
                <a:tc>
                  <a:txBody>
                    <a:bodyPr/>
                    <a:lstStyle/>
                    <a:p>
                      <a:pPr>
                        <a:lnSpc>
                          <a:spcPct val="115000"/>
                        </a:lnSpc>
                        <a:spcAft>
                          <a:spcPts val="1000"/>
                        </a:spcAft>
                      </a:pPr>
                      <a:r>
                        <a:rPr lang="es-CL" sz="2000" dirty="0">
                          <a:effectLst/>
                        </a:rPr>
                        <a:t>N</a:t>
                      </a:r>
                      <a:endParaRPr lang="es-ES" sz="20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2000" dirty="0" smtClean="0">
                          <a:effectLst/>
                        </a:rPr>
                        <a:t>274</a:t>
                      </a:r>
                      <a:endParaRPr lang="es-ES" sz="2000" dirty="0">
                        <a:effectLst/>
                        <a:latin typeface="Calibri"/>
                        <a:ea typeface="Times New Roman"/>
                        <a:cs typeface="Times New Roman"/>
                      </a:endParaRPr>
                    </a:p>
                  </a:txBody>
                  <a:tcPr marL="41089" marR="41089" marT="0" marB="0" anchor="b"/>
                </a:tc>
              </a:tr>
              <a:tr h="384048">
                <a:tc>
                  <a:txBody>
                    <a:bodyPr/>
                    <a:lstStyle/>
                    <a:p>
                      <a:pPr>
                        <a:lnSpc>
                          <a:spcPct val="115000"/>
                        </a:lnSpc>
                        <a:spcAft>
                          <a:spcPts val="1000"/>
                        </a:spcAft>
                      </a:pPr>
                      <a:r>
                        <a:rPr lang="es-CL" sz="1800" dirty="0">
                          <a:effectLst/>
                        </a:rPr>
                        <a:t> </a:t>
                      </a:r>
                      <a:endParaRPr lang="es-ES" sz="1800" dirty="0">
                        <a:effectLst/>
                        <a:latin typeface="Calibri"/>
                        <a:ea typeface="Times New Roman"/>
                        <a:cs typeface="Times New Roman"/>
                      </a:endParaRPr>
                    </a:p>
                  </a:txBody>
                  <a:tcPr marL="41089" marR="41089" marT="0" marB="0" anchor="b"/>
                </a:tc>
                <a:tc>
                  <a:txBody>
                    <a:bodyPr/>
                    <a:lstStyle/>
                    <a:p>
                      <a:pPr>
                        <a:lnSpc>
                          <a:spcPct val="115000"/>
                        </a:lnSpc>
                        <a:spcAft>
                          <a:spcPts val="1000"/>
                        </a:spcAft>
                      </a:pPr>
                      <a:r>
                        <a:rPr lang="es-CL" sz="1800" dirty="0">
                          <a:effectLst/>
                        </a:rPr>
                        <a:t> </a:t>
                      </a:r>
                      <a:endParaRPr lang="es-ES" sz="1800" dirty="0">
                        <a:effectLst/>
                        <a:latin typeface="Calibri"/>
                        <a:ea typeface="Times New Roman"/>
                        <a:cs typeface="Times New Roman"/>
                      </a:endParaRPr>
                    </a:p>
                  </a:txBody>
                  <a:tcPr marL="41089" marR="41089" marT="0" marB="0" anchor="b"/>
                </a:tc>
              </a:tr>
            </a:tbl>
          </a:graphicData>
        </a:graphic>
      </p:graphicFrame>
    </p:spTree>
    <p:extLst>
      <p:ext uri="{BB962C8B-B14F-4D97-AF65-F5344CB8AC3E}">
        <p14:creationId xmlns:p14="http://schemas.microsoft.com/office/powerpoint/2010/main" xmlns="" val="16932501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a:xfrm>
            <a:off x="0" y="1196752"/>
            <a:ext cx="8229600" cy="4525963"/>
          </a:xfrm>
        </p:spPr>
        <p:txBody>
          <a:bodyPr>
            <a:normAutofit/>
          </a:bodyPr>
          <a:lstStyle/>
          <a:p>
            <a:pPr marL="0" indent="0">
              <a:buNone/>
            </a:pPr>
            <a:r>
              <a:rPr lang="es-CL" sz="2400" dirty="0"/>
              <a:t>Tres principales factores para decidir trabajar en establecimiento</a:t>
            </a:r>
          </a:p>
          <a:p>
            <a:endParaRPr lang="es-ES" dirty="0"/>
          </a:p>
        </p:txBody>
      </p:sp>
      <p:graphicFrame>
        <p:nvGraphicFramePr>
          <p:cNvPr id="4" name="3 Tabla"/>
          <p:cNvGraphicFramePr>
            <a:graphicFrameLocks noGrp="1"/>
          </p:cNvGraphicFramePr>
          <p:nvPr>
            <p:extLst>
              <p:ext uri="{D42A27DB-BD31-4B8C-83A1-F6EECF244321}">
                <p14:modId xmlns:p14="http://schemas.microsoft.com/office/powerpoint/2010/main" xmlns="" val="1555940288"/>
              </p:ext>
            </p:extLst>
          </p:nvPr>
        </p:nvGraphicFramePr>
        <p:xfrm>
          <a:off x="35423" y="1700808"/>
          <a:ext cx="7898791" cy="2590261"/>
        </p:xfrm>
        <a:graphic>
          <a:graphicData uri="http://schemas.openxmlformats.org/drawingml/2006/table">
            <a:tbl>
              <a:tblPr firstRow="1" firstCol="1" bandRow="1">
                <a:tableStyleId>{5C22544A-7EE6-4342-B048-85BDC9FD1C3A}</a:tableStyleId>
              </a:tblPr>
              <a:tblGrid>
                <a:gridCol w="4416844"/>
                <a:gridCol w="989084"/>
                <a:gridCol w="698988"/>
                <a:gridCol w="931272"/>
                <a:gridCol w="862603"/>
              </a:tblGrid>
              <a:tr h="260329">
                <a:tc>
                  <a:txBody>
                    <a:bodyPr/>
                    <a:lstStyle/>
                    <a:p>
                      <a:endParaRPr lang="es-ES" sz="1800" dirty="0">
                        <a:effectLst/>
                        <a:latin typeface="Tw Cen MT" pitchFamily="34" charset="0"/>
                        <a:cs typeface="Times New Roman"/>
                      </a:endParaRPr>
                    </a:p>
                  </a:txBody>
                  <a:tcPr marL="41519" marR="41519" marT="0" marB="0" anchor="b">
                    <a:solidFill>
                      <a:schemeClr val="bg1">
                        <a:lumMod val="65000"/>
                      </a:schemeClr>
                    </a:solidFill>
                  </a:tcPr>
                </a:tc>
                <a:tc>
                  <a:txBody>
                    <a:bodyPr/>
                    <a:lstStyle/>
                    <a:p>
                      <a:endParaRPr lang="es-ES" sz="1800" dirty="0">
                        <a:effectLst/>
                        <a:latin typeface="Tw Cen MT" pitchFamily="34" charset="0"/>
                        <a:cs typeface="Times New Roman"/>
                      </a:endParaRPr>
                    </a:p>
                  </a:txBody>
                  <a:tcPr marL="41519" marR="41519" marT="0" marB="0" anchor="b">
                    <a:solidFill>
                      <a:schemeClr val="bg1">
                        <a:lumMod val="65000"/>
                      </a:schemeClr>
                    </a:solidFill>
                  </a:tcPr>
                </a:tc>
                <a:tc gridSpan="3">
                  <a:txBody>
                    <a:bodyPr/>
                    <a:lstStyle/>
                    <a:p>
                      <a:pPr algn="ctr">
                        <a:lnSpc>
                          <a:spcPct val="115000"/>
                        </a:lnSpc>
                        <a:spcAft>
                          <a:spcPts val="0"/>
                        </a:spcAft>
                      </a:pPr>
                      <a:r>
                        <a:rPr lang="es-CL" sz="1800" dirty="0">
                          <a:effectLst/>
                          <a:latin typeface="Tw Cen MT" pitchFamily="34" charset="0"/>
                        </a:rPr>
                        <a:t>Dependencia 1er empleo</a:t>
                      </a:r>
                      <a:endParaRPr lang="es-ES" sz="1800" dirty="0">
                        <a:effectLst/>
                        <a:latin typeface="Tw Cen MT" pitchFamily="34" charset="0"/>
                        <a:ea typeface="Times New Roman"/>
                        <a:cs typeface="Times New Roman"/>
                      </a:endParaRPr>
                    </a:p>
                  </a:txBody>
                  <a:tcPr marL="41519" marR="41519" marT="0" marB="0" anchor="b">
                    <a:solidFill>
                      <a:schemeClr val="bg1">
                        <a:lumMod val="65000"/>
                      </a:schemeClr>
                    </a:solidFill>
                  </a:tcPr>
                </a:tc>
                <a:tc hMerge="1">
                  <a:txBody>
                    <a:bodyPr/>
                    <a:lstStyle/>
                    <a:p>
                      <a:endParaRPr lang="es-ES"/>
                    </a:p>
                  </a:txBody>
                  <a:tcPr/>
                </a:tc>
                <a:tc hMerge="1">
                  <a:txBody>
                    <a:bodyPr/>
                    <a:lstStyle/>
                    <a:p>
                      <a:endParaRPr lang="es-ES"/>
                    </a:p>
                  </a:txBody>
                  <a:tcPr/>
                </a:tc>
              </a:tr>
              <a:tr h="391865">
                <a:tc>
                  <a:txBody>
                    <a:bodyPr/>
                    <a:lstStyle/>
                    <a:p>
                      <a:endParaRPr lang="es-ES" sz="1800">
                        <a:effectLst/>
                        <a:latin typeface="Tw Cen MT" pitchFamily="34" charset="0"/>
                        <a:cs typeface="Times New Roman"/>
                      </a:endParaRPr>
                    </a:p>
                  </a:txBody>
                  <a:tcPr marL="41519" marR="41519" marT="0" marB="0" anchor="ctr">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Total</a:t>
                      </a:r>
                      <a:endParaRPr lang="es-ES" sz="1800">
                        <a:effectLst/>
                        <a:latin typeface="Tw Cen MT" pitchFamily="34" charset="0"/>
                        <a:ea typeface="Times New Roman"/>
                        <a:cs typeface="Times New Roman"/>
                      </a:endParaRPr>
                    </a:p>
                  </a:txBody>
                  <a:tcPr marL="41519" marR="41519" marT="0" marB="0" anchor="ctr"/>
                </a:tc>
                <a:tc>
                  <a:txBody>
                    <a:bodyPr/>
                    <a:lstStyle/>
                    <a:p>
                      <a:pPr algn="ctr">
                        <a:lnSpc>
                          <a:spcPct val="115000"/>
                        </a:lnSpc>
                        <a:spcAft>
                          <a:spcPts val="0"/>
                        </a:spcAft>
                      </a:pPr>
                      <a:r>
                        <a:rPr lang="es-CL" sz="1800" dirty="0" smtClean="0">
                          <a:effectLst/>
                          <a:latin typeface="Tw Cen MT" pitchFamily="34" charset="0"/>
                        </a:rPr>
                        <a:t>M</a:t>
                      </a:r>
                      <a:endParaRPr lang="es-ES" sz="1800" dirty="0">
                        <a:effectLst/>
                        <a:latin typeface="Tw Cen MT" pitchFamily="34" charset="0"/>
                        <a:ea typeface="Times New Roman"/>
                        <a:cs typeface="Times New Roman"/>
                      </a:endParaRPr>
                    </a:p>
                  </a:txBody>
                  <a:tcPr marL="41519" marR="41519" marT="0" marB="0" anchor="ctr"/>
                </a:tc>
                <a:tc>
                  <a:txBody>
                    <a:bodyPr/>
                    <a:lstStyle/>
                    <a:p>
                      <a:pPr algn="ctr">
                        <a:lnSpc>
                          <a:spcPct val="115000"/>
                        </a:lnSpc>
                        <a:spcAft>
                          <a:spcPts val="0"/>
                        </a:spcAft>
                      </a:pPr>
                      <a:r>
                        <a:rPr lang="es-CL" sz="1800" dirty="0" smtClean="0">
                          <a:effectLst/>
                          <a:latin typeface="Tw Cen MT" pitchFamily="34" charset="0"/>
                          <a:ea typeface="+mn-ea"/>
                          <a:cs typeface="+mn-cs"/>
                        </a:rPr>
                        <a:t>PS</a:t>
                      </a:r>
                      <a:endParaRPr lang="es-ES" sz="1800" dirty="0">
                        <a:effectLst/>
                        <a:latin typeface="Tw Cen MT" pitchFamily="34" charset="0"/>
                        <a:ea typeface="Times New Roman"/>
                        <a:cs typeface="Times New Roman"/>
                      </a:endParaRPr>
                    </a:p>
                  </a:txBody>
                  <a:tcPr marL="41519" marR="41519" marT="0" marB="0" anchor="ctr"/>
                </a:tc>
                <a:tc>
                  <a:txBody>
                    <a:bodyPr/>
                    <a:lstStyle/>
                    <a:p>
                      <a:pPr algn="ctr">
                        <a:lnSpc>
                          <a:spcPct val="115000"/>
                        </a:lnSpc>
                        <a:spcAft>
                          <a:spcPts val="0"/>
                        </a:spcAft>
                      </a:pPr>
                      <a:r>
                        <a:rPr lang="es-CL" sz="1800" dirty="0" smtClean="0">
                          <a:effectLst/>
                          <a:latin typeface="Tw Cen MT" pitchFamily="34" charset="0"/>
                        </a:rPr>
                        <a:t>PP</a:t>
                      </a:r>
                      <a:endParaRPr lang="es-ES" sz="1800" dirty="0">
                        <a:effectLst/>
                        <a:latin typeface="Tw Cen MT" pitchFamily="34" charset="0"/>
                        <a:ea typeface="Times New Roman"/>
                        <a:cs typeface="Times New Roman"/>
                      </a:endParaRPr>
                    </a:p>
                  </a:txBody>
                  <a:tcPr marL="41519" marR="41519" marT="0" marB="0" anchor="ctr"/>
                </a:tc>
              </a:tr>
              <a:tr h="391865">
                <a:tc>
                  <a:txBody>
                    <a:bodyPr/>
                    <a:lstStyle/>
                    <a:p>
                      <a:pPr>
                        <a:lnSpc>
                          <a:spcPct val="115000"/>
                        </a:lnSpc>
                        <a:spcAft>
                          <a:spcPts val="0"/>
                        </a:spcAft>
                      </a:pPr>
                      <a:r>
                        <a:rPr lang="es-CL" sz="1800" dirty="0" smtClean="0">
                          <a:effectLst/>
                          <a:latin typeface="Tw Cen MT" pitchFamily="34" charset="0"/>
                        </a:rPr>
                        <a:t>Porque fue la primera</a:t>
                      </a:r>
                      <a:r>
                        <a:rPr lang="es-CL" sz="1800" baseline="0" dirty="0" smtClean="0">
                          <a:effectLst/>
                          <a:latin typeface="Tw Cen MT" pitchFamily="34" charset="0"/>
                        </a:rPr>
                        <a:t> oferta</a:t>
                      </a:r>
                      <a:endParaRPr lang="es-ES" sz="1800" dirty="0">
                        <a:effectLst/>
                        <a:latin typeface="Tw Cen MT" pitchFamily="34" charset="0"/>
                        <a:ea typeface="Times New Roman"/>
                        <a:cs typeface="Times New Roman"/>
                      </a:endParaRPr>
                    </a:p>
                  </a:txBody>
                  <a:tcPr marL="41519" marR="41519" marT="0" marB="0" anchor="ctr">
                    <a:solidFill>
                      <a:schemeClr val="bg1">
                        <a:lumMod val="65000"/>
                      </a:schemeClr>
                    </a:solidFill>
                  </a:tcPr>
                </a:tc>
                <a:tc>
                  <a:txBody>
                    <a:bodyPr/>
                    <a:lstStyle/>
                    <a:p>
                      <a:pPr algn="r">
                        <a:lnSpc>
                          <a:spcPct val="115000"/>
                        </a:lnSpc>
                        <a:spcAft>
                          <a:spcPts val="0"/>
                        </a:spcAft>
                      </a:pPr>
                      <a:r>
                        <a:rPr lang="es-CL" sz="1800" dirty="0" smtClean="0">
                          <a:effectLst/>
                          <a:latin typeface="Tw Cen MT" pitchFamily="34" charset="0"/>
                        </a:rPr>
                        <a:t>50,9</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52,14</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54,41</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52,00</a:t>
                      </a:r>
                      <a:endParaRPr lang="es-ES" sz="1800" dirty="0">
                        <a:effectLst/>
                        <a:latin typeface="Tw Cen MT" pitchFamily="34" charset="0"/>
                        <a:ea typeface="Times New Roman"/>
                        <a:cs typeface="Times New Roman"/>
                      </a:endParaRPr>
                    </a:p>
                  </a:txBody>
                  <a:tcPr marL="41519" marR="41519" marT="0" marB="0" anchor="ctr"/>
                </a:tc>
              </a:tr>
              <a:tr h="391865">
                <a:tc>
                  <a:txBody>
                    <a:bodyPr/>
                    <a:lstStyle/>
                    <a:p>
                      <a:pPr>
                        <a:lnSpc>
                          <a:spcPct val="115000"/>
                        </a:lnSpc>
                        <a:spcAft>
                          <a:spcPts val="0"/>
                        </a:spcAft>
                      </a:pPr>
                      <a:r>
                        <a:rPr lang="es-CL" sz="1800" dirty="0" smtClean="0">
                          <a:effectLst/>
                          <a:latin typeface="Tw Cen MT" pitchFamily="34" charset="0"/>
                        </a:rPr>
                        <a:t>Jornada ofrecida</a:t>
                      </a:r>
                      <a:r>
                        <a:rPr lang="es-CL" sz="1800" baseline="0" dirty="0" smtClean="0">
                          <a:effectLst/>
                          <a:latin typeface="Tw Cen MT" pitchFamily="34" charset="0"/>
                        </a:rPr>
                        <a:t> era adecuada</a:t>
                      </a:r>
                      <a:endParaRPr lang="es-ES" sz="1800" dirty="0">
                        <a:effectLst/>
                        <a:latin typeface="Tw Cen MT" pitchFamily="34" charset="0"/>
                        <a:ea typeface="Times New Roman"/>
                        <a:cs typeface="Times New Roman"/>
                      </a:endParaRPr>
                    </a:p>
                  </a:txBody>
                  <a:tcPr marL="41519" marR="41519" marT="0" marB="0" anchor="ctr">
                    <a:solidFill>
                      <a:schemeClr val="bg1">
                        <a:lumMod val="65000"/>
                      </a:schemeClr>
                    </a:solidFill>
                  </a:tcPr>
                </a:tc>
                <a:tc>
                  <a:txBody>
                    <a:bodyPr/>
                    <a:lstStyle/>
                    <a:p>
                      <a:pPr algn="r">
                        <a:lnSpc>
                          <a:spcPct val="115000"/>
                        </a:lnSpc>
                        <a:spcAft>
                          <a:spcPts val="0"/>
                        </a:spcAft>
                      </a:pPr>
                      <a:r>
                        <a:rPr lang="es-CL" sz="1800" dirty="0" smtClean="0">
                          <a:effectLst/>
                          <a:latin typeface="Tw Cen MT" pitchFamily="34" charset="0"/>
                        </a:rPr>
                        <a:t>48,24</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51,28</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44,12</a:t>
                      </a:r>
                      <a:endParaRPr lang="es-ES" sz="1800" dirty="0">
                        <a:effectLst/>
                        <a:latin typeface="Tw Cen MT" pitchFamily="34" charset="0"/>
                        <a:ea typeface="Times New Roman"/>
                        <a:cs typeface="Times New Roman"/>
                      </a:endParaRPr>
                    </a:p>
                  </a:txBody>
                  <a:tcPr marL="41519" marR="41519" marT="0" marB="0" anchor="b"/>
                </a:tc>
                <a:tc>
                  <a:txBody>
                    <a:bodyPr/>
                    <a:lstStyle/>
                    <a:p>
                      <a:pPr algn="r">
                        <a:lnSpc>
                          <a:spcPct val="115000"/>
                        </a:lnSpc>
                        <a:spcAft>
                          <a:spcPts val="0"/>
                        </a:spcAft>
                      </a:pPr>
                      <a:r>
                        <a:rPr lang="es-CL" sz="1800" dirty="0" smtClean="0">
                          <a:effectLst/>
                          <a:latin typeface="Tw Cen MT" pitchFamily="34" charset="0"/>
                          <a:ea typeface="+mn-ea"/>
                          <a:cs typeface="+mn-cs"/>
                        </a:rPr>
                        <a:t>44,0</a:t>
                      </a:r>
                      <a:endParaRPr lang="es-ES" sz="1800" dirty="0">
                        <a:effectLst/>
                        <a:latin typeface="Tw Cen MT" pitchFamily="34" charset="0"/>
                        <a:ea typeface="Times New Roman"/>
                        <a:cs typeface="Times New Roman"/>
                      </a:endParaRPr>
                    </a:p>
                  </a:txBody>
                  <a:tcPr marL="41519" marR="41519" marT="0" marB="0" anchor="ctr"/>
                </a:tc>
              </a:tr>
              <a:tr h="391865">
                <a:tc>
                  <a:txBody>
                    <a:bodyPr/>
                    <a:lstStyle/>
                    <a:p>
                      <a:pPr>
                        <a:lnSpc>
                          <a:spcPct val="115000"/>
                        </a:lnSpc>
                        <a:spcAft>
                          <a:spcPts val="0"/>
                        </a:spcAft>
                      </a:pPr>
                      <a:r>
                        <a:rPr lang="es-CL" sz="1800" dirty="0">
                          <a:effectLst/>
                          <a:latin typeface="Tw Cen MT" pitchFamily="34" charset="0"/>
                        </a:rPr>
                        <a:t>Que </a:t>
                      </a:r>
                      <a:r>
                        <a:rPr lang="es-CL" sz="1800" dirty="0" smtClean="0">
                          <a:effectLst/>
                          <a:latin typeface="Tw Cen MT" pitchFamily="34" charset="0"/>
                        </a:rPr>
                        <a:t>no</a:t>
                      </a:r>
                      <a:r>
                        <a:rPr lang="es-CL" sz="1800" baseline="0" dirty="0" smtClean="0">
                          <a:effectLst/>
                          <a:latin typeface="Tw Cen MT" pitchFamily="34" charset="0"/>
                        </a:rPr>
                        <a:t> era </a:t>
                      </a:r>
                      <a:r>
                        <a:rPr lang="es-CL" sz="1800" dirty="0" smtClean="0">
                          <a:effectLst/>
                          <a:latin typeface="Tw Cen MT" pitchFamily="34" charset="0"/>
                        </a:rPr>
                        <a:t>un </a:t>
                      </a:r>
                      <a:r>
                        <a:rPr lang="es-CL" sz="1800" dirty="0" err="1">
                          <a:effectLst/>
                          <a:latin typeface="Tw Cen MT" pitchFamily="34" charset="0"/>
                        </a:rPr>
                        <a:t>reemplazo</a:t>
                      </a:r>
                      <a:endParaRPr lang="es-ES" sz="1800" dirty="0">
                        <a:effectLst/>
                        <a:latin typeface="Tw Cen MT" pitchFamily="34" charset="0"/>
                        <a:ea typeface="Times New Roman"/>
                        <a:cs typeface="Times New Roman"/>
                      </a:endParaRPr>
                    </a:p>
                  </a:txBody>
                  <a:tcPr marL="41519" marR="41519" marT="0" marB="0" anchor="ctr">
                    <a:solidFill>
                      <a:schemeClr val="bg1">
                        <a:lumMod val="65000"/>
                      </a:schemeClr>
                    </a:solidFill>
                  </a:tcPr>
                </a:tc>
                <a:tc>
                  <a:txBody>
                    <a:bodyPr/>
                    <a:lstStyle/>
                    <a:p>
                      <a:pPr algn="r">
                        <a:lnSpc>
                          <a:spcPct val="115000"/>
                        </a:lnSpc>
                        <a:spcAft>
                          <a:spcPts val="0"/>
                        </a:spcAft>
                      </a:pPr>
                      <a:r>
                        <a:rPr lang="es-CL" sz="1800" dirty="0" smtClean="0">
                          <a:effectLst/>
                          <a:latin typeface="Tw Cen MT" pitchFamily="34" charset="0"/>
                        </a:rPr>
                        <a:t>38,82</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42,74</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36,03</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24,00</a:t>
                      </a:r>
                      <a:endParaRPr lang="es-ES" sz="1800" dirty="0">
                        <a:effectLst/>
                        <a:latin typeface="Tw Cen MT" pitchFamily="34" charset="0"/>
                        <a:ea typeface="Times New Roman"/>
                        <a:cs typeface="Times New Roman"/>
                      </a:endParaRPr>
                    </a:p>
                  </a:txBody>
                  <a:tcPr marL="41519" marR="41519" marT="0" marB="0" anchor="ctr"/>
                </a:tc>
              </a:tr>
              <a:tr h="391865">
                <a:tc>
                  <a:txBody>
                    <a:bodyPr/>
                    <a:lstStyle/>
                    <a:p>
                      <a:pPr>
                        <a:lnSpc>
                          <a:spcPct val="115000"/>
                        </a:lnSpc>
                        <a:spcAft>
                          <a:spcPts val="0"/>
                        </a:spcAft>
                      </a:pPr>
                      <a:r>
                        <a:rPr lang="es-CL" sz="1800" dirty="0">
                          <a:effectLst/>
                          <a:latin typeface="Tw Cen MT" pitchFamily="34" charset="0"/>
                        </a:rPr>
                        <a:t>La jornada laboral (horas contratada)</a:t>
                      </a:r>
                      <a:endParaRPr lang="es-ES" sz="1800" dirty="0">
                        <a:effectLst/>
                        <a:latin typeface="Tw Cen MT" pitchFamily="34" charset="0"/>
                        <a:ea typeface="Times New Roman"/>
                        <a:cs typeface="Times New Roman"/>
                      </a:endParaRPr>
                    </a:p>
                  </a:txBody>
                  <a:tcPr marL="41519" marR="41519" marT="0" marB="0" anchor="ctr">
                    <a:solidFill>
                      <a:schemeClr val="bg1">
                        <a:lumMod val="65000"/>
                      </a:schemeClr>
                    </a:solidFill>
                  </a:tcPr>
                </a:tc>
                <a:tc>
                  <a:txBody>
                    <a:bodyPr/>
                    <a:lstStyle/>
                    <a:p>
                      <a:pPr algn="r">
                        <a:lnSpc>
                          <a:spcPct val="115000"/>
                        </a:lnSpc>
                        <a:spcAft>
                          <a:spcPts val="0"/>
                        </a:spcAft>
                      </a:pPr>
                      <a:r>
                        <a:rPr lang="es-CL" sz="1800">
                          <a:effectLst/>
                          <a:latin typeface="Tw Cen MT" pitchFamily="34" charset="0"/>
                        </a:rPr>
                        <a:t>48,45</a:t>
                      </a:r>
                      <a:endParaRPr lang="es-ES" sz="180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a:effectLst/>
                          <a:latin typeface="Tw Cen MT" pitchFamily="34" charset="0"/>
                        </a:rPr>
                        <a:t>45,05</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a:effectLst/>
                          <a:latin typeface="Tw Cen MT" pitchFamily="34" charset="0"/>
                        </a:rPr>
                        <a:t>48,82</a:t>
                      </a:r>
                      <a:endParaRPr lang="es-ES" sz="180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a:effectLst/>
                          <a:latin typeface="Tw Cen MT" pitchFamily="34" charset="0"/>
                        </a:rPr>
                        <a:t>43,48</a:t>
                      </a:r>
                      <a:endParaRPr lang="es-ES" sz="1800" dirty="0">
                        <a:effectLst/>
                        <a:latin typeface="Tw Cen MT" pitchFamily="34" charset="0"/>
                        <a:ea typeface="Times New Roman"/>
                        <a:cs typeface="Times New Roman"/>
                      </a:endParaRPr>
                    </a:p>
                  </a:txBody>
                  <a:tcPr marL="41519" marR="41519" marT="0" marB="0" anchor="ctr"/>
                </a:tc>
              </a:tr>
              <a:tr h="236662">
                <a:tc>
                  <a:txBody>
                    <a:bodyPr/>
                    <a:lstStyle/>
                    <a:p>
                      <a:pPr>
                        <a:lnSpc>
                          <a:spcPct val="115000"/>
                        </a:lnSpc>
                        <a:spcAft>
                          <a:spcPts val="0"/>
                        </a:spcAft>
                      </a:pPr>
                      <a:r>
                        <a:rPr lang="es-CL" sz="1800" dirty="0">
                          <a:effectLst/>
                          <a:latin typeface="Tw Cen MT" pitchFamily="34" charset="0"/>
                        </a:rPr>
                        <a:t>El salario </a:t>
                      </a:r>
                      <a:r>
                        <a:rPr lang="es-CL" sz="1800" dirty="0" smtClean="0">
                          <a:effectLst/>
                          <a:latin typeface="Tw Cen MT" pitchFamily="34" charset="0"/>
                        </a:rPr>
                        <a:t>era</a:t>
                      </a:r>
                      <a:r>
                        <a:rPr lang="es-CL" sz="1800" baseline="0" dirty="0" smtClean="0">
                          <a:effectLst/>
                          <a:latin typeface="Tw Cen MT" pitchFamily="34" charset="0"/>
                        </a:rPr>
                        <a:t> conveniente</a:t>
                      </a:r>
                      <a:endParaRPr lang="es-ES" sz="1800" dirty="0">
                        <a:effectLst/>
                        <a:latin typeface="Tw Cen MT" pitchFamily="34" charset="0"/>
                        <a:ea typeface="Times New Roman"/>
                        <a:cs typeface="Times New Roman"/>
                      </a:endParaRPr>
                    </a:p>
                  </a:txBody>
                  <a:tcPr marL="41519" marR="41519" marT="0" marB="0" anchor="ctr">
                    <a:solidFill>
                      <a:schemeClr val="bg1">
                        <a:lumMod val="65000"/>
                      </a:schemeClr>
                    </a:solidFill>
                  </a:tcPr>
                </a:tc>
                <a:tc>
                  <a:txBody>
                    <a:bodyPr/>
                    <a:lstStyle/>
                    <a:p>
                      <a:pPr algn="r">
                        <a:lnSpc>
                          <a:spcPct val="115000"/>
                        </a:lnSpc>
                        <a:spcAft>
                          <a:spcPts val="0"/>
                        </a:spcAft>
                      </a:pPr>
                      <a:r>
                        <a:rPr lang="es-CL" sz="1800" dirty="0" smtClean="0">
                          <a:effectLst/>
                          <a:latin typeface="Tw Cen MT" pitchFamily="34" charset="0"/>
                        </a:rPr>
                        <a:t>31,18</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33,33</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25,74</a:t>
                      </a:r>
                      <a:endParaRPr lang="es-ES" sz="1800" dirty="0">
                        <a:effectLst/>
                        <a:latin typeface="Tw Cen MT" pitchFamily="34" charset="0"/>
                        <a:ea typeface="Times New Roman"/>
                        <a:cs typeface="Times New Roman"/>
                      </a:endParaRPr>
                    </a:p>
                  </a:txBody>
                  <a:tcPr marL="41519" marR="41519" marT="0" marB="0" anchor="ctr"/>
                </a:tc>
                <a:tc>
                  <a:txBody>
                    <a:bodyPr/>
                    <a:lstStyle/>
                    <a:p>
                      <a:pPr algn="r">
                        <a:lnSpc>
                          <a:spcPct val="115000"/>
                        </a:lnSpc>
                        <a:spcAft>
                          <a:spcPts val="0"/>
                        </a:spcAft>
                      </a:pPr>
                      <a:r>
                        <a:rPr lang="es-CL" sz="1800" dirty="0" smtClean="0">
                          <a:effectLst/>
                          <a:latin typeface="Tw Cen MT" pitchFamily="34" charset="0"/>
                        </a:rPr>
                        <a:t>44,00</a:t>
                      </a:r>
                      <a:endParaRPr lang="es-ES" sz="1800" dirty="0">
                        <a:effectLst/>
                        <a:latin typeface="Tw Cen MT" pitchFamily="34" charset="0"/>
                        <a:ea typeface="Times New Roman"/>
                        <a:cs typeface="Times New Roman"/>
                      </a:endParaRPr>
                    </a:p>
                  </a:txBody>
                  <a:tcPr marL="41519" marR="41519" marT="0" marB="0" anchor="ctr"/>
                </a:tc>
              </a:tr>
            </a:tbl>
          </a:graphicData>
        </a:graphic>
      </p:graphicFrame>
      <p:sp>
        <p:nvSpPr>
          <p:cNvPr id="5" name="4 Rectángulo"/>
          <p:cNvSpPr/>
          <p:nvPr/>
        </p:nvSpPr>
        <p:spPr>
          <a:xfrm>
            <a:off x="-3158" y="4429736"/>
            <a:ext cx="8823630" cy="1785104"/>
          </a:xfrm>
          <a:prstGeom prst="rect">
            <a:avLst/>
          </a:prstGeom>
        </p:spPr>
        <p:txBody>
          <a:bodyPr wrap="square">
            <a:spAutoFit/>
          </a:bodyPr>
          <a:lstStyle/>
          <a:p>
            <a:endParaRPr lang="es-CL" sz="2200" i="1" dirty="0" smtClean="0"/>
          </a:p>
          <a:p>
            <a:endParaRPr lang="es-CL" sz="2200" dirty="0" smtClean="0"/>
          </a:p>
          <a:p>
            <a:r>
              <a:rPr lang="es-CL" sz="2200" dirty="0" smtClean="0"/>
              <a:t>Falta </a:t>
            </a:r>
            <a:r>
              <a:rPr lang="es-CL" sz="2200" dirty="0"/>
              <a:t>de elección puede incidir en que 41% de docentes ya no esté trabajando en su primer establecimiento, y con su grado de satisfacción con su empleo. </a:t>
            </a:r>
            <a:endParaRPr lang="en-US" sz="2200" i="1" dirty="0"/>
          </a:p>
        </p:txBody>
      </p:sp>
    </p:spTree>
    <p:extLst>
      <p:ext uri="{BB962C8B-B14F-4D97-AF65-F5344CB8AC3E}">
        <p14:creationId xmlns:p14="http://schemas.microsoft.com/office/powerpoint/2010/main" xmlns="" val="10486541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a:xfrm>
            <a:off x="457200" y="1600200"/>
            <a:ext cx="8229600" cy="4709120"/>
          </a:xfrm>
        </p:spPr>
        <p:txBody>
          <a:bodyPr>
            <a:normAutofit/>
          </a:bodyPr>
          <a:lstStyle/>
          <a:p>
            <a:pPr marL="91440" indent="0">
              <a:buClr>
                <a:schemeClr val="accent1">
                  <a:lumMod val="75000"/>
                </a:schemeClr>
              </a:buClr>
              <a:buSzPct val="100000"/>
              <a:buNone/>
            </a:pPr>
            <a:r>
              <a:rPr lang="es-CL" sz="2400" b="1" dirty="0"/>
              <a:t>5</a:t>
            </a:r>
            <a:r>
              <a:rPr lang="es-CL" sz="2400" b="1" dirty="0" smtClean="0"/>
              <a:t>. </a:t>
            </a:r>
            <a:r>
              <a:rPr lang="es-CL" sz="2400" b="1" dirty="0"/>
              <a:t>Importancia primer trabajo en trayectoria laboral futura</a:t>
            </a:r>
          </a:p>
          <a:p>
            <a:pPr marL="434340">
              <a:buClr>
                <a:schemeClr val="accent1">
                  <a:lumMod val="75000"/>
                </a:schemeClr>
              </a:buClr>
              <a:buSzPct val="100000"/>
            </a:pPr>
            <a:r>
              <a:rPr lang="es-CL" sz="2400" dirty="0" smtClean="0"/>
              <a:t>En </a:t>
            </a:r>
            <a:r>
              <a:rPr lang="es-CL" sz="2400" dirty="0"/>
              <a:t>segundo empleo comienzan a tener mayor importancia factores que no se consideraron en primera búsqueda.</a:t>
            </a:r>
          </a:p>
          <a:p>
            <a:pPr marL="948690" lvl="1" indent="-457200">
              <a:buClr>
                <a:schemeClr val="accent1">
                  <a:lumMod val="75000"/>
                </a:schemeClr>
              </a:buClr>
              <a:buSzPct val="100000"/>
            </a:pPr>
            <a:r>
              <a:rPr lang="es-CL" sz="2200" dirty="0"/>
              <a:t>Salario (56% docentes), ubicación (mujeres), elementos que conocen en primer empleo como clima laboral, liderazgo directivo, proyecto educativo, jornada</a:t>
            </a:r>
            <a:r>
              <a:rPr lang="es-CL" sz="2200" dirty="0" smtClean="0"/>
              <a:t>.</a:t>
            </a:r>
          </a:p>
          <a:p>
            <a:pPr marL="948690" lvl="1" indent="-457200">
              <a:buClr>
                <a:schemeClr val="accent1">
                  <a:lumMod val="75000"/>
                </a:schemeClr>
              </a:buClr>
              <a:buSzPct val="100000"/>
            </a:pPr>
            <a:endParaRPr lang="es-CL" sz="2200" dirty="0"/>
          </a:p>
          <a:p>
            <a:pPr marL="491490" lvl="1" indent="0" algn="ctr">
              <a:buClr>
                <a:schemeClr val="accent1">
                  <a:lumMod val="75000"/>
                </a:schemeClr>
              </a:buClr>
              <a:buSzPct val="100000"/>
              <a:buNone/>
            </a:pPr>
            <a:r>
              <a:rPr lang="es-CL" sz="2200" i="1" dirty="0"/>
              <a:t>“Antes me fijaba en que me dieran pega no más. Ahora sí en el salario, y respecto del proyecto educativo”. (Entrevistado 18: Hombre, egresó PS, PSU bajo, UCSH, 1° trabajo M). </a:t>
            </a:r>
            <a:endParaRPr lang="en-US" sz="2200" i="1" dirty="0"/>
          </a:p>
          <a:p>
            <a:endParaRPr lang="es-ES" dirty="0"/>
          </a:p>
        </p:txBody>
      </p:sp>
    </p:spTree>
    <p:extLst>
      <p:ext uri="{BB962C8B-B14F-4D97-AF65-F5344CB8AC3E}">
        <p14:creationId xmlns:p14="http://schemas.microsoft.com/office/powerpoint/2010/main" xmlns="" val="9730447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a:xfrm>
            <a:off x="0" y="1556792"/>
            <a:ext cx="8229600" cy="4525963"/>
          </a:xfrm>
        </p:spPr>
        <p:txBody>
          <a:bodyPr>
            <a:normAutofit/>
          </a:bodyPr>
          <a:lstStyle/>
          <a:p>
            <a:pPr marL="0" indent="0">
              <a:buNone/>
            </a:pPr>
            <a:r>
              <a:rPr lang="es-CL" sz="2400" dirty="0"/>
              <a:t>Tres principales aspectos en los que se fijarían para seleccionar donde trabajar</a:t>
            </a:r>
          </a:p>
          <a:p>
            <a:endParaRPr lang="es-ES" dirty="0"/>
          </a:p>
        </p:txBody>
      </p:sp>
      <p:graphicFrame>
        <p:nvGraphicFramePr>
          <p:cNvPr id="4" name="3 Tabla"/>
          <p:cNvGraphicFramePr>
            <a:graphicFrameLocks noGrp="1"/>
          </p:cNvGraphicFramePr>
          <p:nvPr>
            <p:extLst>
              <p:ext uri="{D42A27DB-BD31-4B8C-83A1-F6EECF244321}">
                <p14:modId xmlns:p14="http://schemas.microsoft.com/office/powerpoint/2010/main" xmlns="" val="1707068930"/>
              </p:ext>
            </p:extLst>
          </p:nvPr>
        </p:nvGraphicFramePr>
        <p:xfrm>
          <a:off x="107504" y="2420888"/>
          <a:ext cx="8153400" cy="3785616"/>
        </p:xfrm>
        <a:graphic>
          <a:graphicData uri="http://schemas.openxmlformats.org/drawingml/2006/table">
            <a:tbl>
              <a:tblPr firstRow="1" firstCol="1" bandRow="1">
                <a:tableStyleId>{5C22544A-7EE6-4342-B048-85BDC9FD1C3A}</a:tableStyleId>
              </a:tblPr>
              <a:tblGrid>
                <a:gridCol w="5286663"/>
                <a:gridCol w="691372"/>
                <a:gridCol w="2175365"/>
              </a:tblGrid>
              <a:tr h="773811">
                <a:tc>
                  <a:txBody>
                    <a:bodyPr/>
                    <a:lstStyle/>
                    <a:p>
                      <a:endParaRPr lang="es-ES" sz="1800" dirty="0">
                        <a:effectLst/>
                        <a:latin typeface="Tw Cen MT" pitchFamily="34" charset="0"/>
                        <a:cs typeface="Times New Roman"/>
                      </a:endParaRPr>
                    </a:p>
                  </a:txBody>
                  <a:tcPr marL="37711" marR="37711" marT="0" marB="0" anchor="b">
                    <a:solidFill>
                      <a:schemeClr val="bg1">
                        <a:lumMod val="65000"/>
                      </a:schemeClr>
                    </a:solidFill>
                  </a:tcPr>
                </a:tc>
                <a:tc>
                  <a:txBody>
                    <a:bodyPr/>
                    <a:lstStyle/>
                    <a:p>
                      <a:pPr>
                        <a:lnSpc>
                          <a:spcPct val="115000"/>
                        </a:lnSpc>
                        <a:spcAft>
                          <a:spcPts val="0"/>
                        </a:spcAft>
                      </a:pPr>
                      <a:r>
                        <a:rPr lang="es-CL" sz="1800" dirty="0">
                          <a:effectLst/>
                          <a:latin typeface="Tw Cen MT" pitchFamily="34" charset="0"/>
                        </a:rPr>
                        <a:t>Total</a:t>
                      </a:r>
                      <a:endParaRPr lang="es-ES" sz="1800" dirty="0">
                        <a:effectLst/>
                        <a:latin typeface="Tw Cen MT" pitchFamily="34" charset="0"/>
                        <a:ea typeface="Times New Roman"/>
                        <a:cs typeface="Times New Roman"/>
                      </a:endParaRPr>
                    </a:p>
                  </a:txBody>
                  <a:tcPr marL="37711" marR="37711" marT="0" marB="0" anchor="b">
                    <a:solidFill>
                      <a:schemeClr val="bg1">
                        <a:lumMod val="65000"/>
                      </a:schemeClr>
                    </a:solidFill>
                  </a:tcPr>
                </a:tc>
                <a:tc>
                  <a:txBody>
                    <a:bodyPr/>
                    <a:lstStyle/>
                    <a:p>
                      <a:pPr>
                        <a:lnSpc>
                          <a:spcPct val="115000"/>
                        </a:lnSpc>
                        <a:spcAft>
                          <a:spcPts val="0"/>
                        </a:spcAft>
                      </a:pPr>
                      <a:r>
                        <a:rPr lang="es-CL" sz="1800" dirty="0" err="1">
                          <a:effectLst/>
                          <a:latin typeface="Tw Cen MT" pitchFamily="34" charset="0"/>
                        </a:rPr>
                        <a:t>Dif</a:t>
                      </a:r>
                      <a:r>
                        <a:rPr lang="es-CL" sz="1800" dirty="0">
                          <a:effectLst/>
                          <a:latin typeface="Tw Cen MT" pitchFamily="34" charset="0"/>
                        </a:rPr>
                        <a:t>. en puntos porcentuales con primera búsqueda</a:t>
                      </a:r>
                      <a:endParaRPr lang="es-ES" sz="1800" dirty="0">
                        <a:effectLst/>
                        <a:latin typeface="Tw Cen MT" pitchFamily="34" charset="0"/>
                        <a:ea typeface="Times New Roman"/>
                        <a:cs typeface="Times New Roman"/>
                      </a:endParaRPr>
                    </a:p>
                  </a:txBody>
                  <a:tcPr marL="37711" marR="37711" marT="0" marB="0" anchor="ctr">
                    <a:solidFill>
                      <a:schemeClr val="bg1">
                        <a:lumMod val="65000"/>
                      </a:schemeClr>
                    </a:solidFill>
                  </a:tcPr>
                </a:tc>
              </a:tr>
              <a:tr h="230377">
                <a:tc>
                  <a:txBody>
                    <a:bodyPr/>
                    <a:lstStyle/>
                    <a:p>
                      <a:pPr>
                        <a:lnSpc>
                          <a:spcPct val="115000"/>
                        </a:lnSpc>
                        <a:spcAft>
                          <a:spcPts val="0"/>
                        </a:spcAft>
                      </a:pPr>
                      <a:r>
                        <a:rPr lang="es-CL" sz="1800" dirty="0">
                          <a:effectLst/>
                          <a:latin typeface="Tw Cen MT" pitchFamily="34" charset="0"/>
                        </a:rPr>
                        <a:t>Calidad de los profesores</a:t>
                      </a:r>
                      <a:endParaRPr lang="es-ES" sz="1800" dirty="0">
                        <a:effectLst/>
                        <a:latin typeface="Tw Cen MT" pitchFamily="34" charset="0"/>
                        <a:ea typeface="Times New Roman"/>
                        <a:cs typeface="Times New Roman"/>
                      </a:endParaRPr>
                    </a:p>
                  </a:txBody>
                  <a:tcPr marL="37711" marR="37711" marT="0" marB="0" anchor="b">
                    <a:solidFill>
                      <a:schemeClr val="bg1">
                        <a:lumMod val="65000"/>
                      </a:schemeClr>
                    </a:solidFill>
                  </a:tcPr>
                </a:tc>
                <a:tc>
                  <a:txBody>
                    <a:bodyPr/>
                    <a:lstStyle/>
                    <a:p>
                      <a:pPr algn="ctr">
                        <a:lnSpc>
                          <a:spcPct val="115000"/>
                        </a:lnSpc>
                        <a:spcAft>
                          <a:spcPts val="0"/>
                        </a:spcAft>
                      </a:pPr>
                      <a:r>
                        <a:rPr lang="es-CL" sz="1800" dirty="0">
                          <a:effectLst/>
                          <a:latin typeface="Tw Cen MT" pitchFamily="34" charset="0"/>
                        </a:rPr>
                        <a:t>25,88</a:t>
                      </a:r>
                      <a:endParaRPr lang="es-ES" sz="1800" dirty="0">
                        <a:effectLst/>
                        <a:latin typeface="Tw Cen MT" pitchFamily="34" charset="0"/>
                        <a:ea typeface="Times New Roman"/>
                        <a:cs typeface="Times New Roman"/>
                      </a:endParaRPr>
                    </a:p>
                  </a:txBody>
                  <a:tcPr marL="37711" marR="37711" marT="0" marB="0" anchor="b"/>
                </a:tc>
                <a:tc>
                  <a:txBody>
                    <a:bodyPr/>
                    <a:lstStyle/>
                    <a:p>
                      <a:pPr algn="ctr">
                        <a:lnSpc>
                          <a:spcPct val="115000"/>
                        </a:lnSpc>
                        <a:spcAft>
                          <a:spcPts val="0"/>
                        </a:spcAft>
                      </a:pPr>
                      <a:r>
                        <a:rPr lang="es-CL" sz="1800" b="1" dirty="0">
                          <a:effectLst/>
                          <a:latin typeface="Tw Cen MT" pitchFamily="34" charset="0"/>
                        </a:rPr>
                        <a:t>4,12</a:t>
                      </a:r>
                      <a:endParaRPr lang="es-ES" sz="1800" b="1" dirty="0">
                        <a:effectLst/>
                        <a:latin typeface="Tw Cen MT" pitchFamily="34" charset="0"/>
                        <a:ea typeface="Times New Roman"/>
                        <a:cs typeface="Times New Roman"/>
                      </a:endParaRPr>
                    </a:p>
                  </a:txBody>
                  <a:tcPr marL="37711" marR="37711" marT="0" marB="0" anchor="b"/>
                </a:tc>
              </a:tr>
              <a:tr h="230377">
                <a:tc>
                  <a:txBody>
                    <a:bodyPr/>
                    <a:lstStyle/>
                    <a:p>
                      <a:pPr>
                        <a:lnSpc>
                          <a:spcPct val="115000"/>
                        </a:lnSpc>
                        <a:spcAft>
                          <a:spcPts val="0"/>
                        </a:spcAft>
                      </a:pPr>
                      <a:r>
                        <a:rPr lang="es-CL" sz="1800" dirty="0">
                          <a:effectLst/>
                          <a:latin typeface="Tw Cen MT" pitchFamily="34" charset="0"/>
                        </a:rPr>
                        <a:t>Liderazgo directivo</a:t>
                      </a:r>
                      <a:endParaRPr lang="es-ES" sz="1800" dirty="0">
                        <a:effectLst/>
                        <a:latin typeface="Tw Cen MT" pitchFamily="34" charset="0"/>
                        <a:ea typeface="Times New Roman"/>
                        <a:cs typeface="Times New Roman"/>
                      </a:endParaRPr>
                    </a:p>
                  </a:txBody>
                  <a:tcPr marL="37711" marR="37711" marT="0" marB="0" anchor="b">
                    <a:solidFill>
                      <a:schemeClr val="bg1">
                        <a:lumMod val="65000"/>
                      </a:schemeClr>
                    </a:solidFill>
                  </a:tcPr>
                </a:tc>
                <a:tc>
                  <a:txBody>
                    <a:bodyPr/>
                    <a:lstStyle/>
                    <a:p>
                      <a:pPr algn="ctr">
                        <a:lnSpc>
                          <a:spcPct val="115000"/>
                        </a:lnSpc>
                        <a:spcAft>
                          <a:spcPts val="0"/>
                        </a:spcAft>
                      </a:pPr>
                      <a:r>
                        <a:rPr lang="es-CL" sz="1800" dirty="0">
                          <a:effectLst/>
                          <a:latin typeface="Tw Cen MT" pitchFamily="34" charset="0"/>
                        </a:rPr>
                        <a:t>29,12</a:t>
                      </a:r>
                      <a:endParaRPr lang="es-ES" sz="1800" dirty="0">
                        <a:effectLst/>
                        <a:latin typeface="Tw Cen MT" pitchFamily="34" charset="0"/>
                        <a:ea typeface="Times New Roman"/>
                        <a:cs typeface="Times New Roman"/>
                      </a:endParaRPr>
                    </a:p>
                  </a:txBody>
                  <a:tcPr marL="37711" marR="37711" marT="0" marB="0" anchor="b"/>
                </a:tc>
                <a:tc>
                  <a:txBody>
                    <a:bodyPr/>
                    <a:lstStyle/>
                    <a:p>
                      <a:pPr algn="ctr">
                        <a:lnSpc>
                          <a:spcPct val="115000"/>
                        </a:lnSpc>
                        <a:spcAft>
                          <a:spcPts val="0"/>
                        </a:spcAft>
                      </a:pPr>
                      <a:r>
                        <a:rPr lang="es-CL" sz="1800" b="1" dirty="0">
                          <a:effectLst/>
                          <a:latin typeface="Tw Cen MT" pitchFamily="34" charset="0"/>
                        </a:rPr>
                        <a:t>13,53</a:t>
                      </a:r>
                      <a:endParaRPr lang="es-ES" sz="1800" b="1" dirty="0">
                        <a:effectLst/>
                        <a:latin typeface="Tw Cen MT" pitchFamily="34" charset="0"/>
                        <a:ea typeface="Times New Roman"/>
                        <a:cs typeface="Times New Roman"/>
                      </a:endParaRPr>
                    </a:p>
                  </a:txBody>
                  <a:tcPr marL="37711" marR="37711" marT="0" marB="0" anchor="b"/>
                </a:tc>
              </a:tr>
              <a:tr h="230377">
                <a:tc>
                  <a:txBody>
                    <a:bodyPr/>
                    <a:lstStyle/>
                    <a:p>
                      <a:pPr>
                        <a:lnSpc>
                          <a:spcPct val="115000"/>
                        </a:lnSpc>
                        <a:spcAft>
                          <a:spcPts val="0"/>
                        </a:spcAft>
                      </a:pPr>
                      <a:r>
                        <a:rPr lang="es-CL" sz="1800" dirty="0">
                          <a:effectLst/>
                          <a:latin typeface="Tw Cen MT" pitchFamily="34" charset="0"/>
                        </a:rPr>
                        <a:t>Que el rendimiento de los alumnos sea bueno</a:t>
                      </a:r>
                      <a:endParaRPr lang="es-ES" sz="1800" dirty="0">
                        <a:effectLst/>
                        <a:latin typeface="Tw Cen MT" pitchFamily="34" charset="0"/>
                        <a:ea typeface="Times New Roman"/>
                        <a:cs typeface="Times New Roman"/>
                      </a:endParaRPr>
                    </a:p>
                  </a:txBody>
                  <a:tcPr marL="37711" marR="37711" marT="0" marB="0" anchor="b">
                    <a:solidFill>
                      <a:schemeClr val="bg1">
                        <a:lumMod val="65000"/>
                      </a:schemeClr>
                    </a:solidFill>
                  </a:tcPr>
                </a:tc>
                <a:tc>
                  <a:txBody>
                    <a:bodyPr/>
                    <a:lstStyle/>
                    <a:p>
                      <a:pPr algn="ctr">
                        <a:lnSpc>
                          <a:spcPct val="115000"/>
                        </a:lnSpc>
                        <a:spcAft>
                          <a:spcPts val="0"/>
                        </a:spcAft>
                      </a:pPr>
                      <a:r>
                        <a:rPr lang="es-CL" sz="1800" dirty="0">
                          <a:effectLst/>
                          <a:latin typeface="Tw Cen MT" pitchFamily="34" charset="0"/>
                        </a:rPr>
                        <a:t>7,94</a:t>
                      </a:r>
                      <a:endParaRPr lang="es-ES" sz="1800" dirty="0">
                        <a:effectLst/>
                        <a:latin typeface="Tw Cen MT" pitchFamily="34" charset="0"/>
                        <a:ea typeface="Times New Roman"/>
                        <a:cs typeface="Times New Roman"/>
                      </a:endParaRPr>
                    </a:p>
                  </a:txBody>
                  <a:tcPr marL="37711" marR="37711" marT="0" marB="0" anchor="b"/>
                </a:tc>
                <a:tc>
                  <a:txBody>
                    <a:bodyPr/>
                    <a:lstStyle/>
                    <a:p>
                      <a:pPr algn="ctr">
                        <a:lnSpc>
                          <a:spcPct val="115000"/>
                        </a:lnSpc>
                        <a:spcAft>
                          <a:spcPts val="0"/>
                        </a:spcAft>
                      </a:pPr>
                      <a:r>
                        <a:rPr lang="es-CL" sz="1800" b="1" dirty="0">
                          <a:effectLst/>
                          <a:latin typeface="Tw Cen MT" pitchFamily="34" charset="0"/>
                        </a:rPr>
                        <a:t>-4,41</a:t>
                      </a:r>
                      <a:endParaRPr lang="es-ES" sz="1800" b="1" dirty="0">
                        <a:effectLst/>
                        <a:latin typeface="Tw Cen MT" pitchFamily="34" charset="0"/>
                        <a:ea typeface="Times New Roman"/>
                        <a:cs typeface="Times New Roman"/>
                      </a:endParaRPr>
                    </a:p>
                  </a:txBody>
                  <a:tcPr marL="37711" marR="37711" marT="0" marB="0" anchor="b"/>
                </a:tc>
              </a:tr>
              <a:tr h="230377">
                <a:tc>
                  <a:txBody>
                    <a:bodyPr/>
                    <a:lstStyle/>
                    <a:p>
                      <a:pPr>
                        <a:lnSpc>
                          <a:spcPct val="115000"/>
                        </a:lnSpc>
                        <a:spcAft>
                          <a:spcPts val="0"/>
                        </a:spcAft>
                      </a:pPr>
                      <a:r>
                        <a:rPr lang="es-CL" sz="1800" dirty="0">
                          <a:effectLst/>
                          <a:latin typeface="Tw Cen MT" pitchFamily="34" charset="0"/>
                        </a:rPr>
                        <a:t>Que la mayoría de los alumnos sea de NSE bajo</a:t>
                      </a:r>
                      <a:endParaRPr lang="es-ES" sz="1800" dirty="0">
                        <a:effectLst/>
                        <a:latin typeface="Tw Cen MT" pitchFamily="34" charset="0"/>
                        <a:ea typeface="Times New Roman"/>
                        <a:cs typeface="Times New Roman"/>
                      </a:endParaRPr>
                    </a:p>
                  </a:txBody>
                  <a:tcPr marL="37711" marR="37711" marT="0" marB="0" anchor="b">
                    <a:solidFill>
                      <a:schemeClr val="bg1">
                        <a:lumMod val="65000"/>
                      </a:schemeClr>
                    </a:solidFill>
                  </a:tcPr>
                </a:tc>
                <a:tc>
                  <a:txBody>
                    <a:bodyPr/>
                    <a:lstStyle/>
                    <a:p>
                      <a:pPr algn="ctr">
                        <a:lnSpc>
                          <a:spcPct val="115000"/>
                        </a:lnSpc>
                        <a:spcAft>
                          <a:spcPts val="0"/>
                        </a:spcAft>
                      </a:pPr>
                      <a:r>
                        <a:rPr lang="es-CL" sz="1800" dirty="0">
                          <a:effectLst/>
                          <a:latin typeface="Tw Cen MT" pitchFamily="34" charset="0"/>
                        </a:rPr>
                        <a:t>4,12</a:t>
                      </a:r>
                      <a:endParaRPr lang="es-ES" sz="1800" dirty="0">
                        <a:effectLst/>
                        <a:latin typeface="Tw Cen MT" pitchFamily="34" charset="0"/>
                        <a:ea typeface="Times New Roman"/>
                        <a:cs typeface="Times New Roman"/>
                      </a:endParaRPr>
                    </a:p>
                  </a:txBody>
                  <a:tcPr marL="37711" marR="37711" marT="0" marB="0" anchor="b"/>
                </a:tc>
                <a:tc>
                  <a:txBody>
                    <a:bodyPr/>
                    <a:lstStyle/>
                    <a:p>
                      <a:pPr algn="ctr">
                        <a:lnSpc>
                          <a:spcPct val="115000"/>
                        </a:lnSpc>
                        <a:spcAft>
                          <a:spcPts val="0"/>
                        </a:spcAft>
                      </a:pPr>
                      <a:r>
                        <a:rPr lang="es-CL" sz="1800" b="1" dirty="0">
                          <a:effectLst/>
                          <a:latin typeface="Tw Cen MT" pitchFamily="34" charset="0"/>
                        </a:rPr>
                        <a:t>-15,00</a:t>
                      </a:r>
                      <a:endParaRPr lang="es-ES" sz="1800" b="1" dirty="0">
                        <a:effectLst/>
                        <a:latin typeface="Tw Cen MT" pitchFamily="34" charset="0"/>
                        <a:ea typeface="Times New Roman"/>
                        <a:cs typeface="Times New Roman"/>
                      </a:endParaRPr>
                    </a:p>
                  </a:txBody>
                  <a:tcPr marL="37711" marR="37711" marT="0" marB="0" anchor="b"/>
                </a:tc>
              </a:tr>
              <a:tr h="230377">
                <a:tc>
                  <a:txBody>
                    <a:bodyPr/>
                    <a:lstStyle/>
                    <a:p>
                      <a:pPr>
                        <a:lnSpc>
                          <a:spcPct val="115000"/>
                        </a:lnSpc>
                        <a:spcAft>
                          <a:spcPts val="0"/>
                        </a:spcAft>
                      </a:pPr>
                      <a:r>
                        <a:rPr lang="es-CL" sz="1800" dirty="0">
                          <a:effectLst/>
                          <a:latin typeface="Tw Cen MT" pitchFamily="34" charset="0"/>
                        </a:rPr>
                        <a:t>Cualquier oferta la aceptaría, necesito trabajar</a:t>
                      </a:r>
                      <a:endParaRPr lang="es-ES" sz="1800" dirty="0">
                        <a:effectLst/>
                        <a:latin typeface="Tw Cen MT" pitchFamily="34" charset="0"/>
                        <a:ea typeface="Times New Roman"/>
                        <a:cs typeface="Times New Roman"/>
                      </a:endParaRPr>
                    </a:p>
                  </a:txBody>
                  <a:tcPr marL="37711" marR="37711" marT="0" marB="0" anchor="b">
                    <a:solidFill>
                      <a:schemeClr val="bg1">
                        <a:lumMod val="65000"/>
                      </a:schemeClr>
                    </a:solidFill>
                  </a:tcPr>
                </a:tc>
                <a:tc>
                  <a:txBody>
                    <a:bodyPr/>
                    <a:lstStyle/>
                    <a:p>
                      <a:pPr algn="ctr">
                        <a:lnSpc>
                          <a:spcPct val="115000"/>
                        </a:lnSpc>
                        <a:spcAft>
                          <a:spcPts val="0"/>
                        </a:spcAft>
                      </a:pPr>
                      <a:r>
                        <a:rPr lang="es-CL" sz="1800" dirty="0">
                          <a:effectLst/>
                          <a:latin typeface="Tw Cen MT" pitchFamily="34" charset="0"/>
                        </a:rPr>
                        <a:t>4,12</a:t>
                      </a:r>
                      <a:endParaRPr lang="es-ES" sz="1800" dirty="0">
                        <a:effectLst/>
                        <a:latin typeface="Tw Cen MT" pitchFamily="34" charset="0"/>
                        <a:ea typeface="Times New Roman"/>
                        <a:cs typeface="Times New Roman"/>
                      </a:endParaRPr>
                    </a:p>
                  </a:txBody>
                  <a:tcPr marL="37711" marR="37711" marT="0" marB="0" anchor="b"/>
                </a:tc>
                <a:tc>
                  <a:txBody>
                    <a:bodyPr/>
                    <a:lstStyle/>
                    <a:p>
                      <a:pPr algn="ctr">
                        <a:lnSpc>
                          <a:spcPct val="115000"/>
                        </a:lnSpc>
                        <a:spcAft>
                          <a:spcPts val="0"/>
                        </a:spcAft>
                      </a:pPr>
                      <a:r>
                        <a:rPr lang="es-CL" sz="1800" b="1" dirty="0">
                          <a:solidFill>
                            <a:schemeClr val="tx1"/>
                          </a:solidFill>
                          <a:effectLst/>
                          <a:latin typeface="Tw Cen MT" pitchFamily="34" charset="0"/>
                        </a:rPr>
                        <a:t>-46,76</a:t>
                      </a:r>
                      <a:endParaRPr lang="es-ES" sz="1800" b="1" dirty="0">
                        <a:solidFill>
                          <a:schemeClr val="tx1"/>
                        </a:solidFill>
                        <a:effectLst/>
                        <a:latin typeface="Tw Cen MT" pitchFamily="34" charset="0"/>
                        <a:ea typeface="Times New Roman"/>
                        <a:cs typeface="Times New Roman"/>
                      </a:endParaRPr>
                    </a:p>
                  </a:txBody>
                  <a:tcPr marL="37711" marR="37711" marT="0" marB="0" anchor="b"/>
                </a:tc>
              </a:tr>
              <a:tr h="230377">
                <a:tc>
                  <a:txBody>
                    <a:bodyPr/>
                    <a:lstStyle/>
                    <a:p>
                      <a:pPr>
                        <a:lnSpc>
                          <a:spcPct val="115000"/>
                        </a:lnSpc>
                        <a:spcAft>
                          <a:spcPts val="0"/>
                        </a:spcAft>
                      </a:pPr>
                      <a:r>
                        <a:rPr lang="es-CL" sz="1800" dirty="0">
                          <a:effectLst/>
                          <a:latin typeface="Tw Cen MT" pitchFamily="34" charset="0"/>
                        </a:rPr>
                        <a:t>Que quede cerca de mi casa</a:t>
                      </a:r>
                      <a:endParaRPr lang="es-ES" sz="1800" dirty="0">
                        <a:effectLst/>
                        <a:latin typeface="Tw Cen MT" pitchFamily="34" charset="0"/>
                        <a:ea typeface="Times New Roman"/>
                        <a:cs typeface="Times New Roman"/>
                      </a:endParaRPr>
                    </a:p>
                  </a:txBody>
                  <a:tcPr marL="37711" marR="37711" marT="0" marB="0" anchor="b">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19,71</a:t>
                      </a:r>
                      <a:endParaRPr lang="es-ES" sz="1800">
                        <a:effectLst/>
                        <a:latin typeface="Tw Cen MT" pitchFamily="34" charset="0"/>
                        <a:ea typeface="Times New Roman"/>
                        <a:cs typeface="Times New Roman"/>
                      </a:endParaRPr>
                    </a:p>
                  </a:txBody>
                  <a:tcPr marL="37711" marR="37711" marT="0" marB="0" anchor="b"/>
                </a:tc>
                <a:tc>
                  <a:txBody>
                    <a:bodyPr/>
                    <a:lstStyle/>
                    <a:p>
                      <a:pPr algn="ctr">
                        <a:lnSpc>
                          <a:spcPct val="115000"/>
                        </a:lnSpc>
                        <a:spcAft>
                          <a:spcPts val="0"/>
                        </a:spcAft>
                      </a:pPr>
                      <a:r>
                        <a:rPr lang="es-CL" sz="1800" b="1" dirty="0">
                          <a:solidFill>
                            <a:schemeClr val="tx1"/>
                          </a:solidFill>
                          <a:effectLst/>
                          <a:latin typeface="Tw Cen MT" pitchFamily="34" charset="0"/>
                        </a:rPr>
                        <a:t>-11,76</a:t>
                      </a:r>
                      <a:endParaRPr lang="es-ES" sz="1800" b="1" dirty="0">
                        <a:solidFill>
                          <a:schemeClr val="tx1"/>
                        </a:solidFill>
                        <a:effectLst/>
                        <a:latin typeface="Tw Cen MT" pitchFamily="34" charset="0"/>
                        <a:ea typeface="Times New Roman"/>
                        <a:cs typeface="Times New Roman"/>
                      </a:endParaRPr>
                    </a:p>
                  </a:txBody>
                  <a:tcPr marL="37711" marR="37711" marT="0" marB="0" anchor="b"/>
                </a:tc>
              </a:tr>
              <a:tr h="230377">
                <a:tc>
                  <a:txBody>
                    <a:bodyPr/>
                    <a:lstStyle/>
                    <a:p>
                      <a:pPr>
                        <a:lnSpc>
                          <a:spcPct val="115000"/>
                        </a:lnSpc>
                        <a:spcAft>
                          <a:spcPts val="0"/>
                        </a:spcAft>
                      </a:pPr>
                      <a:r>
                        <a:rPr lang="es-CL" sz="1800" dirty="0">
                          <a:effectLst/>
                          <a:latin typeface="Tw Cen MT" pitchFamily="34" charset="0"/>
                        </a:rPr>
                        <a:t>Que el salario sea conveniente</a:t>
                      </a:r>
                      <a:endParaRPr lang="es-ES" sz="1800" dirty="0">
                        <a:effectLst/>
                        <a:latin typeface="Tw Cen MT" pitchFamily="34" charset="0"/>
                        <a:ea typeface="Times New Roman"/>
                        <a:cs typeface="Times New Roman"/>
                      </a:endParaRPr>
                    </a:p>
                  </a:txBody>
                  <a:tcPr marL="37711" marR="37711" marT="0" marB="0" anchor="b">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55,59</a:t>
                      </a:r>
                      <a:endParaRPr lang="es-ES" sz="1800">
                        <a:effectLst/>
                        <a:latin typeface="Tw Cen MT" pitchFamily="34" charset="0"/>
                        <a:ea typeface="Times New Roman"/>
                        <a:cs typeface="Times New Roman"/>
                      </a:endParaRPr>
                    </a:p>
                  </a:txBody>
                  <a:tcPr marL="37711" marR="37711" marT="0" marB="0" anchor="b"/>
                </a:tc>
                <a:tc>
                  <a:txBody>
                    <a:bodyPr/>
                    <a:lstStyle/>
                    <a:p>
                      <a:pPr algn="ctr">
                        <a:lnSpc>
                          <a:spcPct val="115000"/>
                        </a:lnSpc>
                        <a:spcAft>
                          <a:spcPts val="0"/>
                        </a:spcAft>
                      </a:pPr>
                      <a:r>
                        <a:rPr lang="es-CL" sz="1800" b="1" dirty="0">
                          <a:solidFill>
                            <a:schemeClr val="tx1"/>
                          </a:solidFill>
                          <a:effectLst/>
                          <a:latin typeface="Tw Cen MT" pitchFamily="34" charset="0"/>
                        </a:rPr>
                        <a:t>24,41</a:t>
                      </a:r>
                      <a:endParaRPr lang="es-ES" sz="1800" b="1" dirty="0">
                        <a:solidFill>
                          <a:schemeClr val="tx1"/>
                        </a:solidFill>
                        <a:effectLst/>
                        <a:latin typeface="Tw Cen MT" pitchFamily="34" charset="0"/>
                        <a:ea typeface="Times New Roman"/>
                        <a:cs typeface="Times New Roman"/>
                      </a:endParaRPr>
                    </a:p>
                  </a:txBody>
                  <a:tcPr marL="37711" marR="37711" marT="0" marB="0" anchor="b"/>
                </a:tc>
              </a:tr>
              <a:tr h="273490">
                <a:tc>
                  <a:txBody>
                    <a:bodyPr/>
                    <a:lstStyle/>
                    <a:p>
                      <a:pPr>
                        <a:lnSpc>
                          <a:spcPct val="115000"/>
                        </a:lnSpc>
                        <a:spcAft>
                          <a:spcPts val="0"/>
                        </a:spcAft>
                      </a:pPr>
                      <a:r>
                        <a:rPr lang="es-CL" sz="1800" dirty="0">
                          <a:effectLst/>
                          <a:latin typeface="Tw Cen MT" pitchFamily="34" charset="0"/>
                        </a:rPr>
                        <a:t>Que la jornada que me ofrezcan sea la adecuada</a:t>
                      </a:r>
                      <a:endParaRPr lang="es-ES" sz="1800" dirty="0">
                        <a:effectLst/>
                        <a:latin typeface="Tw Cen MT" pitchFamily="34" charset="0"/>
                        <a:ea typeface="Times New Roman"/>
                        <a:cs typeface="Times New Roman"/>
                      </a:endParaRPr>
                    </a:p>
                  </a:txBody>
                  <a:tcPr marL="37711" marR="37711" marT="0" marB="0" anchor="b">
                    <a:solidFill>
                      <a:schemeClr val="bg1">
                        <a:lumMod val="65000"/>
                      </a:schemeClr>
                    </a:solidFill>
                  </a:tcPr>
                </a:tc>
                <a:tc>
                  <a:txBody>
                    <a:bodyPr/>
                    <a:lstStyle/>
                    <a:p>
                      <a:pPr algn="ctr">
                        <a:lnSpc>
                          <a:spcPct val="115000"/>
                        </a:lnSpc>
                        <a:spcAft>
                          <a:spcPts val="0"/>
                        </a:spcAft>
                      </a:pPr>
                      <a:r>
                        <a:rPr lang="es-CL" sz="1800">
                          <a:effectLst/>
                          <a:latin typeface="Tw Cen MT" pitchFamily="34" charset="0"/>
                        </a:rPr>
                        <a:t>26,18</a:t>
                      </a:r>
                      <a:endParaRPr lang="es-ES" sz="1800">
                        <a:effectLst/>
                        <a:latin typeface="Tw Cen MT" pitchFamily="34" charset="0"/>
                        <a:ea typeface="Times New Roman"/>
                        <a:cs typeface="Times New Roman"/>
                      </a:endParaRPr>
                    </a:p>
                  </a:txBody>
                  <a:tcPr marL="37711" marR="37711" marT="0" marB="0" anchor="b"/>
                </a:tc>
                <a:tc>
                  <a:txBody>
                    <a:bodyPr/>
                    <a:lstStyle/>
                    <a:p>
                      <a:pPr algn="ctr">
                        <a:lnSpc>
                          <a:spcPct val="115000"/>
                        </a:lnSpc>
                        <a:spcAft>
                          <a:spcPts val="0"/>
                        </a:spcAft>
                      </a:pPr>
                      <a:r>
                        <a:rPr lang="es-CL" sz="1800" b="1" dirty="0">
                          <a:solidFill>
                            <a:schemeClr val="tx1"/>
                          </a:solidFill>
                          <a:effectLst/>
                          <a:latin typeface="Tw Cen MT" pitchFamily="34" charset="0"/>
                        </a:rPr>
                        <a:t>-22,06</a:t>
                      </a:r>
                      <a:endParaRPr lang="es-ES" sz="1800" b="1" dirty="0">
                        <a:solidFill>
                          <a:schemeClr val="tx1"/>
                        </a:solidFill>
                        <a:effectLst/>
                        <a:latin typeface="Tw Cen MT" pitchFamily="34" charset="0"/>
                        <a:ea typeface="Times New Roman"/>
                        <a:cs typeface="Times New Roman"/>
                      </a:endParaRPr>
                    </a:p>
                  </a:txBody>
                  <a:tcPr marL="37711" marR="37711" marT="0" marB="0" anchor="b"/>
                </a:tc>
              </a:tr>
              <a:tr h="195513">
                <a:tc>
                  <a:txBody>
                    <a:bodyPr/>
                    <a:lstStyle/>
                    <a:p>
                      <a:pPr>
                        <a:lnSpc>
                          <a:spcPct val="115000"/>
                        </a:lnSpc>
                        <a:spcAft>
                          <a:spcPts val="0"/>
                        </a:spcAft>
                      </a:pPr>
                      <a:r>
                        <a:rPr lang="es-CL" sz="1800" dirty="0">
                          <a:effectLst/>
                          <a:latin typeface="Tw Cen MT" pitchFamily="34" charset="0"/>
                        </a:rPr>
                        <a:t>Que no sea </a:t>
                      </a:r>
                      <a:r>
                        <a:rPr lang="es-CL" sz="1800" dirty="0" err="1">
                          <a:effectLst/>
                          <a:latin typeface="Tw Cen MT" pitchFamily="34" charset="0"/>
                        </a:rPr>
                        <a:t>reemplazo</a:t>
                      </a:r>
                      <a:endParaRPr lang="es-ES" sz="1800" dirty="0">
                        <a:effectLst/>
                        <a:latin typeface="Tw Cen MT" pitchFamily="34" charset="0"/>
                        <a:ea typeface="Times New Roman"/>
                        <a:cs typeface="Times New Roman"/>
                      </a:endParaRPr>
                    </a:p>
                  </a:txBody>
                  <a:tcPr marL="37711" marR="37711" marT="0" marB="0" anchor="b">
                    <a:solidFill>
                      <a:schemeClr val="bg1">
                        <a:lumMod val="65000"/>
                      </a:schemeClr>
                    </a:solidFill>
                  </a:tcPr>
                </a:tc>
                <a:tc>
                  <a:txBody>
                    <a:bodyPr/>
                    <a:lstStyle/>
                    <a:p>
                      <a:pPr algn="ctr">
                        <a:lnSpc>
                          <a:spcPct val="115000"/>
                        </a:lnSpc>
                        <a:spcAft>
                          <a:spcPts val="0"/>
                        </a:spcAft>
                      </a:pPr>
                      <a:r>
                        <a:rPr lang="es-CL" sz="1800" dirty="0">
                          <a:effectLst/>
                          <a:latin typeface="Tw Cen MT" pitchFamily="34" charset="0"/>
                        </a:rPr>
                        <a:t>20,88</a:t>
                      </a:r>
                      <a:endParaRPr lang="es-ES" sz="1800" dirty="0">
                        <a:effectLst/>
                        <a:latin typeface="Tw Cen MT" pitchFamily="34" charset="0"/>
                        <a:ea typeface="Times New Roman"/>
                        <a:cs typeface="Times New Roman"/>
                      </a:endParaRPr>
                    </a:p>
                  </a:txBody>
                  <a:tcPr marL="37711" marR="37711" marT="0" marB="0" anchor="b"/>
                </a:tc>
                <a:tc>
                  <a:txBody>
                    <a:bodyPr/>
                    <a:lstStyle/>
                    <a:p>
                      <a:pPr algn="ctr">
                        <a:lnSpc>
                          <a:spcPct val="115000"/>
                        </a:lnSpc>
                        <a:spcAft>
                          <a:spcPts val="0"/>
                        </a:spcAft>
                      </a:pPr>
                      <a:r>
                        <a:rPr lang="es-CL" sz="1800" b="1" dirty="0">
                          <a:solidFill>
                            <a:schemeClr val="tx1"/>
                          </a:solidFill>
                          <a:effectLst/>
                          <a:latin typeface="Tw Cen MT" pitchFamily="34" charset="0"/>
                        </a:rPr>
                        <a:t>-17,94</a:t>
                      </a:r>
                      <a:endParaRPr lang="es-ES" sz="1800" b="1" dirty="0">
                        <a:solidFill>
                          <a:schemeClr val="tx1"/>
                        </a:solidFill>
                        <a:effectLst/>
                        <a:latin typeface="Tw Cen MT" pitchFamily="34" charset="0"/>
                        <a:ea typeface="Times New Roman"/>
                        <a:cs typeface="Times New Roman"/>
                      </a:endParaRPr>
                    </a:p>
                  </a:txBody>
                  <a:tcPr marL="37711" marR="37711" marT="0" marB="0" anchor="b"/>
                </a:tc>
              </a:tr>
            </a:tbl>
          </a:graphicData>
        </a:graphic>
      </p:graphicFrame>
    </p:spTree>
    <p:extLst>
      <p:ext uri="{BB962C8B-B14F-4D97-AF65-F5344CB8AC3E}">
        <p14:creationId xmlns:p14="http://schemas.microsoft.com/office/powerpoint/2010/main" xmlns="" val="7059938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marL="91440" indent="0">
              <a:buClr>
                <a:schemeClr val="accent1">
                  <a:lumMod val="75000"/>
                </a:schemeClr>
              </a:buClr>
              <a:buSzPct val="100000"/>
              <a:buNone/>
            </a:pPr>
            <a:r>
              <a:rPr lang="es-CL" sz="2400" b="1" dirty="0"/>
              <a:t>8</a:t>
            </a:r>
            <a:r>
              <a:rPr lang="es-CL" sz="2400" b="1" dirty="0" smtClean="0"/>
              <a:t>. </a:t>
            </a:r>
            <a:r>
              <a:rPr lang="es-CL" sz="2400" b="1" dirty="0"/>
              <a:t>Insatisfacción </a:t>
            </a:r>
            <a:r>
              <a:rPr lang="es-CL" sz="2400" b="1" dirty="0" smtClean="0"/>
              <a:t>Laboral</a:t>
            </a:r>
          </a:p>
          <a:p>
            <a:pPr marL="91440" indent="0">
              <a:buClr>
                <a:schemeClr val="accent1">
                  <a:lumMod val="75000"/>
                </a:schemeClr>
              </a:buClr>
              <a:buSzPct val="100000"/>
              <a:buNone/>
            </a:pPr>
            <a:endParaRPr lang="es-CL" sz="2200" dirty="0"/>
          </a:p>
          <a:p>
            <a:pPr marL="434340">
              <a:buClr>
                <a:schemeClr val="accent1">
                  <a:lumMod val="75000"/>
                </a:schemeClr>
              </a:buClr>
              <a:buSzPct val="100000"/>
            </a:pPr>
            <a:r>
              <a:rPr lang="es-CL" sz="2200" dirty="0" smtClean="0"/>
              <a:t>Estimaciones </a:t>
            </a:r>
            <a:r>
              <a:rPr lang="es-CL" sz="2200" dirty="0"/>
              <a:t>multivariadas indican que existe relación negativa, estadísticamente significativa con el hecho de ser hombre, trabajo sin beneficios extra y con haber aceptado primera oferta.</a:t>
            </a:r>
          </a:p>
          <a:p>
            <a:pPr marL="434340">
              <a:buClr>
                <a:schemeClr val="accent1">
                  <a:lumMod val="75000"/>
                </a:schemeClr>
              </a:buClr>
              <a:buSzPct val="100000"/>
            </a:pPr>
            <a:endParaRPr lang="es-CL" sz="2200" dirty="0"/>
          </a:p>
          <a:p>
            <a:pPr marL="434340">
              <a:buClr>
                <a:schemeClr val="accent1">
                  <a:lumMod val="75000"/>
                </a:schemeClr>
              </a:buClr>
              <a:buSzPct val="100000"/>
            </a:pPr>
            <a:r>
              <a:rPr lang="es-CL" sz="2200" dirty="0"/>
              <a:t>El poder elegir aumenta la calidad del match escuela-profesor.</a:t>
            </a:r>
          </a:p>
          <a:p>
            <a:pPr marL="434340">
              <a:buClr>
                <a:schemeClr val="accent1">
                  <a:lumMod val="75000"/>
                </a:schemeClr>
              </a:buClr>
              <a:buSzPct val="100000"/>
            </a:pPr>
            <a:endParaRPr lang="es-CL" sz="2200" dirty="0"/>
          </a:p>
          <a:p>
            <a:pPr marL="434340">
              <a:buClr>
                <a:schemeClr val="accent1">
                  <a:lumMod val="75000"/>
                </a:schemeClr>
              </a:buClr>
              <a:buSzPct val="100000"/>
            </a:pPr>
            <a:r>
              <a:rPr lang="es-CL" sz="2200" dirty="0"/>
              <a:t>Mayor satisfacción en docentes que tuvieron más de una alternativa donde elegir.</a:t>
            </a:r>
          </a:p>
          <a:p>
            <a:endParaRPr lang="es-ES" dirty="0"/>
          </a:p>
        </p:txBody>
      </p:sp>
    </p:spTree>
    <p:extLst>
      <p:ext uri="{BB962C8B-B14F-4D97-AF65-F5344CB8AC3E}">
        <p14:creationId xmlns:p14="http://schemas.microsoft.com/office/powerpoint/2010/main" xmlns="" val="39644335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endParaRPr lang="es-ES" dirty="0"/>
          </a:p>
        </p:txBody>
      </p:sp>
      <p:graphicFrame>
        <p:nvGraphicFramePr>
          <p:cNvPr id="4" name="4 Marcador de contenido"/>
          <p:cNvGraphicFramePr>
            <a:graphicFrameLocks/>
          </p:cNvGraphicFramePr>
          <p:nvPr>
            <p:extLst>
              <p:ext uri="{D42A27DB-BD31-4B8C-83A1-F6EECF244321}">
                <p14:modId xmlns:p14="http://schemas.microsoft.com/office/powerpoint/2010/main" xmlns="" val="372693410"/>
              </p:ext>
            </p:extLst>
          </p:nvPr>
        </p:nvGraphicFramePr>
        <p:xfrm>
          <a:off x="381000" y="152400"/>
          <a:ext cx="8534400" cy="6449567"/>
        </p:xfrm>
        <a:graphic>
          <a:graphicData uri="http://schemas.openxmlformats.org/drawingml/2006/table">
            <a:tbl>
              <a:tblPr firstRow="1" bandRow="1" bandCol="1">
                <a:tableStyleId>{5C22544A-7EE6-4342-B048-85BDC9FD1C3A}</a:tableStyleId>
              </a:tblPr>
              <a:tblGrid>
                <a:gridCol w="6400800"/>
                <a:gridCol w="2133600"/>
              </a:tblGrid>
              <a:tr h="495299">
                <a:tc>
                  <a:txBody>
                    <a:bodyPr/>
                    <a:lstStyle/>
                    <a:p>
                      <a:pPr>
                        <a:lnSpc>
                          <a:spcPct val="115000"/>
                        </a:lnSpc>
                        <a:spcAft>
                          <a:spcPts val="1000"/>
                        </a:spcAft>
                      </a:pPr>
                      <a:r>
                        <a:rPr lang="es-CL" sz="1800" dirty="0">
                          <a:effectLst/>
                        </a:rPr>
                        <a:t> Variable Dependiente: 1= Insatisfecho </a:t>
                      </a:r>
                      <a:r>
                        <a:rPr lang="es-CL" sz="1800" dirty="0" smtClean="0">
                          <a:effectLst/>
                        </a:rPr>
                        <a:t>(*)</a:t>
                      </a:r>
                      <a:r>
                        <a:rPr lang="es-CL" sz="1800" dirty="0" err="1" smtClean="0">
                          <a:effectLst/>
                        </a:rPr>
                        <a:t>cdf</a:t>
                      </a:r>
                      <a:endParaRPr lang="es-ES" sz="1800" dirty="0">
                        <a:effectLst/>
                        <a:latin typeface="Calibri"/>
                        <a:ea typeface="Times New Roman"/>
                        <a:cs typeface="Times New Roman"/>
                      </a:endParaRPr>
                    </a:p>
                  </a:txBody>
                  <a:tcPr marL="27547" marR="27547" marT="0" marB="0" anchor="b">
                    <a:lnR w="12700" cmpd="sng">
                      <a:noFill/>
                    </a:lnR>
                    <a:solidFill>
                      <a:schemeClr val="bg1">
                        <a:lumMod val="65000"/>
                      </a:schemeClr>
                    </a:solidFill>
                  </a:tcPr>
                </a:tc>
                <a:tc>
                  <a:txBody>
                    <a:bodyPr/>
                    <a:lstStyle/>
                    <a:p>
                      <a:pPr>
                        <a:lnSpc>
                          <a:spcPct val="115000"/>
                        </a:lnSpc>
                        <a:spcAft>
                          <a:spcPts val="1000"/>
                        </a:spcAft>
                      </a:pPr>
                      <a:endParaRPr lang="es-CL" sz="1800" dirty="0" smtClean="0">
                        <a:effectLst/>
                      </a:endParaRPr>
                    </a:p>
                  </a:txBody>
                  <a:tcPr marL="27547" marR="27547" marT="0" marB="0"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65000"/>
                      </a:schemeClr>
                    </a:solidFill>
                  </a:tcPr>
                </a:tc>
              </a:tr>
              <a:tr h="365966">
                <a:tc>
                  <a:txBody>
                    <a:bodyPr/>
                    <a:lstStyle/>
                    <a:p>
                      <a:pPr>
                        <a:lnSpc>
                          <a:spcPct val="115000"/>
                        </a:lnSpc>
                        <a:spcAft>
                          <a:spcPts val="1000"/>
                        </a:spcAft>
                      </a:pPr>
                      <a:r>
                        <a:rPr lang="es-CL" sz="1800" b="1" dirty="0">
                          <a:effectLst/>
                        </a:rPr>
                        <a:t>sexo (1=hombre) </a:t>
                      </a:r>
                      <a:endParaRPr lang="es-ES" sz="1800" b="1"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s-CL" sz="1800" dirty="0">
                          <a:effectLst/>
                        </a:rPr>
                        <a:t>-0.075</a:t>
                      </a:r>
                      <a:r>
                        <a:rPr lang="es-CL" sz="1800" dirty="0" smtClean="0">
                          <a:effectLst/>
                        </a:rPr>
                        <a:t>***      (0.023)</a:t>
                      </a:r>
                      <a:endParaRPr lang="es-ES" sz="1800" dirty="0" smtClean="0">
                        <a:effectLst/>
                        <a:latin typeface="Calibri"/>
                        <a:ea typeface="Times New Roman"/>
                        <a:cs typeface="Times New Roman"/>
                      </a:endParaRPr>
                    </a:p>
                  </a:txBody>
                  <a:tcPr marL="27547" marR="27547" marT="0" marB="0" anchor="b">
                    <a:lnT w="38100" cmpd="sng">
                      <a:noFill/>
                    </a:lnT>
                    <a:solidFill>
                      <a:schemeClr val="bg1">
                        <a:lumMod val="85000"/>
                      </a:schemeClr>
                    </a:solidFill>
                  </a:tcPr>
                </a:tc>
              </a:tr>
              <a:tr h="396034">
                <a:tc>
                  <a:txBody>
                    <a:bodyPr/>
                    <a:lstStyle/>
                    <a:p>
                      <a:pPr>
                        <a:lnSpc>
                          <a:spcPct val="115000"/>
                        </a:lnSpc>
                        <a:spcAft>
                          <a:spcPts val="1000"/>
                        </a:spcAft>
                      </a:pPr>
                      <a:r>
                        <a:rPr lang="es-CL" sz="1800" dirty="0">
                          <a:effectLst/>
                        </a:rPr>
                        <a:t>A1: Práctica en Particular Subvencionado </a:t>
                      </a:r>
                      <a:endParaRPr lang="es-ES" sz="1800"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a:effectLst/>
                        </a:rPr>
                        <a:t>-</a:t>
                      </a:r>
                      <a:r>
                        <a:rPr lang="es-CL" sz="1800" dirty="0" smtClean="0">
                          <a:effectLst/>
                        </a:rPr>
                        <a:t>0.099          (0.098)</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451193">
                <a:tc>
                  <a:txBody>
                    <a:bodyPr/>
                    <a:lstStyle/>
                    <a:p>
                      <a:pPr>
                        <a:lnSpc>
                          <a:spcPct val="115000"/>
                        </a:lnSpc>
                        <a:spcAft>
                          <a:spcPts val="1000"/>
                        </a:spcAft>
                      </a:pPr>
                      <a:r>
                        <a:rPr lang="es-CL" sz="1800" dirty="0">
                          <a:effectLst/>
                        </a:rPr>
                        <a:t>A2: Práctica en Particular Pagado </a:t>
                      </a:r>
                      <a:endParaRPr lang="es-ES" sz="1800"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smtClean="0">
                          <a:effectLst/>
                        </a:rPr>
                        <a:t>0.336           (0.287)</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304800">
                <a:tc>
                  <a:txBody>
                    <a:bodyPr/>
                    <a:lstStyle/>
                    <a:p>
                      <a:pPr>
                        <a:lnSpc>
                          <a:spcPct val="115000"/>
                        </a:lnSpc>
                        <a:spcAft>
                          <a:spcPts val="1000"/>
                        </a:spcAft>
                      </a:pPr>
                      <a:r>
                        <a:rPr lang="es-CL" sz="1800" dirty="0">
                          <a:effectLst/>
                        </a:rPr>
                        <a:t>B: Evaluación Buena de la Practica </a:t>
                      </a:r>
                      <a:endParaRPr lang="es-ES" sz="1800"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s-CL" sz="1800" dirty="0">
                          <a:effectLst/>
                        </a:rPr>
                        <a:t>-</a:t>
                      </a:r>
                      <a:r>
                        <a:rPr lang="es-CL" sz="1800" dirty="0" smtClean="0">
                          <a:effectLst/>
                        </a:rPr>
                        <a:t>0.019          (0.071)</a:t>
                      </a:r>
                      <a:endParaRPr lang="es-ES" sz="1800" dirty="0" smtClean="0">
                        <a:effectLst/>
                        <a:latin typeface="Calibri"/>
                        <a:ea typeface="Times New Roman"/>
                        <a:cs typeface="Times New Roman"/>
                      </a:endParaRPr>
                    </a:p>
                  </a:txBody>
                  <a:tcPr marL="27547" marR="27547" marT="0" marB="0" anchor="b">
                    <a:solidFill>
                      <a:schemeClr val="bg1">
                        <a:lumMod val="85000"/>
                      </a:schemeClr>
                    </a:solidFill>
                  </a:tcPr>
                </a:tc>
              </a:tr>
              <a:tr h="315321">
                <a:tc>
                  <a:txBody>
                    <a:bodyPr/>
                    <a:lstStyle/>
                    <a:p>
                      <a:pPr>
                        <a:lnSpc>
                          <a:spcPct val="115000"/>
                        </a:lnSpc>
                        <a:spcAft>
                          <a:spcPts val="1000"/>
                        </a:spcAft>
                      </a:pPr>
                      <a:r>
                        <a:rPr lang="es-CL" sz="1800" dirty="0">
                          <a:effectLst/>
                        </a:rPr>
                        <a:t>A1*B </a:t>
                      </a:r>
                      <a:endParaRPr lang="es-ES" sz="1800"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smtClean="0">
                          <a:effectLst/>
                        </a:rPr>
                        <a:t>0.103           (0.123)</a:t>
                      </a:r>
                    </a:p>
                  </a:txBody>
                  <a:tcPr marL="27547" marR="27547" marT="0" marB="0" anchor="b">
                    <a:solidFill>
                      <a:schemeClr val="bg1">
                        <a:lumMod val="85000"/>
                      </a:schemeClr>
                    </a:solidFill>
                  </a:tcPr>
                </a:tc>
              </a:tr>
              <a:tr h="359673">
                <a:tc>
                  <a:txBody>
                    <a:bodyPr/>
                    <a:lstStyle/>
                    <a:p>
                      <a:pPr>
                        <a:lnSpc>
                          <a:spcPct val="115000"/>
                        </a:lnSpc>
                        <a:spcAft>
                          <a:spcPts val="1000"/>
                        </a:spcAft>
                      </a:pPr>
                      <a:r>
                        <a:rPr lang="es-CL" sz="1800" b="1" dirty="0">
                          <a:effectLst/>
                        </a:rPr>
                        <a:t>A2*B </a:t>
                      </a:r>
                      <a:endParaRPr lang="es-ES" sz="1800" b="1"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a:effectLst/>
                        </a:rPr>
                        <a:t>-0.073</a:t>
                      </a:r>
                      <a:r>
                        <a:rPr lang="es-CL" sz="1800" dirty="0" smtClean="0">
                          <a:effectLst/>
                        </a:rPr>
                        <a:t>**       (0.031)</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386998">
                <a:tc>
                  <a:txBody>
                    <a:bodyPr/>
                    <a:lstStyle/>
                    <a:p>
                      <a:pPr>
                        <a:lnSpc>
                          <a:spcPct val="115000"/>
                        </a:lnSpc>
                        <a:spcAft>
                          <a:spcPts val="1000"/>
                        </a:spcAft>
                      </a:pPr>
                      <a:r>
                        <a:rPr lang="es-CL" sz="1800" b="1" dirty="0">
                          <a:effectLst/>
                        </a:rPr>
                        <a:t>Tomo la primera oferta que tuvo </a:t>
                      </a:r>
                      <a:endParaRPr lang="es-ES" sz="1800" b="1"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a:effectLst/>
                        </a:rPr>
                        <a:t>0.078</a:t>
                      </a:r>
                      <a:r>
                        <a:rPr lang="es-CL" sz="1800" dirty="0" smtClean="0">
                          <a:effectLst/>
                        </a:rPr>
                        <a:t>***       (0.030)</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381000">
                <a:tc>
                  <a:txBody>
                    <a:bodyPr/>
                    <a:lstStyle/>
                    <a:p>
                      <a:pPr>
                        <a:lnSpc>
                          <a:spcPct val="115000"/>
                        </a:lnSpc>
                        <a:spcAft>
                          <a:spcPts val="1000"/>
                        </a:spcAft>
                      </a:pPr>
                      <a:r>
                        <a:rPr lang="es-CL" sz="1800" dirty="0">
                          <a:effectLst/>
                        </a:rPr>
                        <a:t>Número de postulaciones realizadas </a:t>
                      </a:r>
                      <a:endParaRPr lang="es-CL" sz="1800" dirty="0" smtClean="0">
                        <a:effectLst/>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smtClean="0">
                          <a:effectLst/>
                        </a:rPr>
                        <a:t>0.000           (0.001)</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304800">
                <a:tc>
                  <a:txBody>
                    <a:bodyPr/>
                    <a:lstStyle/>
                    <a:p>
                      <a:pPr>
                        <a:lnSpc>
                          <a:spcPct val="115000"/>
                        </a:lnSpc>
                        <a:spcAft>
                          <a:spcPts val="1000"/>
                        </a:spcAft>
                      </a:pPr>
                      <a:r>
                        <a:rPr lang="es-CL" sz="1800" dirty="0">
                          <a:effectLst/>
                        </a:rPr>
                        <a:t>Número de Ofertas Recibidas </a:t>
                      </a:r>
                      <a:endParaRPr lang="es-ES" sz="1800"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smtClean="0">
                          <a:effectLst/>
                        </a:rPr>
                        <a:t>0.002           (0.010)</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381000">
                <a:tc>
                  <a:txBody>
                    <a:bodyPr/>
                    <a:lstStyle/>
                    <a:p>
                      <a:pPr>
                        <a:lnSpc>
                          <a:spcPct val="115000"/>
                        </a:lnSpc>
                        <a:spcAft>
                          <a:spcPts val="1000"/>
                        </a:spcAft>
                      </a:pPr>
                      <a:r>
                        <a:rPr lang="es-CL" sz="1800" dirty="0">
                          <a:effectLst/>
                        </a:rPr>
                        <a:t>Se le pidió al menos 4 papeles para el trabajo </a:t>
                      </a:r>
                      <a:endParaRPr lang="es-ES" sz="1800"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smtClean="0">
                          <a:effectLst/>
                        </a:rPr>
                        <a:t>0.002           (0.025)</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315321">
                <a:tc>
                  <a:txBody>
                    <a:bodyPr/>
                    <a:lstStyle/>
                    <a:p>
                      <a:pPr>
                        <a:lnSpc>
                          <a:spcPct val="115000"/>
                        </a:lnSpc>
                        <a:spcAft>
                          <a:spcPts val="1000"/>
                        </a:spcAft>
                      </a:pPr>
                      <a:r>
                        <a:rPr lang="es-CL" sz="1800" dirty="0">
                          <a:effectLst/>
                        </a:rPr>
                        <a:t>Tuvo entrevista de trabajo </a:t>
                      </a:r>
                      <a:endParaRPr lang="es-ES" sz="1800"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smtClean="0">
                          <a:effectLst/>
                        </a:rPr>
                        <a:t>0.018           (0.030)</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370332">
                <a:tc>
                  <a:txBody>
                    <a:bodyPr/>
                    <a:lstStyle/>
                    <a:p>
                      <a:pPr>
                        <a:lnSpc>
                          <a:spcPct val="115000"/>
                        </a:lnSpc>
                        <a:spcAft>
                          <a:spcPts val="1000"/>
                        </a:spcAft>
                      </a:pPr>
                      <a:r>
                        <a:rPr lang="es-CL" sz="1800" b="1" dirty="0">
                          <a:effectLst/>
                        </a:rPr>
                        <a:t>Uso algún medio para buscar trabajo </a:t>
                      </a:r>
                      <a:endParaRPr lang="es-ES" sz="1800" b="1"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a:effectLst/>
                        </a:rPr>
                        <a:t>0.062</a:t>
                      </a:r>
                      <a:r>
                        <a:rPr lang="es-CL" sz="1800" dirty="0" smtClean="0">
                          <a:effectLst/>
                        </a:rPr>
                        <a:t>**         (0.026)</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315321">
                <a:tc>
                  <a:txBody>
                    <a:bodyPr/>
                    <a:lstStyle/>
                    <a:p>
                      <a:pPr>
                        <a:lnSpc>
                          <a:spcPct val="115000"/>
                        </a:lnSpc>
                        <a:spcAft>
                          <a:spcPts val="1000"/>
                        </a:spcAft>
                      </a:pPr>
                      <a:r>
                        <a:rPr lang="es-CL" sz="1800" dirty="0">
                          <a:effectLst/>
                        </a:rPr>
                        <a:t>Contrato Indefinido </a:t>
                      </a:r>
                      <a:endParaRPr lang="es-ES" sz="1800"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smtClean="0">
                          <a:effectLst/>
                        </a:rPr>
                        <a:t>0.013            (0.050)</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315321">
                <a:tc>
                  <a:txBody>
                    <a:bodyPr/>
                    <a:lstStyle/>
                    <a:p>
                      <a:pPr>
                        <a:lnSpc>
                          <a:spcPct val="115000"/>
                        </a:lnSpc>
                        <a:spcAft>
                          <a:spcPts val="1000"/>
                        </a:spcAft>
                      </a:pPr>
                      <a:r>
                        <a:rPr lang="es-CL" sz="1800" dirty="0">
                          <a:effectLst/>
                        </a:rPr>
                        <a:t>Sobrecarga </a:t>
                      </a:r>
                      <a:endParaRPr lang="es-ES" sz="1800"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a:effectLst/>
                        </a:rPr>
                        <a:t>-</a:t>
                      </a:r>
                      <a:r>
                        <a:rPr lang="es-CL" sz="1800" dirty="0" smtClean="0">
                          <a:effectLst/>
                        </a:rPr>
                        <a:t>0.026           (0.028)</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475890">
                <a:tc>
                  <a:txBody>
                    <a:bodyPr/>
                    <a:lstStyle/>
                    <a:p>
                      <a:pPr>
                        <a:lnSpc>
                          <a:spcPct val="115000"/>
                        </a:lnSpc>
                        <a:spcAft>
                          <a:spcPts val="1000"/>
                        </a:spcAft>
                      </a:pPr>
                      <a:r>
                        <a:rPr lang="es-CL" sz="1800" dirty="0">
                          <a:effectLst/>
                        </a:rPr>
                        <a:t>Algunas características lo influenciaron a trabajar en el colegio </a:t>
                      </a:r>
                      <a:endParaRPr lang="es-ES" sz="1800"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a:effectLst/>
                        </a:rPr>
                        <a:t>-</a:t>
                      </a:r>
                      <a:r>
                        <a:rPr lang="es-CL" sz="1800" dirty="0" smtClean="0">
                          <a:effectLst/>
                        </a:rPr>
                        <a:t>0.013           (0.031)</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r h="493374">
                <a:tc>
                  <a:txBody>
                    <a:bodyPr/>
                    <a:lstStyle/>
                    <a:p>
                      <a:pPr>
                        <a:lnSpc>
                          <a:spcPct val="115000"/>
                        </a:lnSpc>
                        <a:spcAft>
                          <a:spcPts val="1000"/>
                        </a:spcAft>
                      </a:pPr>
                      <a:r>
                        <a:rPr lang="es-CL" sz="1800" b="1" dirty="0">
                          <a:effectLst/>
                        </a:rPr>
                        <a:t>No posee beneficios extra al salario</a:t>
                      </a:r>
                      <a:endParaRPr lang="es-ES" sz="1800" b="1" dirty="0">
                        <a:effectLst/>
                        <a:latin typeface="Calibri"/>
                        <a:ea typeface="Times New Roman"/>
                        <a:cs typeface="Times New Roman"/>
                      </a:endParaRPr>
                    </a:p>
                  </a:txBody>
                  <a:tcPr marL="27547" marR="27547" marT="0" marB="0" anchor="b">
                    <a:solidFill>
                      <a:schemeClr val="bg1">
                        <a:lumMod val="65000"/>
                      </a:schemeClr>
                    </a:solidFill>
                  </a:tcPr>
                </a:tc>
                <a:tc>
                  <a:txBody>
                    <a:bodyPr/>
                    <a:lstStyle/>
                    <a:p>
                      <a:pPr>
                        <a:lnSpc>
                          <a:spcPct val="115000"/>
                        </a:lnSpc>
                        <a:spcAft>
                          <a:spcPts val="1000"/>
                        </a:spcAft>
                      </a:pPr>
                      <a:r>
                        <a:rPr lang="es-CL" sz="1800" dirty="0">
                          <a:effectLst/>
                        </a:rPr>
                        <a:t>0.070</a:t>
                      </a:r>
                      <a:r>
                        <a:rPr lang="es-CL" sz="1800" dirty="0" smtClean="0">
                          <a:effectLst/>
                        </a:rPr>
                        <a:t>**         (0.034)</a:t>
                      </a:r>
                      <a:endParaRPr lang="es-ES" sz="1800" dirty="0">
                        <a:effectLst/>
                        <a:latin typeface="Calibri"/>
                        <a:ea typeface="Times New Roman"/>
                        <a:cs typeface="Times New Roman"/>
                      </a:endParaRPr>
                    </a:p>
                  </a:txBody>
                  <a:tcPr marL="27547" marR="27547" marT="0" marB="0" anchor="b">
                    <a:solidFill>
                      <a:schemeClr val="bg1">
                        <a:lumMod val="85000"/>
                      </a:schemeClr>
                    </a:solidFill>
                  </a:tcPr>
                </a:tc>
              </a:tr>
            </a:tbl>
          </a:graphicData>
        </a:graphic>
      </p:graphicFrame>
    </p:spTree>
    <p:extLst>
      <p:ext uri="{BB962C8B-B14F-4D97-AF65-F5344CB8AC3E}">
        <p14:creationId xmlns:p14="http://schemas.microsoft.com/office/powerpoint/2010/main" xmlns="" val="42560450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2800" dirty="0" smtClean="0"/>
              <a:t>Conclusiones</a:t>
            </a:r>
            <a:endParaRPr lang="es-ES" sz="2800" dirty="0"/>
          </a:p>
        </p:txBody>
      </p:sp>
      <p:sp>
        <p:nvSpPr>
          <p:cNvPr id="3" name="2 Marcador de contenido"/>
          <p:cNvSpPr>
            <a:spLocks noGrp="1"/>
          </p:cNvSpPr>
          <p:nvPr>
            <p:ph idx="1"/>
          </p:nvPr>
        </p:nvSpPr>
        <p:spPr/>
        <p:txBody>
          <a:bodyPr>
            <a:normAutofit/>
          </a:bodyPr>
          <a:lstStyle/>
          <a:p>
            <a:pPr algn="just"/>
            <a:r>
              <a:rPr lang="es-ES" sz="2200" dirty="0"/>
              <a:t>Validez externa de estos resultados: Docentes que están insertos en el mercado laboral. Además, una parte de la muestra tiene dos años de experiencia (no deserción). </a:t>
            </a:r>
          </a:p>
          <a:p>
            <a:pPr lvl="1" algn="just"/>
            <a:r>
              <a:rPr lang="es-ES" sz="2200" dirty="0"/>
              <a:t>Resultados son para Región Metropolitana, educación básica. Futuras investigaciones en otros niveles y rural.</a:t>
            </a:r>
          </a:p>
          <a:p>
            <a:pPr algn="just"/>
            <a:endParaRPr lang="es-ES" sz="2200" dirty="0"/>
          </a:p>
          <a:p>
            <a:pPr algn="just"/>
            <a:r>
              <a:rPr lang="es-ES" sz="2200" dirty="0"/>
              <a:t> Se revela la importancia que tiene el proceso de búsqueda, ya que es determinante en explicar el resultado final de la distribución de los docentes.</a:t>
            </a:r>
          </a:p>
          <a:p>
            <a:pPr algn="just"/>
            <a:endParaRPr lang="es-ES" sz="2200" dirty="0"/>
          </a:p>
          <a:p>
            <a:pPr algn="just"/>
            <a:r>
              <a:rPr lang="es-ES" sz="2200" dirty="0"/>
              <a:t> Proceso de elección como tal, menos relevante para el primer empleo, sino más bien el proceso.</a:t>
            </a:r>
          </a:p>
          <a:p>
            <a:endParaRPr lang="es-ES" dirty="0"/>
          </a:p>
        </p:txBody>
      </p:sp>
    </p:spTree>
    <p:extLst>
      <p:ext uri="{BB962C8B-B14F-4D97-AF65-F5344CB8AC3E}">
        <p14:creationId xmlns:p14="http://schemas.microsoft.com/office/powerpoint/2010/main" xmlns="" val="14323116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2800" dirty="0" smtClean="0"/>
              <a:t>Conclusiones</a:t>
            </a:r>
            <a:endParaRPr lang="es-ES" sz="2800" dirty="0"/>
          </a:p>
        </p:txBody>
      </p:sp>
      <p:sp>
        <p:nvSpPr>
          <p:cNvPr id="3" name="2 Marcador de contenido"/>
          <p:cNvSpPr>
            <a:spLocks noGrp="1"/>
          </p:cNvSpPr>
          <p:nvPr>
            <p:ph idx="1"/>
          </p:nvPr>
        </p:nvSpPr>
        <p:spPr/>
        <p:txBody>
          <a:bodyPr>
            <a:normAutofit/>
          </a:bodyPr>
          <a:lstStyle/>
          <a:p>
            <a:pPr algn="just"/>
            <a:r>
              <a:rPr lang="es-ES" sz="2200" dirty="0"/>
              <a:t>Dentro de los factores relevantes del proceso: formación inicial, redes, prácticas. Escasa información y contacto.</a:t>
            </a:r>
          </a:p>
          <a:p>
            <a:pPr algn="just"/>
            <a:endParaRPr lang="es-ES" sz="2200" dirty="0"/>
          </a:p>
          <a:p>
            <a:pPr algn="just"/>
            <a:r>
              <a:rPr lang="es-ES" sz="2200" dirty="0"/>
              <a:t> En la búsqueda del segundo empleo, se desprenden otros elementos que conocieron en su primera experiencia laboral. Cambian los factores relevantes en la búsqueda del segundo empleo: mayor relevancia al salario, jornada, proyecto educativo, calidad de los docentes y liderazgo directivo.  </a:t>
            </a:r>
          </a:p>
          <a:p>
            <a:pPr algn="just"/>
            <a:endParaRPr lang="es-ES" sz="2200" dirty="0"/>
          </a:p>
          <a:p>
            <a:pPr algn="just"/>
            <a:r>
              <a:rPr lang="es-ES" sz="2200" dirty="0"/>
              <a:t> Análisis cambian al ser estudiados por dependencia o NSE. Relevante para futuras investigaciones. Datos menos claros.</a:t>
            </a:r>
          </a:p>
          <a:p>
            <a:endParaRPr lang="es-ES" dirty="0"/>
          </a:p>
        </p:txBody>
      </p:sp>
    </p:spTree>
    <p:extLst>
      <p:ext uri="{BB962C8B-B14F-4D97-AF65-F5344CB8AC3E}">
        <p14:creationId xmlns:p14="http://schemas.microsoft.com/office/powerpoint/2010/main" xmlns="" val="27073398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256107" y="404664"/>
            <a:ext cx="8229600" cy="1143000"/>
          </a:xfrm>
        </p:spPr>
        <p:txBody>
          <a:bodyPr>
            <a:normAutofit/>
          </a:bodyPr>
          <a:lstStyle/>
          <a:p>
            <a:r>
              <a:rPr lang="es-CL" sz="2800" b="1" dirty="0" smtClean="0"/>
              <a:t>Propuestas de Política Pública</a:t>
            </a:r>
            <a:endParaRPr lang="es-ES" sz="2800" b="1" dirty="0"/>
          </a:p>
        </p:txBody>
      </p:sp>
      <p:sp>
        <p:nvSpPr>
          <p:cNvPr id="4" name="Rectangle 5"/>
          <p:cNvSpPr>
            <a:spLocks noChangeArrowheads="1"/>
          </p:cNvSpPr>
          <p:nvPr/>
        </p:nvSpPr>
        <p:spPr bwMode="auto">
          <a:xfrm>
            <a:off x="321005" y="1676400"/>
            <a:ext cx="2895600" cy="2743200"/>
          </a:xfrm>
          <a:prstGeom prst="rect">
            <a:avLst/>
          </a:prstGeom>
          <a:solidFill>
            <a:srgbClr val="6F86C7"/>
          </a:solidFill>
          <a:ln w="9525">
            <a:solidFill>
              <a:srgbClr val="6F86C7"/>
            </a:solidFill>
            <a:miter lim="800000"/>
            <a:headEnd/>
            <a:tailEnd/>
          </a:ln>
          <a:effectLst>
            <a:outerShdw dist="23000" dir="5400000" rotWithShape="0">
              <a:srgbClr val="808080">
                <a:alpha val="34999"/>
              </a:srgbClr>
            </a:outerShdw>
          </a:effectLst>
        </p:spPr>
        <p:txBody>
          <a:bodyPr anchor="ctr"/>
          <a:lstStyle/>
          <a:p>
            <a:pPr>
              <a:defRPr/>
            </a:pPr>
            <a:endParaRPr lang="en-US" dirty="0">
              <a:solidFill>
                <a:schemeClr val="lt1"/>
              </a:solidFill>
              <a:latin typeface="+mn-lt"/>
              <a:cs typeface="+mn-cs"/>
            </a:endParaRPr>
          </a:p>
        </p:txBody>
      </p:sp>
      <p:sp>
        <p:nvSpPr>
          <p:cNvPr id="6" name="Rectangle 40"/>
          <p:cNvSpPr/>
          <p:nvPr/>
        </p:nvSpPr>
        <p:spPr>
          <a:xfrm>
            <a:off x="1752600" y="2209800"/>
            <a:ext cx="1371600" cy="1219200"/>
          </a:xfrm>
          <a:prstGeom prst="rect">
            <a:avLst/>
          </a:prstGeom>
          <a:solidFill>
            <a:srgbClr val="63A6D3"/>
          </a:solidFill>
          <a:ln>
            <a:solidFill>
              <a:srgbClr val="63A6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200" dirty="0" smtClean="0">
                <a:solidFill>
                  <a:schemeClr val="tx1"/>
                </a:solidFill>
              </a:rPr>
              <a:t>Prácticas en establecimientos vulnerables (bien evaluadas)</a:t>
            </a:r>
            <a:endParaRPr lang="en-US" sz="1200" dirty="0">
              <a:solidFill>
                <a:schemeClr val="tx1"/>
              </a:solidFill>
            </a:endParaRPr>
          </a:p>
        </p:txBody>
      </p:sp>
      <p:sp>
        <p:nvSpPr>
          <p:cNvPr id="7" name="Rectangle 39"/>
          <p:cNvSpPr/>
          <p:nvPr/>
        </p:nvSpPr>
        <p:spPr>
          <a:xfrm>
            <a:off x="457200" y="2209800"/>
            <a:ext cx="1143000" cy="1219200"/>
          </a:xfrm>
          <a:prstGeom prst="rect">
            <a:avLst/>
          </a:prstGeom>
          <a:solidFill>
            <a:srgbClr val="63A6D3"/>
          </a:solidFill>
          <a:ln>
            <a:solidFill>
              <a:srgbClr val="63A6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200" dirty="0" smtClean="0">
                <a:solidFill>
                  <a:schemeClr val="tx1"/>
                </a:solidFill>
              </a:rPr>
              <a:t>Formación en contexto de vulnerabilidad</a:t>
            </a:r>
            <a:endParaRPr lang="en-US" sz="1200" dirty="0">
              <a:solidFill>
                <a:schemeClr val="tx1"/>
              </a:solidFill>
            </a:endParaRPr>
          </a:p>
        </p:txBody>
      </p:sp>
      <p:sp>
        <p:nvSpPr>
          <p:cNvPr id="10" name="Right Arrow 45"/>
          <p:cNvSpPr/>
          <p:nvPr/>
        </p:nvSpPr>
        <p:spPr>
          <a:xfrm>
            <a:off x="304800" y="3505200"/>
            <a:ext cx="3200400" cy="1066800"/>
          </a:xfrm>
          <a:prstGeom prst="right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300" dirty="0" smtClean="0">
                <a:solidFill>
                  <a:schemeClr val="tx1"/>
                </a:solidFill>
              </a:rPr>
              <a:t>Contacto y herramientas para trabajar en establecimientos que atienden a niños de bajo NSE</a:t>
            </a:r>
            <a:endParaRPr lang="en-US" sz="1300" dirty="0">
              <a:solidFill>
                <a:schemeClr val="tx1"/>
              </a:solidFill>
            </a:endParaRPr>
          </a:p>
        </p:txBody>
      </p:sp>
      <p:sp>
        <p:nvSpPr>
          <p:cNvPr id="11" name="Rectangle 44"/>
          <p:cNvSpPr/>
          <p:nvPr/>
        </p:nvSpPr>
        <p:spPr>
          <a:xfrm>
            <a:off x="762000" y="1828800"/>
            <a:ext cx="1981200" cy="228600"/>
          </a:xfrm>
          <a:prstGeom prst="rect">
            <a:avLst/>
          </a:prstGeom>
          <a:solidFill>
            <a:srgbClr val="6F86C7"/>
          </a:solidFill>
          <a:ln>
            <a:solidFill>
              <a:srgbClr val="6F86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dirty="0" smtClean="0">
                <a:solidFill>
                  <a:schemeClr val="tx1"/>
                </a:solidFill>
              </a:rPr>
              <a:t>Formación inicial (integral)</a:t>
            </a:r>
            <a:endParaRPr lang="en-US" dirty="0">
              <a:solidFill>
                <a:schemeClr val="tx1"/>
              </a:solidFill>
            </a:endParaRPr>
          </a:p>
        </p:txBody>
      </p:sp>
      <p:sp>
        <p:nvSpPr>
          <p:cNvPr id="12" name="Rectangle 8"/>
          <p:cNvSpPr>
            <a:spLocks noChangeArrowheads="1"/>
          </p:cNvSpPr>
          <p:nvPr/>
        </p:nvSpPr>
        <p:spPr bwMode="auto">
          <a:xfrm>
            <a:off x="3886200" y="1752600"/>
            <a:ext cx="1371600" cy="1523999"/>
          </a:xfrm>
          <a:prstGeom prst="rect">
            <a:avLst/>
          </a:prstGeom>
          <a:solidFill>
            <a:srgbClr val="6F86C7"/>
          </a:solidFill>
          <a:ln w="9525">
            <a:solidFill>
              <a:srgbClr val="6F86C7"/>
            </a:solidFill>
            <a:miter lim="800000"/>
            <a:headEnd/>
            <a:tailEnd/>
          </a:ln>
          <a:effectLst>
            <a:outerShdw dist="23000" dir="5400000" rotWithShape="0">
              <a:srgbClr val="808080">
                <a:alpha val="34999"/>
              </a:srgbClr>
            </a:outerShdw>
          </a:effectLst>
        </p:spPr>
        <p:txBody>
          <a:bodyPr anchor="ctr"/>
          <a:lstStyle/>
          <a:p>
            <a:pPr algn="ctr">
              <a:defRPr/>
            </a:pPr>
            <a:endParaRPr lang="en-US">
              <a:solidFill>
                <a:schemeClr val="lt1"/>
              </a:solidFill>
              <a:latin typeface="+mn-lt"/>
              <a:cs typeface="+mn-cs"/>
            </a:endParaRPr>
          </a:p>
        </p:txBody>
      </p:sp>
      <p:sp>
        <p:nvSpPr>
          <p:cNvPr id="14" name="TextBox 9"/>
          <p:cNvSpPr txBox="1">
            <a:spLocks noChangeArrowheads="1"/>
          </p:cNvSpPr>
          <p:nvPr/>
        </p:nvSpPr>
        <p:spPr bwMode="auto">
          <a:xfrm>
            <a:off x="3886200" y="1905000"/>
            <a:ext cx="1296987"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700" dirty="0" err="1" smtClean="0">
                <a:ea typeface="ＭＳ Ｐゴシック" pitchFamily="34" charset="-128"/>
              </a:rPr>
              <a:t>Egresados</a:t>
            </a:r>
            <a:r>
              <a:rPr lang="en-US" sz="1700" dirty="0" smtClean="0">
                <a:ea typeface="ＭＳ Ｐゴシック" pitchFamily="34" charset="-128"/>
              </a:rPr>
              <a:t>:  </a:t>
            </a:r>
            <a:r>
              <a:rPr lang="en-US" sz="1700" dirty="0" err="1" smtClean="0">
                <a:ea typeface="ＭＳ Ｐゴシック" pitchFamily="34" charset="-128"/>
              </a:rPr>
              <a:t>búsqueda</a:t>
            </a:r>
            <a:r>
              <a:rPr lang="en-US" sz="1700" dirty="0" smtClean="0">
                <a:ea typeface="ＭＳ Ｐゴシック" pitchFamily="34" charset="-128"/>
              </a:rPr>
              <a:t>  primer </a:t>
            </a:r>
            <a:r>
              <a:rPr lang="en-US" sz="1700" dirty="0" err="1" smtClean="0">
                <a:ea typeface="ＭＳ Ｐゴシック" pitchFamily="34" charset="-128"/>
              </a:rPr>
              <a:t>empleo</a:t>
            </a:r>
            <a:endParaRPr lang="en-US" sz="1700" dirty="0">
              <a:ea typeface="ＭＳ Ｐゴシック" pitchFamily="34" charset="-128"/>
            </a:endParaRPr>
          </a:p>
        </p:txBody>
      </p:sp>
      <p:sp>
        <p:nvSpPr>
          <p:cNvPr id="15" name="Curved Down Arrow 46"/>
          <p:cNvSpPr/>
          <p:nvPr/>
        </p:nvSpPr>
        <p:spPr>
          <a:xfrm>
            <a:off x="3657600" y="3276600"/>
            <a:ext cx="1524000" cy="457200"/>
          </a:xfrm>
          <a:prstGeom prst="curved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Down Arrow 47"/>
          <p:cNvSpPr/>
          <p:nvPr/>
        </p:nvSpPr>
        <p:spPr>
          <a:xfrm rot="10800000">
            <a:off x="3657600" y="4419600"/>
            <a:ext cx="1524000" cy="457200"/>
          </a:xfrm>
          <a:prstGeom prst="curved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Oval 48"/>
          <p:cNvSpPr/>
          <p:nvPr/>
        </p:nvSpPr>
        <p:spPr>
          <a:xfrm>
            <a:off x="3581400" y="3505200"/>
            <a:ext cx="1600200" cy="1143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400" dirty="0" smtClean="0">
                <a:solidFill>
                  <a:schemeClr val="tx1"/>
                </a:solidFill>
              </a:rPr>
              <a:t>- Ampliar canales de información.- Mayor intercambio</a:t>
            </a:r>
            <a:endParaRPr lang="en-US" sz="1400" dirty="0">
              <a:solidFill>
                <a:schemeClr val="tx1"/>
              </a:solidFill>
            </a:endParaRPr>
          </a:p>
        </p:txBody>
      </p:sp>
      <p:sp>
        <p:nvSpPr>
          <p:cNvPr id="19" name="Right Arrow 45"/>
          <p:cNvSpPr/>
          <p:nvPr/>
        </p:nvSpPr>
        <p:spPr>
          <a:xfrm>
            <a:off x="5092701" y="3505200"/>
            <a:ext cx="1917699" cy="1066800"/>
          </a:xfrm>
          <a:prstGeom prst="rightArrow">
            <a:avLst>
              <a:gd name="adj1" fmla="val 42857"/>
              <a:gd name="adj2" fmla="val 5000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300" dirty="0" smtClean="0">
                <a:solidFill>
                  <a:schemeClr val="tx1"/>
                </a:solidFill>
              </a:rPr>
              <a:t>Inserción</a:t>
            </a:r>
            <a:endParaRPr lang="en-US" sz="1300" dirty="0">
              <a:solidFill>
                <a:schemeClr val="tx1"/>
              </a:solidFill>
            </a:endParaRPr>
          </a:p>
        </p:txBody>
      </p:sp>
      <p:sp>
        <p:nvSpPr>
          <p:cNvPr id="20" name="Oval 48"/>
          <p:cNvSpPr/>
          <p:nvPr/>
        </p:nvSpPr>
        <p:spPr>
          <a:xfrm>
            <a:off x="2127250" y="5562600"/>
            <a:ext cx="1866900" cy="1143000"/>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400" dirty="0" smtClean="0">
                <a:solidFill>
                  <a:schemeClr val="tx1"/>
                </a:solidFill>
              </a:rPr>
              <a:t>Transparentar y mejorar procesos de contratación: calidad</a:t>
            </a:r>
            <a:endParaRPr lang="en-US" sz="1400" dirty="0">
              <a:solidFill>
                <a:schemeClr val="tx1"/>
              </a:solidFill>
            </a:endParaRPr>
          </a:p>
        </p:txBody>
      </p:sp>
      <p:sp>
        <p:nvSpPr>
          <p:cNvPr id="21" name="TextBox 26"/>
          <p:cNvSpPr txBox="1">
            <a:spLocks noChangeArrowheads="1"/>
          </p:cNvSpPr>
          <p:nvPr/>
        </p:nvSpPr>
        <p:spPr bwMode="auto">
          <a:xfrm>
            <a:off x="3925092" y="5105400"/>
            <a:ext cx="1561307" cy="1138773"/>
          </a:xfrm>
          <a:prstGeom prst="rect">
            <a:avLst/>
          </a:prstGeom>
          <a:solidFill>
            <a:srgbClr val="6F86C7"/>
          </a:solidFill>
          <a:ln>
            <a:solidFill>
              <a:srgbClr val="6F86C7"/>
            </a:solid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700" dirty="0" err="1" smtClean="0">
                <a:ea typeface="ＭＳ Ｐゴシック" pitchFamily="34" charset="-128"/>
              </a:rPr>
              <a:t>Estableci-mientos</a:t>
            </a:r>
            <a:r>
              <a:rPr lang="en-US" sz="1700" dirty="0" smtClean="0">
                <a:ea typeface="ＭＳ Ｐゴシック" pitchFamily="34" charset="-128"/>
              </a:rPr>
              <a:t>: </a:t>
            </a:r>
            <a:r>
              <a:rPr lang="en-US" sz="1700" dirty="0" err="1" smtClean="0">
                <a:ea typeface="ＭＳ Ｐゴシック" pitchFamily="34" charset="-128"/>
              </a:rPr>
              <a:t>búsqueda</a:t>
            </a:r>
            <a:r>
              <a:rPr lang="en-US" sz="1700" dirty="0" smtClean="0">
                <a:ea typeface="ＭＳ Ｐゴシック" pitchFamily="34" charset="-128"/>
              </a:rPr>
              <a:t> de </a:t>
            </a:r>
            <a:r>
              <a:rPr lang="en-US" sz="1700" dirty="0" err="1" smtClean="0">
                <a:ea typeface="ＭＳ Ｐゴシック" pitchFamily="34" charset="-128"/>
              </a:rPr>
              <a:t>docentes</a:t>
            </a:r>
            <a:endParaRPr lang="en-US" sz="1700" dirty="0">
              <a:ea typeface="ＭＳ Ｐゴシック" pitchFamily="34" charset="-128"/>
            </a:endParaRPr>
          </a:p>
        </p:txBody>
      </p:sp>
      <p:sp>
        <p:nvSpPr>
          <p:cNvPr id="22" name="TextBox 23"/>
          <p:cNvSpPr txBox="1"/>
          <p:nvPr/>
        </p:nvSpPr>
        <p:spPr>
          <a:xfrm>
            <a:off x="7024293" y="762000"/>
            <a:ext cx="1980407" cy="1200329"/>
          </a:xfrm>
          <a:prstGeom prst="rect">
            <a:avLst/>
          </a:prstGeom>
          <a:solidFill>
            <a:srgbClr val="9ED3D7"/>
          </a:solidFill>
          <a:ln w="38100" cmpd="sng">
            <a:noFill/>
          </a:ln>
        </p:spPr>
        <p:txBody>
          <a:bodyPr wrap="square">
            <a:spAutoFit/>
          </a:bodyPr>
          <a:lstStyle/>
          <a:p>
            <a:pPr algn="ctr">
              <a:defRPr/>
            </a:pPr>
            <a:r>
              <a:rPr lang="en-US" b="1" dirty="0" err="1">
                <a:ea typeface="ＭＳ Ｐゴシック" pitchFamily="34" charset="-128"/>
              </a:rPr>
              <a:t>Redes</a:t>
            </a:r>
            <a:r>
              <a:rPr lang="en-US" b="1" dirty="0">
                <a:ea typeface="ＭＳ Ｐゴシック" pitchFamily="34" charset="-128"/>
              </a:rPr>
              <a:t> y </a:t>
            </a:r>
            <a:r>
              <a:rPr lang="en-US" b="1" dirty="0" err="1">
                <a:ea typeface="ＭＳ Ｐゴシック" pitchFamily="34" charset="-128"/>
              </a:rPr>
              <a:t>grupos</a:t>
            </a:r>
            <a:r>
              <a:rPr lang="en-US" b="1" dirty="0">
                <a:ea typeface="ＭＳ Ｐゴシック" pitchFamily="34" charset="-128"/>
              </a:rPr>
              <a:t> de </a:t>
            </a:r>
            <a:r>
              <a:rPr lang="en-US" b="1" dirty="0" err="1">
                <a:ea typeface="ＭＳ Ｐゴシック" pitchFamily="34" charset="-128"/>
              </a:rPr>
              <a:t>apoyo</a:t>
            </a:r>
            <a:r>
              <a:rPr lang="en-US" b="1" dirty="0">
                <a:ea typeface="ＭＳ Ｐゴシック" pitchFamily="34" charset="-128"/>
              </a:rPr>
              <a:t> </a:t>
            </a:r>
            <a:r>
              <a:rPr lang="en-US" dirty="0">
                <a:ea typeface="ＭＳ Ｐゴシック" pitchFamily="34" charset="-128"/>
              </a:rPr>
              <a:t>intra y entre </a:t>
            </a:r>
            <a:r>
              <a:rPr lang="en-US" dirty="0" err="1">
                <a:ea typeface="ＭＳ Ｐゴシック" pitchFamily="34" charset="-128"/>
              </a:rPr>
              <a:t>escuelas</a:t>
            </a:r>
            <a:r>
              <a:rPr lang="en-US" dirty="0">
                <a:ea typeface="ＭＳ Ｐゴシック" pitchFamily="34" charset="-128"/>
              </a:rPr>
              <a:t>: </a:t>
            </a:r>
            <a:r>
              <a:rPr lang="en-US" dirty="0" err="1">
                <a:ea typeface="ＭＳ Ｐゴシック" pitchFamily="34" charset="-128"/>
              </a:rPr>
              <a:t>masa</a:t>
            </a:r>
            <a:r>
              <a:rPr lang="en-US" dirty="0">
                <a:ea typeface="ＭＳ Ｐゴシック" pitchFamily="34" charset="-128"/>
              </a:rPr>
              <a:t> </a:t>
            </a:r>
            <a:r>
              <a:rPr lang="en-US" dirty="0" err="1">
                <a:ea typeface="ＭＳ Ｐゴシック" pitchFamily="34" charset="-128"/>
              </a:rPr>
              <a:t>crítica</a:t>
            </a:r>
            <a:endParaRPr lang="en-US" dirty="0">
              <a:ea typeface="ＭＳ Ｐゴシック" pitchFamily="34" charset="-128"/>
            </a:endParaRPr>
          </a:p>
        </p:txBody>
      </p:sp>
      <p:sp>
        <p:nvSpPr>
          <p:cNvPr id="23" name="TextBox 24"/>
          <p:cNvSpPr txBox="1"/>
          <p:nvPr/>
        </p:nvSpPr>
        <p:spPr>
          <a:xfrm>
            <a:off x="7010400" y="2133600"/>
            <a:ext cx="1981200" cy="2308324"/>
          </a:xfrm>
          <a:prstGeom prst="rect">
            <a:avLst/>
          </a:prstGeom>
          <a:solidFill>
            <a:srgbClr val="9ED3D7"/>
          </a:solidFill>
          <a:ln w="38100" cmpd="sng">
            <a:noFill/>
          </a:ln>
        </p:spPr>
        <p:txBody>
          <a:bodyPr wrap="square">
            <a:spAutoFit/>
          </a:bodyPr>
          <a:lstStyle/>
          <a:p>
            <a:pPr algn="ctr">
              <a:defRPr/>
            </a:pPr>
            <a:r>
              <a:rPr lang="en-US" b="1" dirty="0" err="1" smtClean="0">
                <a:ea typeface="ＭＳ Ｐゴシック" pitchFamily="34" charset="-128"/>
              </a:rPr>
              <a:t>Condiciones</a:t>
            </a:r>
            <a:r>
              <a:rPr lang="en-US" b="1" dirty="0" smtClean="0">
                <a:ea typeface="ＭＳ Ｐゴシック" pitchFamily="34" charset="-128"/>
              </a:rPr>
              <a:t> </a:t>
            </a:r>
            <a:r>
              <a:rPr lang="en-US" b="1" dirty="0" err="1">
                <a:ea typeface="ＭＳ Ｐゴシック" pitchFamily="34" charset="-128"/>
              </a:rPr>
              <a:t>Laborales</a:t>
            </a:r>
            <a:r>
              <a:rPr lang="en-US" dirty="0">
                <a:ea typeface="ＭＳ Ｐゴシック" pitchFamily="34" charset="-128"/>
              </a:rPr>
              <a:t>: </a:t>
            </a:r>
            <a:r>
              <a:rPr lang="en-US" dirty="0" err="1" smtClean="0">
                <a:ea typeface="ＭＳ Ｐゴシック" pitchFamily="34" charset="-128"/>
              </a:rPr>
              <a:t>sueldos</a:t>
            </a:r>
            <a:r>
              <a:rPr lang="en-US" dirty="0">
                <a:ea typeface="ＭＳ Ｐゴシック" pitchFamily="34" charset="-128"/>
              </a:rPr>
              <a:t>, </a:t>
            </a:r>
            <a:r>
              <a:rPr lang="en-US" dirty="0" err="1">
                <a:ea typeface="ＭＳ Ｐゴシック" pitchFamily="34" charset="-128"/>
              </a:rPr>
              <a:t>flexibilidad</a:t>
            </a:r>
            <a:r>
              <a:rPr lang="en-US" dirty="0">
                <a:ea typeface="ＭＳ Ｐゴシック" pitchFamily="34" charset="-128"/>
              </a:rPr>
              <a:t> </a:t>
            </a:r>
            <a:r>
              <a:rPr lang="en-US" dirty="0" err="1">
                <a:ea typeface="ＭＳ Ｐゴシック" pitchFamily="34" charset="-128"/>
              </a:rPr>
              <a:t>horaria</a:t>
            </a:r>
            <a:r>
              <a:rPr lang="en-US" dirty="0">
                <a:ea typeface="ＭＳ Ｐゴシック" pitchFamily="34" charset="-128"/>
              </a:rPr>
              <a:t>, </a:t>
            </a:r>
            <a:r>
              <a:rPr lang="en-US" dirty="0" err="1" smtClean="0">
                <a:ea typeface="ＭＳ Ｐゴシック" pitchFamily="34" charset="-128"/>
              </a:rPr>
              <a:t>número</a:t>
            </a:r>
            <a:r>
              <a:rPr lang="en-US" dirty="0" smtClean="0">
                <a:ea typeface="ＭＳ Ｐゴシック" pitchFamily="34" charset="-128"/>
              </a:rPr>
              <a:t> </a:t>
            </a:r>
            <a:r>
              <a:rPr lang="en-US" dirty="0">
                <a:ea typeface="ＭＳ Ｐゴシック" pitchFamily="34" charset="-128"/>
              </a:rPr>
              <a:t>de </a:t>
            </a:r>
            <a:r>
              <a:rPr lang="en-US" dirty="0" err="1">
                <a:ea typeface="ＭＳ Ｐゴシック" pitchFamily="34" charset="-128"/>
              </a:rPr>
              <a:t>horas</a:t>
            </a:r>
            <a:r>
              <a:rPr lang="en-US" dirty="0">
                <a:ea typeface="ＭＳ Ｐゴシック" pitchFamily="34" charset="-128"/>
              </a:rPr>
              <a:t> </a:t>
            </a:r>
            <a:r>
              <a:rPr lang="en-US" dirty="0" smtClean="0">
                <a:ea typeface="ＭＳ Ｐゴシック" pitchFamily="34" charset="-128"/>
              </a:rPr>
              <a:t>no </a:t>
            </a:r>
            <a:r>
              <a:rPr lang="en-US" dirty="0" err="1" smtClean="0">
                <a:ea typeface="ＭＳ Ｐゴシック" pitchFamily="34" charset="-128"/>
              </a:rPr>
              <a:t>lectivas</a:t>
            </a:r>
            <a:r>
              <a:rPr lang="en-US" dirty="0" smtClean="0">
                <a:ea typeface="ＭＳ Ｐゴシック" pitchFamily="34" charset="-128"/>
              </a:rPr>
              <a:t>, </a:t>
            </a:r>
            <a:r>
              <a:rPr lang="en-US" dirty="0" err="1">
                <a:ea typeface="ＭＳ Ｐゴシック" pitchFamily="34" charset="-128"/>
              </a:rPr>
              <a:t>mejor</a:t>
            </a:r>
            <a:r>
              <a:rPr lang="en-US" dirty="0">
                <a:ea typeface="ＭＳ Ｐゴシック" pitchFamily="34" charset="-128"/>
              </a:rPr>
              <a:t> </a:t>
            </a:r>
            <a:r>
              <a:rPr lang="en-US" dirty="0" err="1">
                <a:ea typeface="ＭＳ Ｐゴシック" pitchFamily="34" charset="-128"/>
              </a:rPr>
              <a:t>clima</a:t>
            </a:r>
            <a:r>
              <a:rPr lang="en-US" dirty="0">
                <a:ea typeface="ＭＳ Ｐゴシック" pitchFamily="34" charset="-128"/>
              </a:rPr>
              <a:t>, etc.</a:t>
            </a:r>
          </a:p>
        </p:txBody>
      </p:sp>
      <p:sp>
        <p:nvSpPr>
          <p:cNvPr id="24" name="TextBox 23"/>
          <p:cNvSpPr txBox="1"/>
          <p:nvPr/>
        </p:nvSpPr>
        <p:spPr>
          <a:xfrm>
            <a:off x="7024293" y="4667071"/>
            <a:ext cx="1980407" cy="1200329"/>
          </a:xfrm>
          <a:prstGeom prst="rect">
            <a:avLst/>
          </a:prstGeom>
          <a:solidFill>
            <a:srgbClr val="9ED3D7"/>
          </a:solidFill>
          <a:ln w="38100" cmpd="sng">
            <a:noFill/>
          </a:ln>
        </p:spPr>
        <p:txBody>
          <a:bodyPr wrap="square">
            <a:spAutoFit/>
          </a:bodyPr>
          <a:lstStyle/>
          <a:p>
            <a:pPr algn="ctr">
              <a:defRPr/>
            </a:pPr>
            <a:r>
              <a:rPr lang="en-US" b="1" dirty="0" err="1" smtClean="0">
                <a:ea typeface="ＭＳ Ｐゴシック" pitchFamily="34" charset="-128"/>
              </a:rPr>
              <a:t>Liderazgo</a:t>
            </a:r>
            <a:r>
              <a:rPr lang="en-US" b="1" dirty="0" smtClean="0">
                <a:ea typeface="ＭＳ Ｐゴシック" pitchFamily="34" charset="-128"/>
              </a:rPr>
              <a:t> </a:t>
            </a:r>
            <a:r>
              <a:rPr lang="en-US" b="1" dirty="0" err="1" smtClean="0">
                <a:ea typeface="ＭＳ Ｐゴシック" pitchFamily="34" charset="-128"/>
              </a:rPr>
              <a:t>directivo</a:t>
            </a:r>
            <a:r>
              <a:rPr lang="en-US" b="1" dirty="0" smtClean="0">
                <a:ea typeface="ＭＳ Ｐゴシック" pitchFamily="34" charset="-128"/>
              </a:rPr>
              <a:t> y </a:t>
            </a:r>
            <a:r>
              <a:rPr lang="en-US" b="1" dirty="0" err="1" smtClean="0">
                <a:ea typeface="ＭＳ Ｐゴシック" pitchFamily="34" charset="-128"/>
              </a:rPr>
              <a:t>proyecto</a:t>
            </a:r>
            <a:r>
              <a:rPr lang="en-US" b="1" dirty="0" smtClean="0">
                <a:ea typeface="ＭＳ Ｐゴシック" pitchFamily="34" charset="-128"/>
              </a:rPr>
              <a:t> </a:t>
            </a:r>
            <a:r>
              <a:rPr lang="en-US" b="1" dirty="0" err="1" smtClean="0">
                <a:ea typeface="ＭＳ Ｐゴシック" pitchFamily="34" charset="-128"/>
              </a:rPr>
              <a:t>educativo</a:t>
            </a:r>
            <a:endParaRPr lang="en-US" dirty="0">
              <a:ea typeface="ＭＳ Ｐゴシック" pitchFamily="34" charset="-128"/>
            </a:endParaRPr>
          </a:p>
        </p:txBody>
      </p:sp>
      <p:sp>
        <p:nvSpPr>
          <p:cNvPr id="25" name="TextBox 23"/>
          <p:cNvSpPr txBox="1"/>
          <p:nvPr/>
        </p:nvSpPr>
        <p:spPr>
          <a:xfrm>
            <a:off x="6998893" y="5983069"/>
            <a:ext cx="1980407" cy="646331"/>
          </a:xfrm>
          <a:prstGeom prst="rect">
            <a:avLst/>
          </a:prstGeom>
          <a:solidFill>
            <a:srgbClr val="9ED3D7"/>
          </a:solidFill>
          <a:ln w="38100" cmpd="sng">
            <a:noFill/>
          </a:ln>
        </p:spPr>
        <p:txBody>
          <a:bodyPr wrap="square">
            <a:spAutoFit/>
          </a:bodyPr>
          <a:lstStyle/>
          <a:p>
            <a:pPr algn="ctr">
              <a:defRPr/>
            </a:pPr>
            <a:r>
              <a:rPr lang="en-US" b="1" dirty="0" err="1" smtClean="0">
                <a:ea typeface="ＭＳ Ｐゴシック" pitchFamily="34" charset="-128"/>
              </a:rPr>
              <a:t>Reemplazos</a:t>
            </a:r>
            <a:endParaRPr lang="en-US" b="1" dirty="0" smtClean="0">
              <a:ea typeface="ＭＳ Ｐゴシック" pitchFamily="34" charset="-128"/>
            </a:endParaRPr>
          </a:p>
          <a:p>
            <a:pPr algn="ctr">
              <a:defRPr/>
            </a:pPr>
            <a:endParaRPr lang="en-US" dirty="0">
              <a:ea typeface="ＭＳ Ｐゴシック" pitchFamily="34" charset="-128"/>
            </a:endParaRPr>
          </a:p>
        </p:txBody>
      </p:sp>
      <p:sp>
        <p:nvSpPr>
          <p:cNvPr id="26" name="Oval 48"/>
          <p:cNvSpPr/>
          <p:nvPr/>
        </p:nvSpPr>
        <p:spPr>
          <a:xfrm>
            <a:off x="5982892" y="1739900"/>
            <a:ext cx="990601" cy="876300"/>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400" dirty="0" smtClean="0">
                <a:solidFill>
                  <a:schemeClr val="tx1"/>
                </a:solidFill>
              </a:rPr>
              <a:t>BVP</a:t>
            </a:r>
          </a:p>
        </p:txBody>
      </p:sp>
    </p:spTree>
    <p:extLst>
      <p:ext uri="{BB962C8B-B14F-4D97-AF65-F5344CB8AC3E}">
        <p14:creationId xmlns:p14="http://schemas.microsoft.com/office/powerpoint/2010/main" xmlns="" val="29302679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196752"/>
            <a:ext cx="8064896" cy="2232248"/>
          </a:xfrm>
        </p:spPr>
        <p:txBody>
          <a:bodyPr>
            <a:normAutofit/>
          </a:bodyPr>
          <a:lstStyle/>
          <a:p>
            <a:r>
              <a:rPr lang="es-ES_tradnl" sz="3200" dirty="0" smtClean="0"/>
              <a:t>Los Determinantes del Primer Trabajo para Profesores de Educación Básica en la Región Metropolitana</a:t>
            </a:r>
            <a:endParaRPr lang="es-ES" sz="3200" dirty="0"/>
          </a:p>
        </p:txBody>
      </p:sp>
      <p:sp>
        <p:nvSpPr>
          <p:cNvPr id="3" name="2 Subtítulo"/>
          <p:cNvSpPr>
            <a:spLocks noGrp="1"/>
          </p:cNvSpPr>
          <p:nvPr>
            <p:ph type="subTitle" idx="1"/>
          </p:nvPr>
        </p:nvSpPr>
        <p:spPr>
          <a:xfrm>
            <a:off x="1403648" y="3717032"/>
            <a:ext cx="6400800" cy="1752600"/>
          </a:xfrm>
        </p:spPr>
        <p:txBody>
          <a:bodyPr>
            <a:normAutofit/>
          </a:bodyPr>
          <a:lstStyle/>
          <a:p>
            <a:r>
              <a:rPr lang="es-CL" dirty="0" smtClean="0">
                <a:solidFill>
                  <a:schemeClr val="tx1"/>
                </a:solidFill>
              </a:rPr>
              <a:t>¡Gracias!</a:t>
            </a:r>
            <a:endParaRPr lang="es-ES" dirty="0">
              <a:solidFill>
                <a:schemeClr val="tx1"/>
              </a:solidFill>
            </a:endParaRPr>
          </a:p>
        </p:txBody>
      </p:sp>
      <p:pic>
        <p:nvPicPr>
          <p:cNvPr id="4" name="Picture 10" descr="http://biotecnologia.uc.cl/wp-content/uploads/logo-uc.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884368" y="119034"/>
            <a:ext cx="1052736" cy="10527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descr="banner FONID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92080" y="101667"/>
            <a:ext cx="2339802" cy="7799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6885760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3272</Words>
  <Application>Microsoft Office PowerPoint</Application>
  <PresentationFormat>Presentación en pantalla (4:3)</PresentationFormat>
  <Paragraphs>541</Paragraphs>
  <Slides>30</Slides>
  <Notes>2</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Tema de Office</vt:lpstr>
      <vt:lpstr>Los Determinantes del Primer Trabajo para Profesores de Educación Básica en la Región Metropolitana</vt:lpstr>
      <vt:lpstr>Índice</vt:lpstr>
      <vt:lpstr>Motivación</vt:lpstr>
      <vt:lpstr>Preguntas de Investigación</vt:lpstr>
      <vt:lpstr>Síntesis Literatura</vt:lpstr>
      <vt:lpstr>Metodología Investigación</vt:lpstr>
      <vt:lpstr>Metodología Investigación</vt:lpstr>
      <vt:lpstr>Resultados Generales</vt:lpstr>
      <vt:lpstr>Diapositiva 9</vt:lpstr>
      <vt:lpstr>Diapositiva 10</vt:lpstr>
      <vt:lpstr>Diapositiva 11</vt:lpstr>
      <vt:lpstr>Diapositiva 12</vt:lpstr>
      <vt:lpstr>Diapositiva 13</vt:lpstr>
      <vt:lpstr>3. Proceso de Postulación al Empleo </vt:lpstr>
      <vt:lpstr>Diapositiva 15</vt:lpstr>
      <vt:lpstr>Diapositiva 16</vt:lpstr>
      <vt:lpstr>  3. Proceso de Postulación al Empleo  </vt:lpstr>
      <vt:lpstr>4. Importancia de Formación Inicial </vt:lpstr>
      <vt:lpstr>Diapositiva 19</vt:lpstr>
      <vt:lpstr>Diapositiva 20</vt:lpstr>
      <vt:lpstr>Diapositiva 21</vt:lpstr>
      <vt:lpstr>Diapositiva 22</vt:lpstr>
      <vt:lpstr>Diapositiva 23</vt:lpstr>
      <vt:lpstr>Diapositiva 24</vt:lpstr>
      <vt:lpstr>Diapositiva 25</vt:lpstr>
      <vt:lpstr>Diapositiva 26</vt:lpstr>
      <vt:lpstr>Conclusiones</vt:lpstr>
      <vt:lpstr>Conclusiones</vt:lpstr>
      <vt:lpstr>Propuestas de Política Pública</vt:lpstr>
      <vt:lpstr>Los Determinantes del Primer Trabajo para Profesores de Educación Básica en la Región Metropolitana</vt:lpstr>
    </vt:vector>
  </TitlesOfParts>
  <Company>Particular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Romina Valencia</dc:creator>
  <cp:lastModifiedBy>Romina Valencia</cp:lastModifiedBy>
  <cp:revision>39</cp:revision>
  <dcterms:created xsi:type="dcterms:W3CDTF">2012-12-28T15:46:24Z</dcterms:created>
  <dcterms:modified xsi:type="dcterms:W3CDTF">2013-01-07T13:36:40Z</dcterms:modified>
</cp:coreProperties>
</file>