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Lst>
  <p:sldIdLst>
    <p:sldId id="256" r:id="rId11"/>
    <p:sldId id="257" r:id="rId12"/>
    <p:sldId id="258" r:id="rId13"/>
    <p:sldId id="259" r:id="rId14"/>
    <p:sldId id="285" r:id="rId15"/>
    <p:sldId id="260" r:id="rId16"/>
    <p:sldId id="282" r:id="rId17"/>
    <p:sldId id="283" r:id="rId18"/>
    <p:sldId id="284" r:id="rId19"/>
    <p:sldId id="281" r:id="rId20"/>
    <p:sldId id="286" r:id="rId21"/>
    <p:sldId id="261" r:id="rId22"/>
    <p:sldId id="287" r:id="rId23"/>
    <p:sldId id="262" r:id="rId24"/>
    <p:sldId id="289" r:id="rId25"/>
    <p:sldId id="294" r:id="rId26"/>
    <p:sldId id="290" r:id="rId27"/>
    <p:sldId id="291" r:id="rId28"/>
    <p:sldId id="293" r:id="rId29"/>
    <p:sldId id="292" r:id="rId30"/>
    <p:sldId id="263" r:id="rId31"/>
    <p:sldId id="296" r:id="rId32"/>
    <p:sldId id="295" r:id="rId3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xmlns:mv="urn:schemas-microsoft-com:mac:vml" xmlns:mc="http://schemas.openxmlformats.org/markup-compatibility/2006">
          <a:srgbClr val="FF0000"/>
        </p14:laserClr>
      </p:ext>
      <p:ext uri="{2FDB2607-1784-4EEB-B798-7EB5836EED8A}">
        <p14:showMediaCtrls xmlns="" xmlns:p14="http://schemas.microsoft.com/office/powerpoint/2010/main" xmlns:mv="urn:schemas-microsoft-com:mac:vml" xmlns:mc="http://schemas.openxmlformats.org/markup-compatibility/2006" val="1"/>
      </p:ext>
    </p:extLst>
  </p:showPr>
  <p:extLst>
    <p:ext uri="{E76CE94A-603C-4142-B9EB-6D1370010A27}">
      <p14:discardImageEditData xmlns="" xmlns:p14="http://schemas.microsoft.com/office/powerpoint/2010/main" xmlns:mv="urn:schemas-microsoft-com:mac:vml" xmlns:mc="http://schemas.openxmlformats.org/markup-compatibility/2006" val="0"/>
    </p:ext>
    <p:ext uri="{D31A062A-798A-4329-ABDD-BBA856620510}">
      <p14:defaultImageDpi xmlns=""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1278" y="-8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E3E14-C78D-4CA5-B946-8620F8E4C265}" type="doc">
      <dgm:prSet loTypeId="urn:microsoft.com/office/officeart/2005/8/layout/equation1" loCatId="process" qsTypeId="urn:microsoft.com/office/officeart/2005/8/quickstyle/simple1" qsCatId="simple" csTypeId="urn:microsoft.com/office/officeart/2005/8/colors/accent1_2" csCatId="accent1" phldr="1"/>
      <dgm:spPr/>
    </dgm:pt>
    <dgm:pt modelId="{763319D1-2646-47F7-821C-442DB7D84D0B}">
      <dgm:prSet phldrT="[Texto]"/>
      <dgm:spPr/>
      <dgm:t>
        <a:bodyPr/>
        <a:lstStyle/>
        <a:p>
          <a:r>
            <a:rPr lang="es-ES" dirty="0" smtClean="0"/>
            <a:t>Premisa normativa</a:t>
          </a:r>
          <a:endParaRPr lang="es-CL" dirty="0"/>
        </a:p>
      </dgm:t>
    </dgm:pt>
    <dgm:pt modelId="{ABE18004-0AFE-49FD-A553-61E93FA573B0}" type="parTrans" cxnId="{3B92E2F4-55EE-45BD-B3C1-8835E62A61AF}">
      <dgm:prSet/>
      <dgm:spPr/>
      <dgm:t>
        <a:bodyPr/>
        <a:lstStyle/>
        <a:p>
          <a:endParaRPr lang="es-CL"/>
        </a:p>
      </dgm:t>
    </dgm:pt>
    <dgm:pt modelId="{4E1A230C-690D-4A0E-B7DC-E67B76130CC4}" type="sibTrans" cxnId="{3B92E2F4-55EE-45BD-B3C1-8835E62A61AF}">
      <dgm:prSet/>
      <dgm:spPr/>
      <dgm:t>
        <a:bodyPr/>
        <a:lstStyle/>
        <a:p>
          <a:endParaRPr lang="es-CL"/>
        </a:p>
      </dgm:t>
    </dgm:pt>
    <dgm:pt modelId="{7E6A4ACB-3062-462F-AF06-1E036505FCCB}">
      <dgm:prSet phldrT="[Texto]"/>
      <dgm:spPr/>
      <dgm:t>
        <a:bodyPr/>
        <a:lstStyle/>
        <a:p>
          <a:r>
            <a:rPr lang="es-ES" dirty="0" smtClean="0"/>
            <a:t>Premisa fáctica</a:t>
          </a:r>
          <a:endParaRPr lang="es-CL" dirty="0"/>
        </a:p>
      </dgm:t>
    </dgm:pt>
    <dgm:pt modelId="{4C9378DA-4445-4E3A-8696-732C0CD22E1E}" type="parTrans" cxnId="{1A3B5F26-DCBD-4A8C-B44D-33C6B412F41C}">
      <dgm:prSet/>
      <dgm:spPr/>
      <dgm:t>
        <a:bodyPr/>
        <a:lstStyle/>
        <a:p>
          <a:endParaRPr lang="es-CL"/>
        </a:p>
      </dgm:t>
    </dgm:pt>
    <dgm:pt modelId="{C32E29DC-CEDB-4BA1-919F-B587350DB24B}" type="sibTrans" cxnId="{1A3B5F26-DCBD-4A8C-B44D-33C6B412F41C}">
      <dgm:prSet/>
      <dgm:spPr/>
      <dgm:t>
        <a:bodyPr/>
        <a:lstStyle/>
        <a:p>
          <a:endParaRPr lang="es-CL"/>
        </a:p>
      </dgm:t>
    </dgm:pt>
    <dgm:pt modelId="{510153E1-CA20-4E91-9164-FB12EAD94D42}">
      <dgm:prSet phldrT="[Texto]"/>
      <dgm:spPr/>
      <dgm:t>
        <a:bodyPr/>
        <a:lstStyle/>
        <a:p>
          <a:r>
            <a:rPr lang="es-ES" dirty="0" smtClean="0"/>
            <a:t>Conclusión</a:t>
          </a:r>
          <a:endParaRPr lang="es-CL" dirty="0"/>
        </a:p>
      </dgm:t>
    </dgm:pt>
    <dgm:pt modelId="{4C44A3D4-1591-4B62-8A0A-31B39E78BF3D}" type="parTrans" cxnId="{2EF454EF-EF0F-45BC-A5FA-0CC1E7ADDFD7}">
      <dgm:prSet/>
      <dgm:spPr/>
      <dgm:t>
        <a:bodyPr/>
        <a:lstStyle/>
        <a:p>
          <a:endParaRPr lang="es-CL"/>
        </a:p>
      </dgm:t>
    </dgm:pt>
    <dgm:pt modelId="{6811AF65-B682-4145-B941-301C0121F899}" type="sibTrans" cxnId="{2EF454EF-EF0F-45BC-A5FA-0CC1E7ADDFD7}">
      <dgm:prSet/>
      <dgm:spPr/>
      <dgm:t>
        <a:bodyPr/>
        <a:lstStyle/>
        <a:p>
          <a:endParaRPr lang="es-CL"/>
        </a:p>
      </dgm:t>
    </dgm:pt>
    <dgm:pt modelId="{7AA09822-83CC-4D54-BFAC-D3FDC80BA41B}" type="pres">
      <dgm:prSet presAssocID="{097E3E14-C78D-4CA5-B946-8620F8E4C265}" presName="linearFlow" presStyleCnt="0">
        <dgm:presLayoutVars>
          <dgm:dir/>
          <dgm:resizeHandles val="exact"/>
        </dgm:presLayoutVars>
      </dgm:prSet>
      <dgm:spPr/>
    </dgm:pt>
    <dgm:pt modelId="{AEE0B442-6B1B-4E80-B014-9A0F9882A62A}" type="pres">
      <dgm:prSet presAssocID="{763319D1-2646-47F7-821C-442DB7D84D0B}" presName="node" presStyleLbl="node1" presStyleIdx="0" presStyleCnt="3">
        <dgm:presLayoutVars>
          <dgm:bulletEnabled val="1"/>
        </dgm:presLayoutVars>
      </dgm:prSet>
      <dgm:spPr/>
      <dgm:t>
        <a:bodyPr/>
        <a:lstStyle/>
        <a:p>
          <a:endParaRPr lang="es-CL"/>
        </a:p>
      </dgm:t>
    </dgm:pt>
    <dgm:pt modelId="{6D525797-0148-423D-82F3-AEC7FE13B58F}" type="pres">
      <dgm:prSet presAssocID="{4E1A230C-690D-4A0E-B7DC-E67B76130CC4}" presName="spacerL" presStyleCnt="0"/>
      <dgm:spPr/>
    </dgm:pt>
    <dgm:pt modelId="{C98B855F-5E53-4CCD-A1B9-F33D3A3D4C0B}" type="pres">
      <dgm:prSet presAssocID="{4E1A230C-690D-4A0E-B7DC-E67B76130CC4}" presName="sibTrans" presStyleLbl="sibTrans2D1" presStyleIdx="0" presStyleCnt="2"/>
      <dgm:spPr/>
      <dgm:t>
        <a:bodyPr/>
        <a:lstStyle/>
        <a:p>
          <a:endParaRPr lang="es-CL"/>
        </a:p>
      </dgm:t>
    </dgm:pt>
    <dgm:pt modelId="{D5353700-DB9C-4CEA-8952-977594DBF4FE}" type="pres">
      <dgm:prSet presAssocID="{4E1A230C-690D-4A0E-B7DC-E67B76130CC4}" presName="spacerR" presStyleCnt="0"/>
      <dgm:spPr/>
    </dgm:pt>
    <dgm:pt modelId="{8482CD26-751E-48F3-AE53-B1424552EF1B}" type="pres">
      <dgm:prSet presAssocID="{7E6A4ACB-3062-462F-AF06-1E036505FCCB}" presName="node" presStyleLbl="node1" presStyleIdx="1" presStyleCnt="3">
        <dgm:presLayoutVars>
          <dgm:bulletEnabled val="1"/>
        </dgm:presLayoutVars>
      </dgm:prSet>
      <dgm:spPr/>
      <dgm:t>
        <a:bodyPr/>
        <a:lstStyle/>
        <a:p>
          <a:endParaRPr lang="es-CL"/>
        </a:p>
      </dgm:t>
    </dgm:pt>
    <dgm:pt modelId="{8281F7AC-4DBF-4356-B754-EE0535B90468}" type="pres">
      <dgm:prSet presAssocID="{C32E29DC-CEDB-4BA1-919F-B587350DB24B}" presName="spacerL" presStyleCnt="0"/>
      <dgm:spPr/>
    </dgm:pt>
    <dgm:pt modelId="{0D12603E-803C-421F-A745-EB203401E6FE}" type="pres">
      <dgm:prSet presAssocID="{C32E29DC-CEDB-4BA1-919F-B587350DB24B}" presName="sibTrans" presStyleLbl="sibTrans2D1" presStyleIdx="1" presStyleCnt="2"/>
      <dgm:spPr/>
      <dgm:t>
        <a:bodyPr/>
        <a:lstStyle/>
        <a:p>
          <a:endParaRPr lang="es-CL"/>
        </a:p>
      </dgm:t>
    </dgm:pt>
    <dgm:pt modelId="{6FDDA2C8-3B7C-4FCC-A820-E5329BE290D3}" type="pres">
      <dgm:prSet presAssocID="{C32E29DC-CEDB-4BA1-919F-B587350DB24B}" presName="spacerR" presStyleCnt="0"/>
      <dgm:spPr/>
    </dgm:pt>
    <dgm:pt modelId="{E4B113E2-0F33-4F31-B8D6-598440CEA06E}" type="pres">
      <dgm:prSet presAssocID="{510153E1-CA20-4E91-9164-FB12EAD94D42}" presName="node" presStyleLbl="node1" presStyleIdx="2" presStyleCnt="3">
        <dgm:presLayoutVars>
          <dgm:bulletEnabled val="1"/>
        </dgm:presLayoutVars>
      </dgm:prSet>
      <dgm:spPr/>
      <dgm:t>
        <a:bodyPr/>
        <a:lstStyle/>
        <a:p>
          <a:endParaRPr lang="es-CL"/>
        </a:p>
      </dgm:t>
    </dgm:pt>
  </dgm:ptLst>
  <dgm:cxnLst>
    <dgm:cxn modelId="{213E6BBB-06B8-43F3-837B-694413C435BB}" type="presOf" srcId="{C32E29DC-CEDB-4BA1-919F-B587350DB24B}" destId="{0D12603E-803C-421F-A745-EB203401E6FE}" srcOrd="0" destOrd="0" presId="urn:microsoft.com/office/officeart/2005/8/layout/equation1"/>
    <dgm:cxn modelId="{9918B4C8-F18E-49BF-AA32-2761FAC10C89}" type="presOf" srcId="{097E3E14-C78D-4CA5-B946-8620F8E4C265}" destId="{7AA09822-83CC-4D54-BFAC-D3FDC80BA41B}" srcOrd="0" destOrd="0" presId="urn:microsoft.com/office/officeart/2005/8/layout/equation1"/>
    <dgm:cxn modelId="{994C4F6B-8EC9-49E3-BEF9-ADCD1DDB505F}" type="presOf" srcId="{4E1A230C-690D-4A0E-B7DC-E67B76130CC4}" destId="{C98B855F-5E53-4CCD-A1B9-F33D3A3D4C0B}" srcOrd="0" destOrd="0" presId="urn:microsoft.com/office/officeart/2005/8/layout/equation1"/>
    <dgm:cxn modelId="{8BA4D463-B898-4CD4-A3A4-81409BB688D2}" type="presOf" srcId="{7E6A4ACB-3062-462F-AF06-1E036505FCCB}" destId="{8482CD26-751E-48F3-AE53-B1424552EF1B}" srcOrd="0" destOrd="0" presId="urn:microsoft.com/office/officeart/2005/8/layout/equation1"/>
    <dgm:cxn modelId="{F53385F2-74CF-4B22-8C06-9B543BC80A6B}" type="presOf" srcId="{763319D1-2646-47F7-821C-442DB7D84D0B}" destId="{AEE0B442-6B1B-4E80-B014-9A0F9882A62A}" srcOrd="0" destOrd="0" presId="urn:microsoft.com/office/officeart/2005/8/layout/equation1"/>
    <dgm:cxn modelId="{3B92E2F4-55EE-45BD-B3C1-8835E62A61AF}" srcId="{097E3E14-C78D-4CA5-B946-8620F8E4C265}" destId="{763319D1-2646-47F7-821C-442DB7D84D0B}" srcOrd="0" destOrd="0" parTransId="{ABE18004-0AFE-49FD-A553-61E93FA573B0}" sibTransId="{4E1A230C-690D-4A0E-B7DC-E67B76130CC4}"/>
    <dgm:cxn modelId="{8BF250ED-3095-4801-88B1-F10488A57370}" type="presOf" srcId="{510153E1-CA20-4E91-9164-FB12EAD94D42}" destId="{E4B113E2-0F33-4F31-B8D6-598440CEA06E}" srcOrd="0" destOrd="0" presId="urn:microsoft.com/office/officeart/2005/8/layout/equation1"/>
    <dgm:cxn modelId="{1A3B5F26-DCBD-4A8C-B44D-33C6B412F41C}" srcId="{097E3E14-C78D-4CA5-B946-8620F8E4C265}" destId="{7E6A4ACB-3062-462F-AF06-1E036505FCCB}" srcOrd="1" destOrd="0" parTransId="{4C9378DA-4445-4E3A-8696-732C0CD22E1E}" sibTransId="{C32E29DC-CEDB-4BA1-919F-B587350DB24B}"/>
    <dgm:cxn modelId="{2EF454EF-EF0F-45BC-A5FA-0CC1E7ADDFD7}" srcId="{097E3E14-C78D-4CA5-B946-8620F8E4C265}" destId="{510153E1-CA20-4E91-9164-FB12EAD94D42}" srcOrd="2" destOrd="0" parTransId="{4C44A3D4-1591-4B62-8A0A-31B39E78BF3D}" sibTransId="{6811AF65-B682-4145-B941-301C0121F899}"/>
    <dgm:cxn modelId="{D378A847-D5F5-4DFD-942B-248B66C02368}" type="presParOf" srcId="{7AA09822-83CC-4D54-BFAC-D3FDC80BA41B}" destId="{AEE0B442-6B1B-4E80-B014-9A0F9882A62A}" srcOrd="0" destOrd="0" presId="urn:microsoft.com/office/officeart/2005/8/layout/equation1"/>
    <dgm:cxn modelId="{C91EFC5E-12F9-4613-BD12-43ED06BACD19}" type="presParOf" srcId="{7AA09822-83CC-4D54-BFAC-D3FDC80BA41B}" destId="{6D525797-0148-423D-82F3-AEC7FE13B58F}" srcOrd="1" destOrd="0" presId="urn:microsoft.com/office/officeart/2005/8/layout/equation1"/>
    <dgm:cxn modelId="{459426F4-4E68-46AA-8C7E-C6D96CF46799}" type="presParOf" srcId="{7AA09822-83CC-4D54-BFAC-D3FDC80BA41B}" destId="{C98B855F-5E53-4CCD-A1B9-F33D3A3D4C0B}" srcOrd="2" destOrd="0" presId="urn:microsoft.com/office/officeart/2005/8/layout/equation1"/>
    <dgm:cxn modelId="{1597BF9E-301D-41C6-937A-496EFED3316C}" type="presParOf" srcId="{7AA09822-83CC-4D54-BFAC-D3FDC80BA41B}" destId="{D5353700-DB9C-4CEA-8952-977594DBF4FE}" srcOrd="3" destOrd="0" presId="urn:microsoft.com/office/officeart/2005/8/layout/equation1"/>
    <dgm:cxn modelId="{6F95570C-0EA7-40E6-AC29-54DC278580CF}" type="presParOf" srcId="{7AA09822-83CC-4D54-BFAC-D3FDC80BA41B}" destId="{8482CD26-751E-48F3-AE53-B1424552EF1B}" srcOrd="4" destOrd="0" presId="urn:microsoft.com/office/officeart/2005/8/layout/equation1"/>
    <dgm:cxn modelId="{0C202E54-C6F5-4A23-A123-2BB13B5A5F1C}" type="presParOf" srcId="{7AA09822-83CC-4D54-BFAC-D3FDC80BA41B}" destId="{8281F7AC-4DBF-4356-B754-EE0535B90468}" srcOrd="5" destOrd="0" presId="urn:microsoft.com/office/officeart/2005/8/layout/equation1"/>
    <dgm:cxn modelId="{07C22F95-8BFC-44A0-B293-ED99110EAC0E}" type="presParOf" srcId="{7AA09822-83CC-4D54-BFAC-D3FDC80BA41B}" destId="{0D12603E-803C-421F-A745-EB203401E6FE}" srcOrd="6" destOrd="0" presId="urn:microsoft.com/office/officeart/2005/8/layout/equation1"/>
    <dgm:cxn modelId="{A109DE99-AD35-4878-B5F8-DC2EE2AC83EF}" type="presParOf" srcId="{7AA09822-83CC-4D54-BFAC-D3FDC80BA41B}" destId="{6FDDA2C8-3B7C-4FCC-A820-E5329BE290D3}" srcOrd="7" destOrd="0" presId="urn:microsoft.com/office/officeart/2005/8/layout/equation1"/>
    <dgm:cxn modelId="{BF3658F9-8E2A-4176-B688-49DF1CAED08A}" type="presParOf" srcId="{7AA09822-83CC-4D54-BFAC-D3FDC80BA41B}" destId="{E4B113E2-0F33-4F31-B8D6-598440CEA06E}" srcOrd="8" destOrd="0" presId="urn:microsoft.com/office/officeart/2005/8/layout/equati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0B442-6B1B-4E80-B014-9A0F9882A62A}">
      <dsp:nvSpPr>
        <dsp:cNvPr id="0" name=""/>
        <dsp:cNvSpPr/>
      </dsp:nvSpPr>
      <dsp:spPr>
        <a:xfrm>
          <a:off x="1383" y="1345790"/>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s-ES" sz="2200" kern="1200" dirty="0" smtClean="0"/>
            <a:t>Premisa normativa</a:t>
          </a:r>
          <a:endParaRPr lang="es-CL" sz="2200" kern="1200" dirty="0"/>
        </a:p>
      </dsp:txBody>
      <dsp:txXfrm>
        <a:off x="270022" y="1614429"/>
        <a:ext cx="1297103" cy="1297103"/>
      </dsp:txXfrm>
    </dsp:sp>
    <dsp:sp modelId="{C98B855F-5E53-4CCD-A1B9-F33D3A3D4C0B}">
      <dsp:nvSpPr>
        <dsp:cNvPr id="0" name=""/>
        <dsp:cNvSpPr/>
      </dsp:nvSpPr>
      <dsp:spPr>
        <a:xfrm>
          <a:off x="1984716" y="1731010"/>
          <a:ext cx="1063941" cy="106394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CL" sz="1700" kern="1200"/>
        </a:p>
      </dsp:txBody>
      <dsp:txXfrm>
        <a:off x="2125741" y="2137861"/>
        <a:ext cx="781891" cy="250239"/>
      </dsp:txXfrm>
    </dsp:sp>
    <dsp:sp modelId="{8482CD26-751E-48F3-AE53-B1424552EF1B}">
      <dsp:nvSpPr>
        <dsp:cNvPr id="0" name=""/>
        <dsp:cNvSpPr/>
      </dsp:nvSpPr>
      <dsp:spPr>
        <a:xfrm>
          <a:off x="3197609" y="1345790"/>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s-ES" sz="2200" kern="1200" dirty="0" smtClean="0"/>
            <a:t>Premisa fáctica</a:t>
          </a:r>
          <a:endParaRPr lang="es-CL" sz="2200" kern="1200" dirty="0"/>
        </a:p>
      </dsp:txBody>
      <dsp:txXfrm>
        <a:off x="3466248" y="1614429"/>
        <a:ext cx="1297103" cy="1297103"/>
      </dsp:txXfrm>
    </dsp:sp>
    <dsp:sp modelId="{0D12603E-803C-421F-A745-EB203401E6FE}">
      <dsp:nvSpPr>
        <dsp:cNvPr id="0" name=""/>
        <dsp:cNvSpPr/>
      </dsp:nvSpPr>
      <dsp:spPr>
        <a:xfrm>
          <a:off x="5180942" y="1731010"/>
          <a:ext cx="1063941" cy="106394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s-CL" sz="1800" kern="1200"/>
        </a:p>
      </dsp:txBody>
      <dsp:txXfrm>
        <a:off x="5321967" y="1950182"/>
        <a:ext cx="781891" cy="625597"/>
      </dsp:txXfrm>
    </dsp:sp>
    <dsp:sp modelId="{E4B113E2-0F33-4F31-B8D6-598440CEA06E}">
      <dsp:nvSpPr>
        <dsp:cNvPr id="0" name=""/>
        <dsp:cNvSpPr/>
      </dsp:nvSpPr>
      <dsp:spPr>
        <a:xfrm>
          <a:off x="6393835" y="1345790"/>
          <a:ext cx="1834381" cy="18343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s-ES" sz="2200" kern="1200" dirty="0" smtClean="0"/>
            <a:t>Conclusión</a:t>
          </a:r>
          <a:endParaRPr lang="es-CL" sz="2200" kern="1200" dirty="0"/>
        </a:p>
      </dsp:txBody>
      <dsp:txXfrm>
        <a:off x="6662474" y="1614429"/>
        <a:ext cx="1297103" cy="129710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672983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70301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53454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29262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80491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78708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000024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66294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133861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738337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9252634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521079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205513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989965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82158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38064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013096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86924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855745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7860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0753565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167916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521079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2055135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9899652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8215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380649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01309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86924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855745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78609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0753565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167916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52107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2055135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9899652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82158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380649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013096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869240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85574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278609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0753565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167916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810565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1397797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1675888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1217293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7019016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631731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5779041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307390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114306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805179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8166242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9567014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184942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6156929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526007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8195935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1235149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7617997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0761285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8733736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2121771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107615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956701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4184942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6156929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526007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8195935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1235149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7617997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0761285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8733736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2121771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107615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707540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2306540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5598091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6381397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454950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9976221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6867652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4227705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0209082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5661329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3061888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2138633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9728311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258650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676343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6821823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5837320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4735967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8774600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1559144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2555092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916287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84674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3482058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3482058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3482058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258526347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8115180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81151809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126121269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solidFill>
                  <a:prstClr val="black">
                    <a:tint val="75000"/>
                  </a:prstClr>
                </a:solidFill>
              </a:rPr>
              <a:pPr/>
              <a:t>07/01/2013</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 xmlns:p14="http://schemas.microsoft.com/office/powerpoint/2010/main" xmlns:mv="urn:schemas-microsoft-com:mac:vml" xmlns:mc="http://schemas.openxmlformats.org/markup-compatibility/2006" val="30347179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osvaldo.delafuente@gmail.com" TargetMode="External"/><Relationship Id="rId2" Type="http://schemas.openxmlformats.org/officeDocument/2006/relationships/image" Target="../media/image1.png"/><Relationship Id="rId1" Type="http://schemas.openxmlformats.org/officeDocument/2006/relationships/slideLayout" Target="../slideLayouts/slideLayout100.xml"/><Relationship Id="rId4" Type="http://schemas.openxmlformats.org/officeDocument/2006/relationships/hyperlink" Target="mailto:zarate.campo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628801"/>
            <a:ext cx="8424936" cy="1971650"/>
          </a:xfrm>
        </p:spPr>
        <p:txBody>
          <a:bodyPr>
            <a:normAutofit fontScale="90000"/>
          </a:bodyPr>
          <a:lstStyle/>
          <a:p>
            <a:r>
              <a:rPr lang="es-CL" dirty="0" smtClean="0"/>
              <a:t>Certeza y Judicialización. A propósito del Rol de los Jueces en el Sistema de Evaluación de Impacto Ambiental (SEIA)</a:t>
            </a:r>
            <a:endParaRPr lang="es-ES" dirty="0"/>
          </a:p>
        </p:txBody>
      </p:sp>
      <p:sp>
        <p:nvSpPr>
          <p:cNvPr id="3" name="2 Subtítulo"/>
          <p:cNvSpPr>
            <a:spLocks noGrp="1"/>
          </p:cNvSpPr>
          <p:nvPr>
            <p:ph type="subTitle" idx="1"/>
          </p:nvPr>
        </p:nvSpPr>
        <p:spPr>
          <a:xfrm>
            <a:off x="1371600" y="4077072"/>
            <a:ext cx="6400800" cy="1561728"/>
          </a:xfrm>
        </p:spPr>
        <p:txBody>
          <a:bodyPr/>
          <a:lstStyle/>
          <a:p>
            <a:r>
              <a:rPr lang="es-ES_tradnl" dirty="0" smtClean="0">
                <a:solidFill>
                  <a:schemeClr val="tx1"/>
                </a:solidFill>
              </a:rPr>
              <a:t>Osvaldo de la Fuente Castro</a:t>
            </a:r>
          </a:p>
          <a:p>
            <a:r>
              <a:rPr lang="es-ES_tradnl" dirty="0" smtClean="0">
                <a:solidFill>
                  <a:schemeClr val="tx1"/>
                </a:solidFill>
              </a:rPr>
              <a:t>Manuel Zárate Campos</a:t>
            </a:r>
            <a:endParaRPr lang="es-E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Plan de Exposición</a:t>
            </a:r>
            <a:endParaRPr lang="es-ES" dirty="0"/>
          </a:p>
        </p:txBody>
      </p:sp>
      <p:sp>
        <p:nvSpPr>
          <p:cNvPr id="3" name="2 Marcador de contenido"/>
          <p:cNvSpPr>
            <a:spLocks noGrp="1"/>
          </p:cNvSpPr>
          <p:nvPr>
            <p:ph idx="1"/>
          </p:nvPr>
        </p:nvSpPr>
        <p:spPr/>
        <p:txBody>
          <a:bodyPr/>
          <a:lstStyle/>
          <a:p>
            <a:r>
              <a:rPr lang="es-ES" dirty="0" smtClean="0"/>
              <a:t>Debate Público</a:t>
            </a:r>
          </a:p>
          <a:p>
            <a:r>
              <a:rPr lang="es-ES" dirty="0" smtClean="0"/>
              <a:t>Judicialización </a:t>
            </a:r>
            <a:r>
              <a:rPr lang="es-ES" dirty="0" smtClean="0">
                <a:solidFill>
                  <a:srgbClr val="000000"/>
                </a:solidFill>
              </a:rPr>
              <a:t>v/s</a:t>
            </a:r>
            <a:r>
              <a:rPr lang="es-ES" dirty="0" smtClean="0"/>
              <a:t> certeza: un falso dilema</a:t>
            </a:r>
          </a:p>
          <a:p>
            <a:r>
              <a:rPr lang="es-ES" dirty="0" smtClean="0"/>
              <a:t>Modelo de razonamiento </a:t>
            </a:r>
            <a:r>
              <a:rPr lang="es-ES" dirty="0" smtClean="0">
                <a:solidFill>
                  <a:srgbClr val="000000"/>
                </a:solidFill>
              </a:rPr>
              <a:t>judicial </a:t>
            </a:r>
          </a:p>
          <a:p>
            <a:r>
              <a:rPr lang="es-ES" dirty="0" smtClean="0"/>
              <a:t>Control judicial de los hechos</a:t>
            </a:r>
          </a:p>
          <a:p>
            <a:r>
              <a:rPr lang="es-ES" dirty="0" smtClean="0"/>
              <a:t>Conclusiones</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211960" y="5085184"/>
            <a:ext cx="4546848" cy="1008112"/>
          </a:xfrm>
        </p:spPr>
        <p:txBody>
          <a:bodyPr>
            <a:normAutofit/>
          </a:bodyPr>
          <a:lstStyle/>
          <a:p>
            <a:pPr algn="r"/>
            <a:r>
              <a:rPr lang="es-ES" sz="4800" dirty="0" smtClean="0"/>
              <a:t>Debate Público</a:t>
            </a:r>
            <a:endParaRPr lang="es-ES" sz="4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lstStyle/>
          <a:p>
            <a:r>
              <a:rPr lang="es-ES" dirty="0" smtClean="0"/>
              <a:t>Debate Público</a:t>
            </a:r>
            <a:endParaRPr lang="es-ES" dirty="0"/>
          </a:p>
        </p:txBody>
      </p:sp>
      <p:sp>
        <p:nvSpPr>
          <p:cNvPr id="3" name="2 Marcador de contenido"/>
          <p:cNvSpPr>
            <a:spLocks noGrp="1"/>
          </p:cNvSpPr>
          <p:nvPr>
            <p:ph idx="1"/>
          </p:nvPr>
        </p:nvSpPr>
        <p:spPr/>
        <p:txBody>
          <a:bodyPr>
            <a:normAutofit fontScale="85000" lnSpcReduction="20000"/>
          </a:bodyPr>
          <a:lstStyle/>
          <a:p>
            <a:r>
              <a:rPr lang="es-ES" dirty="0">
                <a:solidFill>
                  <a:srgbClr val="000000"/>
                </a:solidFill>
              </a:rPr>
              <a:t>“</a:t>
            </a:r>
            <a:r>
              <a:rPr lang="es-CL" i="1"/>
              <a:t>Lo que está sucediendo en el sector energía es que los proyectos de expansión del sistema están tomando demasiado tiempo en materializarse. Esto, principalmente debido a la judicialización</a:t>
            </a:r>
            <a:r>
              <a:rPr lang="es-ES" dirty="0">
                <a:solidFill>
                  <a:srgbClr val="000000"/>
                </a:solidFill>
              </a:rPr>
              <a:t>” (Andrés Concha, El Pulso 21.08.2012)</a:t>
            </a:r>
          </a:p>
          <a:p>
            <a:r>
              <a:rPr lang="es-ES" dirty="0">
                <a:solidFill>
                  <a:srgbClr val="000000"/>
                </a:solidFill>
              </a:rPr>
              <a:t>“</a:t>
            </a:r>
            <a:r>
              <a:rPr lang="es-CL" i="1" dirty="0">
                <a:solidFill>
                  <a:srgbClr val="000000"/>
                </a:solidFill>
              </a:rPr>
              <a:t>L</a:t>
            </a:r>
            <a:r>
              <a:rPr lang="es-CL" i="1"/>
              <a:t>as causas ambientales han aumentado en los últimos años, pero tiene que ver con que el tema ambiental se ha vuelto relevante para la opinión pública. Se habla mucho de judicialización de proyectos sometidos al SEIA, pero debe tenerse presente que de 1.200 proyectos aproximadamente que se califican por año, sólo se presentan 20 recursos de protección en promedio</a:t>
            </a:r>
            <a:r>
              <a:rPr lang="es-ES" dirty="0">
                <a:solidFill>
                  <a:srgbClr val="000000"/>
                </a:solidFill>
              </a:rPr>
              <a:t>” (Ministra Benítez, El Pulso 21.08.2012)</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476672"/>
            <a:ext cx="8229600" cy="1143000"/>
          </a:xfrm>
        </p:spPr>
        <p:txBody>
          <a:bodyPr/>
          <a:lstStyle/>
          <a:p>
            <a:r>
              <a:rPr lang="es-ES" dirty="0" smtClean="0"/>
              <a:t>Debate Público</a:t>
            </a:r>
            <a:endParaRPr lang="es-ES" dirty="0"/>
          </a:p>
        </p:txBody>
      </p:sp>
      <p:sp>
        <p:nvSpPr>
          <p:cNvPr id="3" name="2 Marcador de contenido"/>
          <p:cNvSpPr>
            <a:spLocks noGrp="1"/>
          </p:cNvSpPr>
          <p:nvPr>
            <p:ph idx="1"/>
          </p:nvPr>
        </p:nvSpPr>
        <p:spPr/>
        <p:txBody>
          <a:bodyPr>
            <a:normAutofit fontScale="92500" lnSpcReduction="20000"/>
          </a:bodyPr>
          <a:lstStyle/>
          <a:p>
            <a:r>
              <a:rPr lang="es-ES"/>
              <a:t>Deberíamos estar optimistas porque este tribunal desarrolle su labor y nos oriente en la aplicación de la justicia medioambiental, pero si no le llega ningún caso, también sería absurdo que se generara una instancia a la que no se va a recurrir. Es decir, no se puede hacer un discurso creando un tribunal y después hablar de exceso de judicialización, entonces (el tribunal) era innecesario. Hay una contradicción, una incoherencia en el discurso. (Ministro Muñoz, Diario Financiero 24.12.2012)</a:t>
            </a:r>
          </a:p>
        </p:txBody>
      </p:sp>
    </p:spTree>
    <p:extLst>
      <p:ext uri="{BB962C8B-B14F-4D97-AF65-F5344CB8AC3E}">
        <p14:creationId xmlns="" xmlns:p14="http://schemas.microsoft.com/office/powerpoint/2010/main" xmlns:mv="urn:schemas-microsoft-com:mac:vml" xmlns:mc="http://schemas.openxmlformats.org/markup-compatibility/2006" val="2003169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763688" y="5013176"/>
            <a:ext cx="7139136" cy="1138138"/>
          </a:xfrm>
        </p:spPr>
        <p:txBody>
          <a:bodyPr>
            <a:normAutofit fontScale="90000"/>
          </a:bodyPr>
          <a:lstStyle/>
          <a:p>
            <a:pPr algn="r"/>
            <a:r>
              <a:rPr lang="es-ES" dirty="0" smtClean="0"/>
              <a:t>Judicialización v</a:t>
            </a:r>
            <a:r>
              <a:rPr lang="es-ES" dirty="0" smtClean="0">
                <a:solidFill>
                  <a:srgbClr val="000000"/>
                </a:solidFill>
              </a:rPr>
              <a:t>/</a:t>
            </a:r>
            <a:r>
              <a:rPr lang="es-ES" dirty="0" smtClean="0"/>
              <a:t>s Certeza: </a:t>
            </a:r>
            <a:br>
              <a:rPr lang="es-ES" dirty="0" smtClean="0"/>
            </a:br>
            <a:r>
              <a:rPr lang="es-ES" dirty="0" smtClean="0"/>
              <a:t>un falso dilema</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0688"/>
            <a:ext cx="8229600" cy="1143000"/>
          </a:xfrm>
        </p:spPr>
        <p:txBody>
          <a:bodyPr/>
          <a:lstStyle/>
          <a:p>
            <a:r>
              <a:rPr lang="es-ES" dirty="0" smtClean="0"/>
              <a:t>Judicialización v</a:t>
            </a:r>
            <a:r>
              <a:rPr lang="es-ES" dirty="0" smtClean="0">
                <a:solidFill>
                  <a:srgbClr val="000000"/>
                </a:solidFill>
              </a:rPr>
              <a:t>/</a:t>
            </a:r>
            <a:r>
              <a:rPr lang="es-ES" dirty="0" smtClean="0"/>
              <a:t>s Certeza</a:t>
            </a:r>
            <a:endParaRPr lang="es-ES" dirty="0"/>
          </a:p>
        </p:txBody>
      </p:sp>
      <p:sp>
        <p:nvSpPr>
          <p:cNvPr id="3" name="2 Marcador de contenido"/>
          <p:cNvSpPr>
            <a:spLocks noGrp="1"/>
          </p:cNvSpPr>
          <p:nvPr>
            <p:ph idx="1"/>
          </p:nvPr>
        </p:nvSpPr>
        <p:spPr>
          <a:xfrm>
            <a:off x="467544" y="1772816"/>
            <a:ext cx="8229600" cy="4525963"/>
          </a:xfrm>
        </p:spPr>
        <p:txBody>
          <a:bodyPr>
            <a:normAutofit lnSpcReduction="10000"/>
          </a:bodyPr>
          <a:lstStyle/>
          <a:p>
            <a:r>
              <a:rPr lang="es-ES" dirty="0" smtClean="0"/>
              <a:t>Constitución Política de la República garantiza el acceso a la justicia (art. 30.2)</a:t>
            </a:r>
          </a:p>
          <a:p>
            <a:r>
              <a:rPr lang="es-ES" dirty="0" smtClean="0"/>
              <a:t>La consagración constitucional del acceso a la justicia no es otra cosa que la formalización de ideas políticas que dan forma al Estado Moderno:</a:t>
            </a:r>
          </a:p>
          <a:p>
            <a:pPr lvl="1"/>
            <a:r>
              <a:rPr lang="es-ES" dirty="0" smtClean="0"/>
              <a:t>Ley como único elemento legitimador</a:t>
            </a:r>
          </a:p>
          <a:p>
            <a:pPr lvl="1"/>
            <a:r>
              <a:rPr lang="es-ES" dirty="0" smtClean="0"/>
              <a:t>Estado de Derecho (gobierno de leyes, no de los hombres)</a:t>
            </a:r>
          </a:p>
          <a:p>
            <a:pPr lvl="1"/>
            <a:endParaRPr lang="es-ES" dirty="0"/>
          </a:p>
        </p:txBody>
      </p:sp>
    </p:spTree>
    <p:extLst>
      <p:ext uri="{BB962C8B-B14F-4D97-AF65-F5344CB8AC3E}">
        <p14:creationId xmlns="" xmlns:p14="http://schemas.microsoft.com/office/powerpoint/2010/main" xmlns:mv="urn:schemas-microsoft-com:mac:vml" xmlns:mc="http://schemas.openxmlformats.org/markup-compatibility/2006" val="1728513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548680"/>
            <a:ext cx="8229600" cy="1143000"/>
          </a:xfrm>
        </p:spPr>
        <p:txBody>
          <a:bodyPr/>
          <a:lstStyle/>
          <a:p>
            <a:r>
              <a:rPr lang="es-ES" dirty="0" smtClean="0"/>
              <a:t>Judicialización v</a:t>
            </a:r>
            <a:r>
              <a:rPr lang="es-ES" dirty="0" smtClean="0">
                <a:solidFill>
                  <a:srgbClr val="000000"/>
                </a:solidFill>
              </a:rPr>
              <a:t>/</a:t>
            </a:r>
            <a:r>
              <a:rPr lang="es-ES" dirty="0" smtClean="0"/>
              <a:t>s Certeza</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CL" dirty="0"/>
              <a:t>Derecho como un orden normativo institucionalizado</a:t>
            </a:r>
          </a:p>
          <a:p>
            <a:pPr lvl="1" algn="just"/>
            <a:r>
              <a:rPr lang="es-ES" dirty="0"/>
              <a:t>Existe un orden cada vez que las personas se comportan en relación con otros sobre la base de una opinión que suponen recíproca sobre lo que es correcto hacer, en la medida en que se dé una suficiente comunidad (no perfectamente identidad) en las opiniones que mantienen y sobre las que actúan. (MacCormick, 2011)</a:t>
            </a:r>
          </a:p>
          <a:p>
            <a:pPr lvl="1" algn="just"/>
            <a:r>
              <a:rPr lang="es-ES" dirty="0"/>
              <a:t>El Estado Constitucional Moderno se caracteriza, por lo demás, por la presencia de instituciones públicas a cargo de las funciones de dictar reglas y velar por su cumplimiento.</a:t>
            </a:r>
          </a:p>
        </p:txBody>
      </p:sp>
    </p:spTree>
    <p:extLst>
      <p:ext uri="{BB962C8B-B14F-4D97-AF65-F5344CB8AC3E}">
        <p14:creationId xmlns="" xmlns:p14="http://schemas.microsoft.com/office/powerpoint/2010/main" xmlns:mv="urn:schemas-microsoft-com:mac:vml" xmlns:mc="http://schemas.openxmlformats.org/markup-compatibility/2006" val="1728513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lstStyle/>
          <a:p>
            <a:r>
              <a:rPr lang="es-ES" dirty="0" smtClean="0"/>
              <a:t>Judicialización v</a:t>
            </a:r>
            <a:r>
              <a:rPr lang="es-ES" dirty="0" smtClean="0">
                <a:solidFill>
                  <a:srgbClr val="000000"/>
                </a:solidFill>
              </a:rPr>
              <a:t>/</a:t>
            </a:r>
            <a:r>
              <a:rPr lang="es-ES" dirty="0" smtClean="0"/>
              <a:t>s Certeza</a:t>
            </a:r>
            <a:endParaRPr lang="es-ES" dirty="0"/>
          </a:p>
        </p:txBody>
      </p:sp>
      <p:sp>
        <p:nvSpPr>
          <p:cNvPr id="3" name="2 Marcador de contenido"/>
          <p:cNvSpPr>
            <a:spLocks noGrp="1"/>
          </p:cNvSpPr>
          <p:nvPr>
            <p:ph idx="1"/>
          </p:nvPr>
        </p:nvSpPr>
        <p:spPr>
          <a:xfrm>
            <a:off x="539552" y="1828390"/>
            <a:ext cx="8229600" cy="4425355"/>
          </a:xfrm>
        </p:spPr>
        <p:txBody>
          <a:bodyPr/>
          <a:lstStyle/>
          <a:p>
            <a:r>
              <a:rPr lang="es-ES" dirty="0" smtClean="0"/>
              <a:t>Triángulo de expectativas mutuas</a:t>
            </a:r>
          </a:p>
          <a:p>
            <a:endParaRPr lang="es-ES" dirty="0" smtClean="0">
              <a:solidFill>
                <a:srgbClr val="FF0000"/>
              </a:solidFill>
            </a:endParaRPr>
          </a:p>
          <a:p>
            <a:pPr marL="0" indent="0">
              <a:buNone/>
            </a:pPr>
            <a:endParaRPr lang="es-ES" dirty="0"/>
          </a:p>
        </p:txBody>
      </p:sp>
      <p:sp>
        <p:nvSpPr>
          <p:cNvPr id="4" name="3 Triángulo isósceles"/>
          <p:cNvSpPr/>
          <p:nvPr/>
        </p:nvSpPr>
        <p:spPr>
          <a:xfrm>
            <a:off x="2971800" y="3276600"/>
            <a:ext cx="2664296" cy="252028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p:cNvSpPr txBox="1"/>
          <p:nvPr/>
        </p:nvSpPr>
        <p:spPr>
          <a:xfrm>
            <a:off x="3733800" y="2819400"/>
            <a:ext cx="1122874" cy="369332"/>
          </a:xfrm>
          <a:prstGeom prst="rect">
            <a:avLst/>
          </a:prstGeom>
          <a:noFill/>
        </p:spPr>
        <p:txBody>
          <a:bodyPr wrap="none" rtlCol="0">
            <a:spAutoFit/>
          </a:bodyPr>
          <a:lstStyle/>
          <a:p>
            <a:r>
              <a:rPr lang="es-CL"/>
              <a:t>Autoridad</a:t>
            </a:r>
          </a:p>
        </p:txBody>
      </p:sp>
      <p:sp>
        <p:nvSpPr>
          <p:cNvPr id="6" name="CuadroTexto 5"/>
          <p:cNvSpPr txBox="1"/>
          <p:nvPr/>
        </p:nvSpPr>
        <p:spPr>
          <a:xfrm>
            <a:off x="2209800" y="5867400"/>
            <a:ext cx="703588" cy="369332"/>
          </a:xfrm>
          <a:prstGeom prst="rect">
            <a:avLst/>
          </a:prstGeom>
          <a:noFill/>
        </p:spPr>
        <p:txBody>
          <a:bodyPr wrap="none" rtlCol="0">
            <a:spAutoFit/>
          </a:bodyPr>
          <a:lstStyle/>
          <a:p>
            <a:r>
              <a:rPr lang="es-CL"/>
              <a:t>Otros</a:t>
            </a:r>
          </a:p>
        </p:txBody>
      </p:sp>
      <p:sp>
        <p:nvSpPr>
          <p:cNvPr id="7" name="CuadroTexto 6"/>
          <p:cNvSpPr txBox="1"/>
          <p:nvPr/>
        </p:nvSpPr>
        <p:spPr>
          <a:xfrm>
            <a:off x="5638800" y="5943600"/>
            <a:ext cx="1059868" cy="369332"/>
          </a:xfrm>
          <a:prstGeom prst="rect">
            <a:avLst/>
          </a:prstGeom>
          <a:noFill/>
        </p:spPr>
        <p:txBody>
          <a:bodyPr wrap="none" rtlCol="0">
            <a:spAutoFit/>
          </a:bodyPr>
          <a:lstStyle/>
          <a:p>
            <a:r>
              <a:rPr lang="es-CL"/>
              <a:t>Individuo</a:t>
            </a:r>
          </a:p>
        </p:txBody>
      </p:sp>
    </p:spTree>
    <p:extLst>
      <p:ext uri="{BB962C8B-B14F-4D97-AF65-F5344CB8AC3E}">
        <p14:creationId xmlns="" xmlns:p14="http://schemas.microsoft.com/office/powerpoint/2010/main" xmlns:mv="urn:schemas-microsoft-com:mac:vml" xmlns:mc="http://schemas.openxmlformats.org/markup-compatibility/2006" val="1728513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0688"/>
            <a:ext cx="8229600" cy="1143000"/>
          </a:xfrm>
        </p:spPr>
        <p:txBody>
          <a:bodyPr/>
          <a:lstStyle/>
          <a:p>
            <a:r>
              <a:rPr lang="es-ES" dirty="0" smtClean="0"/>
              <a:t>Judicialización v</a:t>
            </a:r>
            <a:r>
              <a:rPr lang="es-ES" dirty="0" smtClean="0">
                <a:solidFill>
                  <a:srgbClr val="000000"/>
                </a:solidFill>
              </a:rPr>
              <a:t>/</a:t>
            </a:r>
            <a:r>
              <a:rPr lang="es-ES" dirty="0" smtClean="0"/>
              <a:t>s Certeza</a:t>
            </a:r>
            <a:endParaRPr lang="es-ES" dirty="0"/>
          </a:p>
        </p:txBody>
      </p:sp>
      <p:sp>
        <p:nvSpPr>
          <p:cNvPr id="3" name="2 Marcador de contenido"/>
          <p:cNvSpPr>
            <a:spLocks noGrp="1"/>
          </p:cNvSpPr>
          <p:nvPr>
            <p:ph idx="1"/>
          </p:nvPr>
        </p:nvSpPr>
        <p:spPr>
          <a:xfrm>
            <a:off x="467544" y="1844824"/>
            <a:ext cx="8229600" cy="4525963"/>
          </a:xfrm>
        </p:spPr>
        <p:txBody>
          <a:bodyPr/>
          <a:lstStyle/>
          <a:p>
            <a:r>
              <a:rPr lang="es-ES" dirty="0" smtClean="0"/>
              <a:t>Certeza como previsibilidad.</a:t>
            </a:r>
          </a:p>
          <a:p>
            <a:pPr algn="just"/>
            <a:r>
              <a:rPr lang="es-CL" dirty="0" smtClean="0"/>
              <a:t>La </a:t>
            </a:r>
            <a:r>
              <a:rPr lang="es-CL" dirty="0"/>
              <a:t>función de los jueces no </a:t>
            </a:r>
            <a:r>
              <a:rPr lang="es-CL" dirty="0" smtClean="0"/>
              <a:t>se limita </a:t>
            </a:r>
            <a:r>
              <a:rPr lang="es-CL" dirty="0"/>
              <a:t>exclusivamente a resolver conflictos, sino que también, implícitamente, </a:t>
            </a:r>
            <a:r>
              <a:rPr lang="es-CL" dirty="0" smtClean="0"/>
              <a:t>a «incrementar </a:t>
            </a:r>
            <a:r>
              <a:rPr lang="es-CL" dirty="0"/>
              <a:t>los niveles de confianza social, para disminuir los costos </a:t>
            </a:r>
            <a:r>
              <a:rPr lang="es-CL" dirty="0" smtClean="0"/>
              <a:t>de transacción».</a:t>
            </a:r>
            <a:endParaRPr lang="es-ES" dirty="0"/>
          </a:p>
        </p:txBody>
      </p:sp>
    </p:spTree>
    <p:extLst>
      <p:ext uri="{BB962C8B-B14F-4D97-AF65-F5344CB8AC3E}">
        <p14:creationId xmlns="" xmlns:p14="http://schemas.microsoft.com/office/powerpoint/2010/main" xmlns:mv="urn:schemas-microsoft-com:mac:vml" xmlns:mc="http://schemas.openxmlformats.org/markup-compatibility/2006" val="4219596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755576" y="5013176"/>
            <a:ext cx="8229600" cy="1143000"/>
          </a:xfrm>
        </p:spPr>
        <p:txBody>
          <a:bodyPr>
            <a:normAutofit/>
          </a:bodyPr>
          <a:lstStyle/>
          <a:p>
            <a:pPr algn="r"/>
            <a:r>
              <a:rPr lang="es-ES" dirty="0" smtClean="0"/>
              <a:t>Modelo de razonamiento </a:t>
            </a:r>
            <a:r>
              <a:rPr lang="es-ES" dirty="0" smtClean="0">
                <a:solidFill>
                  <a:srgbClr val="000000"/>
                </a:solidFill>
              </a:rPr>
              <a:t>judicial</a:t>
            </a:r>
            <a:endParaRPr lang="es-ES" dirty="0">
              <a:solidFill>
                <a:srgbClr val="000000"/>
              </a:solidFill>
            </a:endParaRPr>
          </a:p>
        </p:txBody>
      </p:sp>
    </p:spTree>
    <p:extLst>
      <p:ext uri="{BB962C8B-B14F-4D97-AF65-F5344CB8AC3E}">
        <p14:creationId xmlns="" xmlns:p14="http://schemas.microsoft.com/office/powerpoint/2010/main" xmlns:mv="urn:schemas-microsoft-com:mac:vml" xmlns:mc="http://schemas.openxmlformats.org/markup-compatibility/2006" val="31694685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39552" y="764704"/>
            <a:ext cx="8229600" cy="1143000"/>
          </a:xfrm>
        </p:spPr>
        <p:txBody>
          <a:bodyPr/>
          <a:lstStyle/>
          <a:p>
            <a:r>
              <a:rPr lang="es-ES" dirty="0" smtClean="0"/>
              <a:t>Modelo de razonamiento </a:t>
            </a:r>
            <a:r>
              <a:rPr lang="es-ES" dirty="0" smtClean="0">
                <a:solidFill>
                  <a:srgbClr val="000000"/>
                </a:solidFill>
              </a:rPr>
              <a:t>judicial</a:t>
            </a:r>
            <a:endParaRPr lang="es-ES" dirty="0">
              <a:solidFill>
                <a:srgbClr val="000000"/>
              </a:solidFill>
            </a:endParaRPr>
          </a:p>
        </p:txBody>
      </p:sp>
      <p:graphicFrame>
        <p:nvGraphicFramePr>
          <p:cNvPr id="4" name="3 Marcador de contenido"/>
          <p:cNvGraphicFramePr>
            <a:graphicFrameLocks noGrp="1"/>
          </p:cNvGraphicFramePr>
          <p:nvPr>
            <p:ph idx="1"/>
            <p:extLst>
              <p:ext uri="{D42A27DB-BD31-4B8C-83A1-F6EECF244321}">
                <p14:modId xmlns="" xmlns:p14="http://schemas.microsoft.com/office/powerpoint/2010/main" xmlns:mv="urn:schemas-microsoft-com:mac:vml" xmlns:mc="http://schemas.openxmlformats.org/markup-compatibility/2006" val="230510189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lstStyle/>
          <a:p>
            <a:r>
              <a:rPr lang="es-ES" dirty="0" smtClean="0"/>
              <a:t>Modelo de razonamiento </a:t>
            </a:r>
            <a:r>
              <a:rPr lang="es-ES" dirty="0" smtClean="0">
                <a:solidFill>
                  <a:srgbClr val="000000"/>
                </a:solidFill>
              </a:rPr>
              <a:t>judicial</a:t>
            </a:r>
            <a:endParaRPr lang="es-ES" dirty="0">
              <a:solidFill>
                <a:srgbClr val="000000"/>
              </a:solidFill>
            </a:endParaRPr>
          </a:p>
        </p:txBody>
      </p:sp>
      <p:sp>
        <p:nvSpPr>
          <p:cNvPr id="3" name="2 Marcador de contenido"/>
          <p:cNvSpPr>
            <a:spLocks noGrp="1"/>
          </p:cNvSpPr>
          <p:nvPr>
            <p:ph idx="1"/>
          </p:nvPr>
        </p:nvSpPr>
        <p:spPr>
          <a:xfrm>
            <a:off x="467544" y="1988840"/>
            <a:ext cx="8229600" cy="4525963"/>
          </a:xfrm>
        </p:spPr>
        <p:txBody>
          <a:bodyPr/>
          <a:lstStyle/>
          <a:p>
            <a:r>
              <a:rPr lang="es-ES" dirty="0" smtClean="0"/>
              <a:t>Ejemplo: aprobación EIA</a:t>
            </a:r>
          </a:p>
          <a:p>
            <a:endParaRPr lang="es-ES" dirty="0" smtClean="0"/>
          </a:p>
          <a:p>
            <a:pPr>
              <a:buNone/>
            </a:pPr>
            <a:endParaRPr lang="es-ES" dirty="0" smtClean="0"/>
          </a:p>
          <a:p>
            <a:pPr marL="0" indent="0">
              <a:buNone/>
            </a:pPr>
            <a:endParaRPr lang="es-ES" dirty="0"/>
          </a:p>
        </p:txBody>
      </p:sp>
      <p:graphicFrame>
        <p:nvGraphicFramePr>
          <p:cNvPr id="6" name="Tabla 5"/>
          <p:cNvGraphicFramePr>
            <a:graphicFrameLocks noGrp="1"/>
          </p:cNvGraphicFramePr>
          <p:nvPr/>
        </p:nvGraphicFramePr>
        <p:xfrm>
          <a:off x="914399" y="2828665"/>
          <a:ext cx="7543801" cy="3327986"/>
        </p:xfrm>
        <a:graphic>
          <a:graphicData uri="http://schemas.openxmlformats.org/drawingml/2006/table">
            <a:tbl>
              <a:tblPr firstRow="1" bandRow="1">
                <a:tableStyleId>{5C22544A-7EE6-4342-B048-85BDC9FD1C3A}</a:tableStyleId>
              </a:tblPr>
              <a:tblGrid>
                <a:gridCol w="5752148"/>
                <a:gridCol w="1791653"/>
              </a:tblGrid>
              <a:tr h="521009">
                <a:tc>
                  <a:txBody>
                    <a:bodyPr/>
                    <a:lstStyle/>
                    <a:p>
                      <a:r>
                        <a:rPr lang="es-CL"/>
                        <a:t>Supuesto</a:t>
                      </a:r>
                      <a:r>
                        <a:rPr lang="es-CL" baseline="0"/>
                        <a:t> de Hecho</a:t>
                      </a:r>
                      <a:endParaRPr lang="es-CL"/>
                    </a:p>
                  </a:txBody>
                  <a:tcPr/>
                </a:tc>
                <a:tc>
                  <a:txBody>
                    <a:bodyPr/>
                    <a:lstStyle/>
                    <a:p>
                      <a:r>
                        <a:rPr lang="es-CL"/>
                        <a:t>Consecuencia</a:t>
                      </a:r>
                      <a:r>
                        <a:rPr lang="es-CL" baseline="0"/>
                        <a:t> Jurídica</a:t>
                      </a:r>
                      <a:endParaRPr lang="es-CL"/>
                    </a:p>
                  </a:txBody>
                  <a:tcPr/>
                </a:tc>
              </a:tr>
              <a:tr h="2670126">
                <a:tc>
                  <a:txBody>
                    <a:bodyPr/>
                    <a:lstStyle/>
                    <a:p>
                      <a:r>
                        <a:rPr lang="es-CL"/>
                        <a:t>•Proyecto o actividad que requiere de evaluación ambiental con anterioridad a su ejecución</a:t>
                      </a:r>
                    </a:p>
                    <a:p>
                      <a:r>
                        <a:rPr lang="es-CL"/>
                        <a:t>•Su ejecución previsiblemente ocasionará impactos significativos al medio ambiente.</a:t>
                      </a:r>
                    </a:p>
                    <a:p>
                      <a:r>
                        <a:rPr lang="es-CL"/>
                        <a:t>•Titular ha propuesto medidas ambientales apropiadas</a:t>
                      </a:r>
                    </a:p>
                    <a:p>
                      <a:r>
                        <a:rPr lang="es-CL"/>
                        <a:t>•Se ha identificado correctamente la normativa ambiental aplicable al proyecto y el Titular ha demostrado que podrá dar cumplimiento a ella durante su ejecución.</a:t>
                      </a:r>
                    </a:p>
                    <a:p>
                      <a:endParaRPr lang="es-CL"/>
                    </a:p>
                  </a:txBody>
                  <a:tcPr/>
                </a:tc>
                <a:tc>
                  <a:txBody>
                    <a:bodyPr/>
                    <a:lstStyle/>
                    <a:p>
                      <a:r>
                        <a:rPr lang="es-CL"/>
                        <a:t>Aprobación (RCA)</a:t>
                      </a:r>
                    </a:p>
                  </a:txBody>
                  <a:tcPr/>
                </a:tc>
              </a:tr>
            </a:tbl>
          </a:graphicData>
        </a:graphic>
      </p:graphicFrame>
    </p:spTree>
    <p:extLst>
      <p:ext uri="{BB962C8B-B14F-4D97-AF65-F5344CB8AC3E}">
        <p14:creationId xmlns="" xmlns:p14="http://schemas.microsoft.com/office/powerpoint/2010/main" xmlns:mv="urn:schemas-microsoft-com:mac:vml" xmlns:mc="http://schemas.openxmlformats.org/markup-compatibility/2006" val="3169468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11560" y="5013176"/>
            <a:ext cx="8229600" cy="1143000"/>
          </a:xfrm>
        </p:spPr>
        <p:txBody>
          <a:bodyPr/>
          <a:lstStyle/>
          <a:p>
            <a:pPr algn="r"/>
            <a:r>
              <a:rPr lang="es-ES" dirty="0" smtClean="0"/>
              <a:t>Control judicial de los hechos</a:t>
            </a: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467544" y="1700808"/>
            <a:ext cx="8229600" cy="4525963"/>
          </a:xfrm>
        </p:spPr>
        <p:txBody>
          <a:bodyPr>
            <a:normAutofit/>
          </a:bodyPr>
          <a:lstStyle/>
          <a:p>
            <a:pPr algn="just"/>
            <a:r>
              <a:rPr lang="es-CL" dirty="0" smtClean="0"/>
              <a:t>La </a:t>
            </a:r>
            <a:r>
              <a:rPr lang="es-CL" dirty="0"/>
              <a:t>sentencia que pronuncia un tribunal al revisar un </a:t>
            </a:r>
            <a:r>
              <a:rPr lang="es-CL" dirty="0" smtClean="0"/>
              <a:t>acto de </a:t>
            </a:r>
            <a:r>
              <a:rPr lang="es-CL" dirty="0"/>
              <a:t>la Administración del Estado constituye una decisión de segundo grado, </a:t>
            </a:r>
            <a:r>
              <a:rPr lang="es-CL" dirty="0" smtClean="0"/>
              <a:t>por cuanto </a:t>
            </a:r>
            <a:r>
              <a:rPr lang="es-CL" dirty="0"/>
              <a:t>se limita a revisar si dicho acto (decisión de primer grado) se conforma </a:t>
            </a:r>
            <a:r>
              <a:rPr lang="es-CL" dirty="0" smtClean="0"/>
              <a:t>o no </a:t>
            </a:r>
            <a:r>
              <a:rPr lang="es-CL" dirty="0"/>
              <a:t>con el ordenamiento </a:t>
            </a:r>
            <a:r>
              <a:rPr lang="es-CL" dirty="0" smtClean="0"/>
              <a:t>jurídico</a:t>
            </a:r>
          </a:p>
        </p:txBody>
      </p:sp>
    </p:spTree>
    <p:extLst>
      <p:ext uri="{BB962C8B-B14F-4D97-AF65-F5344CB8AC3E}">
        <p14:creationId xmlns="" xmlns:p14="http://schemas.microsoft.com/office/powerpoint/2010/main" xmlns:mv="urn:schemas-microsoft-com:mac:vml" xmlns:mc="http://schemas.openxmlformats.org/markup-compatibility/2006" val="18409716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395536" y="1916832"/>
            <a:ext cx="8229600" cy="4525963"/>
          </a:xfrm>
        </p:spPr>
        <p:txBody>
          <a:bodyPr>
            <a:normAutofit lnSpcReduction="10000"/>
          </a:bodyPr>
          <a:lstStyle/>
          <a:p>
            <a:pPr algn="just"/>
            <a:r>
              <a:rPr lang="es-CL" dirty="0" smtClean="0">
                <a:solidFill>
                  <a:srgbClr val="000000"/>
                </a:solidFill>
              </a:rPr>
              <a:t>Sin embargo, l</a:t>
            </a:r>
            <a:r>
              <a:rPr lang="es-CL" dirty="0" smtClean="0"/>
              <a:t>a </a:t>
            </a:r>
            <a:r>
              <a:rPr lang="es-CL" dirty="0"/>
              <a:t>revisión judicial no se limita a revisar el resultado </a:t>
            </a:r>
            <a:r>
              <a:rPr lang="es-CL" dirty="0" smtClean="0"/>
              <a:t>del razonamiento </a:t>
            </a:r>
            <a:r>
              <a:rPr lang="es-CL" dirty="0"/>
              <a:t>legal, sino que el juez revisa la manera en que las premisas </a:t>
            </a:r>
            <a:r>
              <a:rPr lang="es-CL" dirty="0" smtClean="0"/>
              <a:t>del silogismo </a:t>
            </a:r>
            <a:r>
              <a:rPr lang="es-CL" dirty="0"/>
              <a:t>jurídico fueron </a:t>
            </a:r>
            <a:r>
              <a:rPr lang="es-CL" dirty="0" smtClean="0"/>
              <a:t>construidas.</a:t>
            </a:r>
          </a:p>
          <a:p>
            <a:pPr algn="just"/>
            <a:r>
              <a:rPr lang="es-ES" dirty="0" smtClean="0"/>
              <a:t>Argumentos legales</a:t>
            </a:r>
          </a:p>
          <a:p>
            <a:pPr lvl="1" algn="just"/>
            <a:r>
              <a:rPr lang="es-ES" dirty="0" smtClean="0"/>
              <a:t>Debido proceso</a:t>
            </a:r>
          </a:p>
          <a:p>
            <a:pPr lvl="1" algn="just"/>
            <a:r>
              <a:rPr lang="es-ES" b="1" dirty="0" smtClean="0"/>
              <a:t>Supuesto de hecho</a:t>
            </a:r>
          </a:p>
          <a:p>
            <a:pPr lvl="1" algn="just"/>
            <a:r>
              <a:rPr lang="es-ES" dirty="0" smtClean="0"/>
              <a:t>Consecuencia jurídica</a:t>
            </a:r>
            <a:endParaRPr lang="es-ES" dirty="0"/>
          </a:p>
        </p:txBody>
      </p:sp>
      <p:sp>
        <p:nvSpPr>
          <p:cNvPr id="4" name="3 Flecha izquierda"/>
          <p:cNvSpPr/>
          <p:nvPr/>
        </p:nvSpPr>
        <p:spPr>
          <a:xfrm>
            <a:off x="4267200" y="5334000"/>
            <a:ext cx="1944216" cy="43204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prstClr val="white"/>
              </a:solidFill>
            </a:endParaRPr>
          </a:p>
        </p:txBody>
      </p:sp>
    </p:spTree>
    <p:extLst>
      <p:ext uri="{BB962C8B-B14F-4D97-AF65-F5344CB8AC3E}">
        <p14:creationId xmlns="" xmlns:p14="http://schemas.microsoft.com/office/powerpoint/2010/main" xmlns:mv="urn:schemas-microsoft-com:mac:vml" xmlns:mc="http://schemas.openxmlformats.org/markup-compatibility/2006" val="2637102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251520" y="2132856"/>
            <a:ext cx="8568952" cy="4525963"/>
          </a:xfrm>
        </p:spPr>
        <p:txBody>
          <a:bodyPr/>
          <a:lstStyle/>
          <a:p>
            <a:r>
              <a:rPr lang="es-ES" dirty="0" smtClean="0"/>
              <a:t>Supuesto de hecho </a:t>
            </a:r>
            <a:r>
              <a:rPr lang="es-ES" dirty="0" smtClean="0">
                <a:solidFill>
                  <a:srgbClr val="000000"/>
                </a:solidFill>
              </a:rPr>
              <a:t>en </a:t>
            </a:r>
            <a:r>
              <a:rPr lang="es-ES" dirty="0" smtClean="0"/>
              <a:t>SEIA:</a:t>
            </a:r>
          </a:p>
          <a:p>
            <a:pPr lvl="1"/>
            <a:r>
              <a:rPr lang="es-ES" dirty="0" smtClean="0"/>
              <a:t>Información ambiental</a:t>
            </a:r>
          </a:p>
          <a:p>
            <a:pPr lvl="2"/>
            <a:r>
              <a:rPr lang="es-ES" dirty="0" smtClean="0"/>
              <a:t>Predictiva</a:t>
            </a:r>
          </a:p>
          <a:p>
            <a:pPr lvl="2"/>
            <a:r>
              <a:rPr lang="es-ES" dirty="0" smtClean="0"/>
              <a:t>Interdisciplinaria (conceptos técnicos)</a:t>
            </a:r>
          </a:p>
          <a:p>
            <a:pPr lvl="1"/>
            <a:r>
              <a:rPr lang="es-ES" dirty="0" smtClean="0"/>
              <a:t>Conceptos jurídicos indeterminados</a:t>
            </a:r>
          </a:p>
          <a:p>
            <a:pPr lvl="1"/>
            <a:endParaRPr lang="es-ES" dirty="0"/>
          </a:p>
        </p:txBody>
      </p:sp>
    </p:spTree>
    <p:extLst>
      <p:ext uri="{BB962C8B-B14F-4D97-AF65-F5344CB8AC3E}">
        <p14:creationId xmlns="" xmlns:p14="http://schemas.microsoft.com/office/powerpoint/2010/main" xmlns:mv="urn:schemas-microsoft-com:mac:vml" xmlns:mc="http://schemas.openxmlformats.org/markup-compatibility/2006" val="40502972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467544" y="1844824"/>
            <a:ext cx="8229600" cy="4525963"/>
          </a:xfrm>
        </p:spPr>
        <p:txBody>
          <a:bodyPr/>
          <a:lstStyle/>
          <a:p>
            <a:pPr algn="just"/>
            <a:r>
              <a:rPr lang="es-CL" dirty="0"/>
              <a:t>L</a:t>
            </a:r>
            <a:r>
              <a:rPr lang="es-CL" dirty="0" smtClean="0"/>
              <a:t>a </a:t>
            </a:r>
            <a:r>
              <a:rPr lang="es-CL" dirty="0"/>
              <a:t>realidad no es algo dado, sino que los hechos deben </a:t>
            </a:r>
            <a:r>
              <a:rPr lang="es-CL" dirty="0" smtClean="0"/>
              <a:t>ser interpretados </a:t>
            </a:r>
            <a:r>
              <a:rPr lang="es-CL" dirty="0"/>
              <a:t>en función de los elementos de juicio que aportan los </a:t>
            </a:r>
            <a:r>
              <a:rPr lang="es-CL" dirty="0" smtClean="0"/>
              <a:t>intervinientes durante </a:t>
            </a:r>
            <a:r>
              <a:rPr lang="es-CL" dirty="0"/>
              <a:t>la evaluación de impacto </a:t>
            </a:r>
            <a:r>
              <a:rPr lang="es-CL" dirty="0" smtClean="0"/>
              <a:t>ambiental.</a:t>
            </a:r>
            <a:endParaRPr lang="es-ES" dirty="0"/>
          </a:p>
        </p:txBody>
      </p:sp>
    </p:spTree>
    <p:extLst>
      <p:ext uri="{BB962C8B-B14F-4D97-AF65-F5344CB8AC3E}">
        <p14:creationId xmlns="" xmlns:p14="http://schemas.microsoft.com/office/powerpoint/2010/main" xmlns:mv="urn:schemas-microsoft-com:mac:vml" xmlns:mc="http://schemas.openxmlformats.org/markup-compatibility/2006" val="40502972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467544" y="1916832"/>
            <a:ext cx="8229600" cy="4525963"/>
          </a:xfrm>
        </p:spPr>
        <p:txBody>
          <a:bodyPr/>
          <a:lstStyle/>
          <a:p>
            <a:r>
              <a:rPr lang="es-ES" dirty="0" smtClean="0"/>
              <a:t>Prueba:</a:t>
            </a:r>
          </a:p>
          <a:p>
            <a:pPr lvl="1"/>
            <a:r>
              <a:rPr lang="es-ES" dirty="0" smtClean="0"/>
              <a:t>Elementos de juicio admisibles (cualquier medio de prueba admisible en derecho)</a:t>
            </a:r>
          </a:p>
          <a:p>
            <a:pPr lvl="1"/>
            <a:r>
              <a:rPr lang="es-ES" dirty="0" smtClean="0"/>
              <a:t>Valoración de los elementos de juicio (en conciencia)</a:t>
            </a:r>
          </a:p>
          <a:p>
            <a:pPr lvl="1"/>
            <a:r>
              <a:rPr lang="es-ES" dirty="0" smtClean="0"/>
              <a:t>Estándar de prueba (margen de error tolerable)</a:t>
            </a:r>
            <a:endParaRPr lang="es-ES" dirty="0"/>
          </a:p>
        </p:txBody>
      </p:sp>
    </p:spTree>
    <p:extLst>
      <p:ext uri="{BB962C8B-B14F-4D97-AF65-F5344CB8AC3E}">
        <p14:creationId xmlns="" xmlns:p14="http://schemas.microsoft.com/office/powerpoint/2010/main" xmlns:mv="urn:schemas-microsoft-com:mac:vml" xmlns:mc="http://schemas.openxmlformats.org/markup-compatibility/2006" val="4050297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lstStyle/>
          <a:p>
            <a:r>
              <a:rPr lang="es-ES" dirty="0" smtClean="0"/>
              <a:t>Control judicial de los hechos</a:t>
            </a:r>
            <a:endParaRPr lang="es-ES" dirty="0"/>
          </a:p>
        </p:txBody>
      </p:sp>
      <p:sp>
        <p:nvSpPr>
          <p:cNvPr id="3" name="2 Marcador de contenido"/>
          <p:cNvSpPr>
            <a:spLocks noGrp="1"/>
          </p:cNvSpPr>
          <p:nvPr>
            <p:ph idx="1"/>
          </p:nvPr>
        </p:nvSpPr>
        <p:spPr>
          <a:xfrm>
            <a:off x="539552" y="2132856"/>
            <a:ext cx="8229600" cy="4525963"/>
          </a:xfrm>
        </p:spPr>
        <p:txBody>
          <a:bodyPr/>
          <a:lstStyle/>
          <a:p>
            <a:pPr algn="just"/>
            <a:r>
              <a:rPr lang="es-ES" dirty="0" smtClean="0"/>
              <a:t>Elementos que hacen posible el control judicial</a:t>
            </a:r>
          </a:p>
          <a:p>
            <a:pPr lvl="1" algn="just"/>
            <a:r>
              <a:rPr lang="es-ES" dirty="0" smtClean="0"/>
              <a:t>Importancia del procedimiento administrativo</a:t>
            </a:r>
          </a:p>
          <a:p>
            <a:pPr lvl="1" algn="just"/>
            <a:r>
              <a:rPr lang="es-ES" dirty="0" smtClean="0"/>
              <a:t>Deber de motivación</a:t>
            </a:r>
            <a:endParaRPr lang="es-ES" dirty="0"/>
          </a:p>
        </p:txBody>
      </p:sp>
    </p:spTree>
    <p:extLst>
      <p:ext uri="{BB962C8B-B14F-4D97-AF65-F5344CB8AC3E}">
        <p14:creationId xmlns="" xmlns:p14="http://schemas.microsoft.com/office/powerpoint/2010/main" xmlns:mv="urn:schemas-microsoft-com:mac:vml" xmlns:mc="http://schemas.openxmlformats.org/markup-compatibility/2006" val="40502972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Conclusiones</a:t>
            </a:r>
            <a:endParaRPr lang="es-ES" dirty="0"/>
          </a:p>
        </p:txBody>
      </p:sp>
      <p:sp>
        <p:nvSpPr>
          <p:cNvPr id="3" name="2 Marcador de contenido"/>
          <p:cNvSpPr>
            <a:spLocks noGrp="1"/>
          </p:cNvSpPr>
          <p:nvPr>
            <p:ph idx="1"/>
          </p:nvPr>
        </p:nvSpPr>
        <p:spPr/>
        <p:txBody>
          <a:bodyPr>
            <a:normAutofit fontScale="77500" lnSpcReduction="20000"/>
          </a:bodyPr>
          <a:lstStyle/>
          <a:p>
            <a:r>
              <a:rPr lang="es-ES"/>
              <a:t>El medio ambiente es un desafío para las instituciones jurídicas (cambio de paradigma)</a:t>
            </a:r>
          </a:p>
          <a:p>
            <a:r>
              <a:rPr lang="es-ES"/>
              <a:t>El control de la Administración del Estado responde a una idea esencial que compone una concepción de la relación entre el Estado y los ciudadanos: la actividad administrativa tiene como única fuente de legitimidad la ley.</a:t>
            </a:r>
          </a:p>
          <a:p>
            <a:r>
              <a:rPr lang="es-ES"/>
              <a:t>Los jueces contribuyen a dar certeza en las relaciones jurídicas, por cuanto su rol es asegurarse que las reglas que rigen nuestra convivencia son observadas y cumplidas tanto por las autoridades como por los individuos, fortaleciendo de este modo la confianza en las instituciones públicas.</a:t>
            </a:r>
          </a:p>
          <a:p>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lstStyle/>
          <a:p>
            <a:r>
              <a:rPr lang="es-ES" dirty="0" smtClean="0"/>
              <a:t>Conclusiones</a:t>
            </a:r>
            <a:endParaRPr lang="es-ES" dirty="0"/>
          </a:p>
        </p:txBody>
      </p:sp>
      <p:sp>
        <p:nvSpPr>
          <p:cNvPr id="3" name="2 Marcador de contenido"/>
          <p:cNvSpPr>
            <a:spLocks noGrp="1"/>
          </p:cNvSpPr>
          <p:nvPr>
            <p:ph idx="1"/>
          </p:nvPr>
        </p:nvSpPr>
        <p:spPr/>
        <p:txBody>
          <a:bodyPr>
            <a:normAutofit fontScale="92500" lnSpcReduction="20000"/>
          </a:bodyPr>
          <a:lstStyle/>
          <a:p>
            <a:r>
              <a:rPr lang="es-ES"/>
              <a:t>Para enfrentar este problema, estimamos fundamental conocer las bases del razonamiento judicial y de este modo identificar los ámbitos en los cuales se produce una tensión a resolver.</a:t>
            </a:r>
          </a:p>
          <a:p>
            <a:r>
              <a:rPr lang="es-ES"/>
              <a:t>Control de los hechos:</a:t>
            </a:r>
          </a:p>
          <a:p>
            <a:pPr lvl="1"/>
            <a:r>
              <a:rPr lang="es-ES"/>
              <a:t>identificar los criterios bajo los cuales los jueces considerarán que un medio de prueba debe ser aceptado o excluido como elemento de juicio al momento de dictar una RCA.</a:t>
            </a:r>
          </a:p>
          <a:p>
            <a:pPr lvl="1"/>
            <a:r>
              <a:rPr lang="es-ES"/>
              <a:t>Estándar de prueba, esto es, el umbral que permite dar por acreditado los hechos y de este modo aplicar la consecuencia jurídica al caso concreto.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772817"/>
            <a:ext cx="8712968" cy="1827634"/>
          </a:xfrm>
        </p:spPr>
        <p:txBody>
          <a:bodyPr>
            <a:normAutofit fontScale="90000"/>
          </a:bodyPr>
          <a:lstStyle/>
          <a:p>
            <a:r>
              <a:rPr lang="es-CL" dirty="0"/>
              <a:t>Certeza y Judicialización. A propósito del Rol de los Jueces en el </a:t>
            </a:r>
            <a:r>
              <a:rPr lang="es-CL" dirty="0">
                <a:solidFill>
                  <a:srgbClr val="000000"/>
                </a:solidFill>
              </a:rPr>
              <a:t>Sistema de Evaluación de Impacto Ambiental </a:t>
            </a:r>
            <a:r>
              <a:rPr lang="es-CL" dirty="0"/>
              <a:t>(SEIA)</a:t>
            </a:r>
            <a:endParaRPr lang="es-ES" dirty="0"/>
          </a:p>
        </p:txBody>
      </p:sp>
      <p:sp>
        <p:nvSpPr>
          <p:cNvPr id="3" name="2 Subtítulo"/>
          <p:cNvSpPr>
            <a:spLocks noGrp="1"/>
          </p:cNvSpPr>
          <p:nvPr>
            <p:ph type="subTitle" idx="1"/>
          </p:nvPr>
        </p:nvSpPr>
        <p:spPr>
          <a:xfrm>
            <a:off x="1371600" y="4149080"/>
            <a:ext cx="7448872" cy="1489720"/>
          </a:xfrm>
        </p:spPr>
        <p:txBody>
          <a:bodyPr>
            <a:normAutofit/>
          </a:bodyPr>
          <a:lstStyle/>
          <a:p>
            <a:pPr algn="r"/>
            <a:r>
              <a:rPr lang="es-ES" sz="2400" dirty="0" smtClean="0">
                <a:solidFill>
                  <a:schemeClr val="tx1"/>
                </a:solidFill>
                <a:hlinkClick r:id="rId3"/>
              </a:rPr>
              <a:t>osvaldo.delafuente@gmail.com</a:t>
            </a:r>
            <a:endParaRPr lang="es-ES" sz="2400" dirty="0" smtClean="0">
              <a:solidFill>
                <a:schemeClr val="tx1"/>
              </a:solidFill>
            </a:endParaRPr>
          </a:p>
          <a:p>
            <a:pPr algn="r"/>
            <a:endParaRPr lang="es-ES" sz="800" dirty="0">
              <a:solidFill>
                <a:schemeClr val="tx1"/>
              </a:solidFill>
            </a:endParaRPr>
          </a:p>
          <a:p>
            <a:pPr algn="r"/>
            <a:r>
              <a:rPr lang="es-ES" sz="2400" dirty="0" smtClean="0">
                <a:solidFill>
                  <a:schemeClr val="tx1"/>
                </a:solidFill>
                <a:hlinkClick r:id="rId4"/>
              </a:rPr>
              <a:t>zarate.campos@gmail.com</a:t>
            </a:r>
            <a:endParaRPr lang="es-ES" sz="2400" dirty="0" smtClean="0">
              <a:solidFill>
                <a:schemeClr val="tx1"/>
              </a:solidFill>
            </a:endParaRPr>
          </a:p>
          <a:p>
            <a:pPr algn="r"/>
            <a:endParaRPr lang="es-ES" sz="2400" dirty="0">
              <a:solidFill>
                <a:schemeClr val="tx1"/>
              </a:solidFill>
            </a:endParaRPr>
          </a:p>
        </p:txBody>
      </p:sp>
    </p:spTree>
    <p:extLst>
      <p:ext uri="{BB962C8B-B14F-4D97-AF65-F5344CB8AC3E}">
        <p14:creationId xmlns="" xmlns:p14="http://schemas.microsoft.com/office/powerpoint/2010/main" xmlns:mv="urn:schemas-microsoft-com:mac:vml" xmlns:mc="http://schemas.openxmlformats.org/markup-compatibility/2006" val="188949555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1009</Words>
  <Application>Microsoft Office PowerPoint</Application>
  <PresentationFormat>Presentación en pantalla (4:3)</PresentationFormat>
  <Paragraphs>87</Paragraphs>
  <Slides>23</Slides>
  <Notes>0</Notes>
  <HiddenSlides>0</HiddenSlides>
  <MMClips>0</MMClips>
  <ScaleCrop>false</ScaleCrop>
  <HeadingPairs>
    <vt:vector size="4" baseType="variant">
      <vt:variant>
        <vt:lpstr>Tema</vt:lpstr>
      </vt:variant>
      <vt:variant>
        <vt:i4>10</vt:i4>
      </vt:variant>
      <vt:variant>
        <vt:lpstr>Títulos de diapositiva</vt:lpstr>
      </vt:variant>
      <vt:variant>
        <vt:i4>23</vt:i4>
      </vt:variant>
    </vt:vector>
  </HeadingPairs>
  <TitlesOfParts>
    <vt:vector size="33" baseType="lpstr">
      <vt:lpstr>Tema de Office</vt:lpstr>
      <vt:lpstr>1_Tema de Office</vt:lpstr>
      <vt:lpstr>2_Tema de Office</vt:lpstr>
      <vt:lpstr>3_Tema de Office</vt:lpstr>
      <vt:lpstr>4_Tema de Office</vt:lpstr>
      <vt:lpstr>5_Tema de Office</vt:lpstr>
      <vt:lpstr>6_Tema de Office</vt:lpstr>
      <vt:lpstr>7_Tema de Office</vt:lpstr>
      <vt:lpstr>8_Tema de Office</vt:lpstr>
      <vt:lpstr>9_Tema de Office</vt:lpstr>
      <vt:lpstr>Certeza y Judicialización. A propósito del Rol de los Jueces en el Sistema de Evaluación de Impacto Ambiental (SEIA)</vt:lpstr>
      <vt:lpstr>Plan de Exposición</vt:lpstr>
      <vt:lpstr>Debate Público</vt:lpstr>
      <vt:lpstr>Debate Público</vt:lpstr>
      <vt:lpstr>Debate Público</vt:lpstr>
      <vt:lpstr>Judicialización v/s Certeza:  un falso dilema</vt:lpstr>
      <vt:lpstr>Judicialización v/s Certeza</vt:lpstr>
      <vt:lpstr>Judicialización v/s Certeza</vt:lpstr>
      <vt:lpstr>Judicialización v/s Certeza</vt:lpstr>
      <vt:lpstr>Judicialización v/s Certeza</vt:lpstr>
      <vt:lpstr>Modelo de razonamiento judicial</vt:lpstr>
      <vt:lpstr>Modelo de razonamiento judicial</vt:lpstr>
      <vt:lpstr>Modelo de razonamiento judicial</vt:lpstr>
      <vt:lpstr>Control judicial de los hechos</vt:lpstr>
      <vt:lpstr>Control judicial de los hechos</vt:lpstr>
      <vt:lpstr>Control judicial de los hechos</vt:lpstr>
      <vt:lpstr>Control judicial de los hechos</vt:lpstr>
      <vt:lpstr>Control judicial de los hechos</vt:lpstr>
      <vt:lpstr>Control judicial de los hechos</vt:lpstr>
      <vt:lpstr>Control judicial de los hechos</vt:lpstr>
      <vt:lpstr>Conclusiones</vt:lpstr>
      <vt:lpstr>Conclusiones</vt:lpstr>
      <vt:lpstr>Certeza y Judicialización. A propósito del Rol de los Jueces en el Sistema de Evaluación de Impacto Ambiental (SEIA)</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29</cp:revision>
  <dcterms:created xsi:type="dcterms:W3CDTF">2013-01-04T22:45:34Z</dcterms:created>
  <dcterms:modified xsi:type="dcterms:W3CDTF">2013-01-07T13:29:38Z</dcterms:modified>
</cp:coreProperties>
</file>