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2" r:id="rId5"/>
    <p:sldId id="259" r:id="rId6"/>
    <p:sldId id="260" r:id="rId7"/>
    <p:sldId id="261" r:id="rId8"/>
    <p:sldId id="262" r:id="rId9"/>
    <p:sldId id="263" r:id="rId10"/>
    <p:sldId id="264" r:id="rId11"/>
    <p:sldId id="265" r:id="rId12"/>
    <p:sldId id="271" r:id="rId13"/>
    <p:sldId id="270" r:id="rId14"/>
    <p:sldId id="269" r:id="rId15"/>
    <p:sldId id="268" r:id="rId16"/>
    <p:sldId id="272" r:id="rId17"/>
    <p:sldId id="275" r:id="rId18"/>
    <p:sldId id="283" r:id="rId19"/>
    <p:sldId id="274" r:id="rId20"/>
    <p:sldId id="277" r:id="rId21"/>
    <p:sldId id="278" r:id="rId22"/>
    <p:sldId id="279" r:id="rId23"/>
    <p:sldId id="281"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912" autoAdjust="0"/>
    <p:restoredTop sz="94660"/>
  </p:normalViewPr>
  <p:slideViewPr>
    <p:cSldViewPr>
      <p:cViewPr varScale="1">
        <p:scale>
          <a:sx n="100" d="100"/>
          <a:sy n="100" d="100"/>
        </p:scale>
        <p:origin x="-24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pPr/>
              <a:t>07/01/2013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6.bin"/></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Autofit/>
          </a:bodyPr>
          <a:lstStyle/>
          <a:p>
            <a:r>
              <a:rPr lang="es-CL" sz="2800" dirty="0" smtClean="0"/>
              <a:t>Modelo de Representación del Riesgo Ambiental de Proyectos o Actividades con Resolución de Calificación Ambiental (RCA) a Nivel Nacional</a:t>
            </a:r>
            <a:endParaRPr lang="es-CL" sz="2800" dirty="0"/>
          </a:p>
        </p:txBody>
      </p:sp>
      <p:sp>
        <p:nvSpPr>
          <p:cNvPr id="3" name="2 Subtítulo"/>
          <p:cNvSpPr>
            <a:spLocks noGrp="1"/>
          </p:cNvSpPr>
          <p:nvPr>
            <p:ph type="subTitle" idx="1"/>
          </p:nvPr>
        </p:nvSpPr>
        <p:spPr/>
        <p:txBody>
          <a:bodyPr>
            <a:noAutofit/>
          </a:bodyPr>
          <a:lstStyle/>
          <a:p>
            <a:r>
              <a:rPr lang="es-ES_tradnl" sz="2000" b="1" dirty="0" smtClean="0">
                <a:solidFill>
                  <a:schemeClr val="tx1"/>
                </a:solidFill>
              </a:rPr>
              <a:t>Luis A. Cifuentes</a:t>
            </a:r>
          </a:p>
          <a:p>
            <a:r>
              <a:rPr lang="es-ES_tradnl" sz="2000" dirty="0" smtClean="0">
                <a:solidFill>
                  <a:schemeClr val="tx1"/>
                </a:solidFill>
              </a:rPr>
              <a:t>Nicolás </a:t>
            </a:r>
            <a:r>
              <a:rPr lang="es-ES_tradnl" sz="2000" dirty="0" err="1" smtClean="0">
                <a:solidFill>
                  <a:schemeClr val="tx1"/>
                </a:solidFill>
              </a:rPr>
              <a:t>Borchers</a:t>
            </a:r>
            <a:endParaRPr lang="es-ES_tradnl" sz="2000" dirty="0" smtClean="0">
              <a:solidFill>
                <a:schemeClr val="tx1"/>
              </a:solidFill>
            </a:endParaRPr>
          </a:p>
          <a:p>
            <a:r>
              <a:rPr lang="es-ES_tradnl" sz="2000" dirty="0" smtClean="0">
                <a:solidFill>
                  <a:schemeClr val="tx1"/>
                </a:solidFill>
              </a:rPr>
              <a:t>Andrés Romero</a:t>
            </a:r>
          </a:p>
          <a:p>
            <a:r>
              <a:rPr lang="es-ES_tradnl" sz="2000" dirty="0" smtClean="0">
                <a:solidFill>
                  <a:schemeClr val="tx1"/>
                </a:solidFill>
              </a:rPr>
              <a:t>Andrés Pica </a:t>
            </a:r>
            <a:endParaRPr lang="es-ES" sz="2000" dirty="0">
              <a:solidFill>
                <a:schemeClr val="tx1"/>
              </a:solidFill>
            </a:endParaRPr>
          </a:p>
        </p:txBody>
      </p:sp>
      <p:pic>
        <p:nvPicPr>
          <p:cNvPr id="4" name="Picture 13" descr="logo_uc.jpg"/>
          <p:cNvPicPr>
            <a:picLocks noChangeAspect="1"/>
          </p:cNvPicPr>
          <p:nvPr/>
        </p:nvPicPr>
        <p:blipFill>
          <a:blip r:embed="rId3" cstate="print">
            <a:clrChange>
              <a:clrFrom>
                <a:srgbClr val="FFFFFF"/>
              </a:clrFrom>
              <a:clrTo>
                <a:srgbClr val="FFFFFF">
                  <a:alpha val="0"/>
                </a:srgbClr>
              </a:clrTo>
            </a:clrChange>
          </a:blip>
          <a:stretch>
            <a:fillRect/>
          </a:stretch>
        </p:blipFill>
        <p:spPr>
          <a:xfrm>
            <a:off x="5093146" y="879534"/>
            <a:ext cx="847006" cy="826561"/>
          </a:xfrm>
          <a:prstGeom prst="rect">
            <a:avLst/>
          </a:prstGeom>
        </p:spPr>
      </p:pic>
      <p:pic>
        <p:nvPicPr>
          <p:cNvPr id="5" name="Picture 2" descr="GreenLab-Alargado.jpg"/>
          <p:cNvPicPr/>
          <p:nvPr/>
        </p:nvPicPr>
        <p:blipFill>
          <a:blip r:embed="rId4" cstate="print"/>
          <a:srcRect r="421"/>
          <a:stretch>
            <a:fillRect/>
          </a:stretch>
        </p:blipFill>
        <p:spPr>
          <a:xfrm>
            <a:off x="5940152" y="1105173"/>
            <a:ext cx="3011414" cy="45162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Contenidos</a:t>
            </a:r>
            <a:endParaRPr lang="es-ES" b="1" dirty="0"/>
          </a:p>
        </p:txBody>
      </p:sp>
      <p:sp>
        <p:nvSpPr>
          <p:cNvPr id="5" name="1 Marcador de contenido"/>
          <p:cNvSpPr txBox="1">
            <a:spLocks/>
          </p:cNvSpPr>
          <p:nvPr/>
        </p:nvSpPr>
        <p:spPr>
          <a:xfrm>
            <a:off x="1295400" y="2133600"/>
            <a:ext cx="7696200" cy="4495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p:txBody>
      </p:sp>
      <p:sp>
        <p:nvSpPr>
          <p:cNvPr id="7" name="2 Marcador de contenido"/>
          <p:cNvSpPr>
            <a:spLocks noGrp="1"/>
          </p:cNvSpPr>
          <p:nvPr>
            <p:ph idx="1"/>
          </p:nvPr>
        </p:nvSpPr>
        <p:spPr>
          <a:xfrm>
            <a:off x="457200" y="1600200"/>
            <a:ext cx="8229600" cy="4525963"/>
          </a:xfrm>
        </p:spPr>
        <p:txBody>
          <a:bodyPr/>
          <a:lstStyle/>
          <a:p>
            <a:r>
              <a:rPr lang="en-US" dirty="0" err="1"/>
              <a:t>Introducción</a:t>
            </a:r>
            <a:endParaRPr lang="en-US" dirty="0"/>
          </a:p>
          <a:p>
            <a:pPr lvl="1"/>
            <a:r>
              <a:rPr lang="es-CL" dirty="0"/>
              <a:t>Contexto y Motivación</a:t>
            </a:r>
          </a:p>
          <a:p>
            <a:pPr lvl="1"/>
            <a:r>
              <a:rPr lang="es-CL" dirty="0"/>
              <a:t>Riesgo y Análisis de Riesgo</a:t>
            </a:r>
            <a:endParaRPr lang="en-US" dirty="0"/>
          </a:p>
          <a:p>
            <a:r>
              <a:rPr lang="en-US" dirty="0" err="1"/>
              <a:t>Modelo</a:t>
            </a:r>
            <a:endParaRPr lang="en-US" dirty="0"/>
          </a:p>
          <a:p>
            <a:pPr lvl="1"/>
            <a:r>
              <a:rPr lang="en-US" dirty="0" err="1"/>
              <a:t>Estructura</a:t>
            </a:r>
            <a:r>
              <a:rPr lang="en-US" dirty="0"/>
              <a:t> del </a:t>
            </a:r>
            <a:r>
              <a:rPr lang="en-US" dirty="0" err="1"/>
              <a:t>Modelo</a:t>
            </a:r>
            <a:endParaRPr lang="en-US" dirty="0"/>
          </a:p>
          <a:p>
            <a:pPr lvl="1"/>
            <a:r>
              <a:rPr lang="es-CL" dirty="0"/>
              <a:t>Cálculo de Índices</a:t>
            </a:r>
            <a:endParaRPr lang="en-US" dirty="0"/>
          </a:p>
          <a:p>
            <a:r>
              <a:rPr lang="en-US" dirty="0" err="1" smtClean="0"/>
              <a:t>Conclusiones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err="1" smtClean="0"/>
              <a:t>Introducci</a:t>
            </a:r>
            <a:r>
              <a:rPr lang="es-CL" b="1" dirty="0" err="1" smtClean="0"/>
              <a:t>ón</a:t>
            </a:r>
            <a:r>
              <a:rPr lang="es-CL" b="1" dirty="0" smtClean="0"/>
              <a:t>: Contexto y Motivación</a:t>
            </a:r>
            <a:endParaRPr lang="es-ES" b="1" dirty="0"/>
          </a:p>
        </p:txBody>
      </p:sp>
      <p:sp>
        <p:nvSpPr>
          <p:cNvPr id="3" name="2 Marcador de contenido"/>
          <p:cNvSpPr>
            <a:spLocks noGrp="1"/>
          </p:cNvSpPr>
          <p:nvPr>
            <p:ph idx="1"/>
          </p:nvPr>
        </p:nvSpPr>
        <p:spPr/>
        <p:txBody>
          <a:bodyPr>
            <a:normAutofit fontScale="85000" lnSpcReduction="20000"/>
          </a:bodyPr>
          <a:lstStyle/>
          <a:p>
            <a:r>
              <a:rPr lang="es-CL" dirty="0" smtClean="0"/>
              <a:t>Creación de la Superintendencia de Medio Ambiente (SMA)</a:t>
            </a:r>
          </a:p>
          <a:p>
            <a:r>
              <a:rPr lang="es-CL" dirty="0" smtClean="0"/>
              <a:t>Uno de los principales objetivos de la SMA es la correcta inspección de aquellos proyectos y actividades que cuenten con permisos ambientales  (&gt; 12.000)</a:t>
            </a:r>
          </a:p>
          <a:p>
            <a:r>
              <a:rPr lang="es-CL" dirty="0" smtClean="0"/>
              <a:t>Capacidad de fiscalización de la SMA: 1.000 inspecciones al año </a:t>
            </a:r>
          </a:p>
          <a:p>
            <a:pPr>
              <a:buNone/>
            </a:pPr>
            <a:endParaRPr lang="es-CL" dirty="0" smtClean="0"/>
          </a:p>
          <a:p>
            <a:pPr>
              <a:buNone/>
            </a:pPr>
            <a:r>
              <a:rPr lang="es-CL" dirty="0" smtClean="0">
                <a:sym typeface="Wingdings" pitchFamily="2" charset="2"/>
              </a:rPr>
              <a:t> Existe la necesidad de un sistema que permita priorizar la fiscalización de aquellos proyectos y actividades que impliquen un mayor </a:t>
            </a:r>
            <a:r>
              <a:rPr lang="es-CL" b="1" dirty="0" smtClean="0">
                <a:sym typeface="Wingdings" pitchFamily="2" charset="2"/>
              </a:rPr>
              <a:t>RIESGO</a:t>
            </a:r>
            <a:r>
              <a:rPr lang="es-CL" dirty="0" smtClean="0">
                <a:sym typeface="Wingdings" pitchFamily="2" charset="2"/>
              </a:rPr>
              <a:t> para el ambiente.</a:t>
            </a:r>
            <a:endParaRPr lang="es-CL"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smtClean="0"/>
              <a:t>Tendencias mundiales</a:t>
            </a:r>
            <a:endParaRPr lang="es-ES" b="1" dirty="0"/>
          </a:p>
        </p:txBody>
      </p:sp>
      <p:sp>
        <p:nvSpPr>
          <p:cNvPr id="3" name="2 Marcador de contenido"/>
          <p:cNvSpPr>
            <a:spLocks noGrp="1"/>
          </p:cNvSpPr>
          <p:nvPr>
            <p:ph idx="1"/>
          </p:nvPr>
        </p:nvSpPr>
        <p:spPr>
          <a:xfrm>
            <a:off x="457200" y="1600200"/>
            <a:ext cx="8229600" cy="5069160"/>
          </a:xfrm>
        </p:spPr>
        <p:txBody>
          <a:bodyPr>
            <a:normAutofit fontScale="47500" lnSpcReduction="20000"/>
          </a:bodyPr>
          <a:lstStyle/>
          <a:p>
            <a:r>
              <a:rPr lang="es-CL" sz="4400" dirty="0" smtClean="0"/>
              <a:t>Se revisaron diversas metodologías de países de la OCDE y Latinoamérica, las cuales utilizan principios de análisis de riesgo para distintos propósitos, entre otras:</a:t>
            </a:r>
          </a:p>
          <a:p>
            <a:pPr lvl="1"/>
            <a:r>
              <a:rPr lang="es-CL" sz="3300" dirty="0" smtClean="0"/>
              <a:t>Reino Unido</a:t>
            </a:r>
          </a:p>
          <a:p>
            <a:pPr lvl="1"/>
            <a:r>
              <a:rPr lang="es-CL" sz="3300" dirty="0" smtClean="0"/>
              <a:t>Republica de Irlanda</a:t>
            </a:r>
          </a:p>
          <a:p>
            <a:pPr lvl="1"/>
            <a:r>
              <a:rPr lang="es-CL" sz="3300" dirty="0" smtClean="0"/>
              <a:t>Holanda</a:t>
            </a:r>
          </a:p>
          <a:p>
            <a:pPr lvl="1"/>
            <a:r>
              <a:rPr lang="es-CL" sz="3300" dirty="0" smtClean="0"/>
              <a:t>España</a:t>
            </a:r>
          </a:p>
          <a:p>
            <a:pPr lvl="1"/>
            <a:r>
              <a:rPr lang="es-CL" sz="3300" dirty="0" smtClean="0"/>
              <a:t>EEUU</a:t>
            </a:r>
          </a:p>
          <a:p>
            <a:pPr lvl="1"/>
            <a:r>
              <a:rPr lang="es-CL" sz="3300" dirty="0" err="1" smtClean="0"/>
              <a:t>Autralia</a:t>
            </a:r>
            <a:endParaRPr lang="es-CL" sz="3300" dirty="0" smtClean="0"/>
          </a:p>
          <a:p>
            <a:pPr lvl="1"/>
            <a:r>
              <a:rPr lang="es-CL" sz="3300" dirty="0" err="1" smtClean="0"/>
              <a:t>Mexico</a:t>
            </a:r>
            <a:endParaRPr lang="es-CL" sz="3300" dirty="0"/>
          </a:p>
          <a:p>
            <a:r>
              <a:rPr lang="es-CL" sz="4400" dirty="0" smtClean="0"/>
              <a:t> El </a:t>
            </a:r>
            <a:r>
              <a:rPr lang="es-CL" sz="4400" dirty="0"/>
              <a:t>Sistema de Evaluación del Riesgo Operacional (OPRA), desarrollado en el Reino Unido, es uno de los sistemas más exhaustivos de evaluación. Éste considera los siguientes atributos para la caracterización de las actividades y proyectos:</a:t>
            </a:r>
          </a:p>
          <a:p>
            <a:pPr lvl="1"/>
            <a:r>
              <a:rPr lang="es-CL" sz="3300" dirty="0"/>
              <a:t>Complejidad de la instalación</a:t>
            </a:r>
          </a:p>
          <a:p>
            <a:pPr lvl="1"/>
            <a:r>
              <a:rPr lang="es-CL" sz="3300" dirty="0"/>
              <a:t>Emisiones e insumos</a:t>
            </a:r>
          </a:p>
          <a:p>
            <a:pPr lvl="1"/>
            <a:r>
              <a:rPr lang="es-CL" sz="3300" dirty="0"/>
              <a:t>Ubicación</a:t>
            </a:r>
          </a:p>
          <a:p>
            <a:pPr lvl="1"/>
            <a:r>
              <a:rPr lang="es-CL" sz="3300" dirty="0"/>
              <a:t>Rendimiento en la operación</a:t>
            </a:r>
          </a:p>
          <a:p>
            <a:pPr lvl="1"/>
            <a:r>
              <a:rPr lang="es-CL" sz="3300" dirty="0" err="1"/>
              <a:t>Compliance</a:t>
            </a:r>
            <a:r>
              <a:rPr lang="es-CL" sz="3300" dirty="0"/>
              <a:t> rating</a:t>
            </a:r>
          </a:p>
          <a:p>
            <a:endParaRPr lang="en-US" dirty="0"/>
          </a:p>
        </p:txBody>
      </p:sp>
    </p:spTree>
    <p:extLst>
      <p:ext uri="{BB962C8B-B14F-4D97-AF65-F5344CB8AC3E}">
        <p14:creationId xmlns:p14="http://schemas.microsoft.com/office/powerpoint/2010/main" xmlns="" val="33871447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Análisis</a:t>
            </a:r>
            <a:r>
              <a:rPr lang="es-CL" dirty="0"/>
              <a:t> </a:t>
            </a:r>
            <a:r>
              <a:rPr lang="es-CL" b="1" dirty="0"/>
              <a:t>de Riesgo</a:t>
            </a:r>
            <a:endParaRPr lang="es-ES" b="1" dirty="0"/>
          </a:p>
        </p:txBody>
      </p:sp>
      <p:sp>
        <p:nvSpPr>
          <p:cNvPr id="3" name="2 Marcador de contenido"/>
          <p:cNvSpPr>
            <a:spLocks noGrp="1"/>
          </p:cNvSpPr>
          <p:nvPr>
            <p:ph idx="1"/>
          </p:nvPr>
        </p:nvSpPr>
        <p:spPr/>
        <p:txBody>
          <a:bodyPr/>
          <a:lstStyle/>
          <a:p>
            <a:r>
              <a:rPr lang="es-CL" dirty="0"/>
              <a:t>Forma de caracterizar el riesgo ambiental asociado a ciertas situaciones y de estimar los efectos esperados en los receptores</a:t>
            </a:r>
          </a:p>
          <a:p>
            <a:pPr>
              <a:buNone/>
            </a:pPr>
            <a:endParaRPr lang="es-CL" dirty="0"/>
          </a:p>
          <a:p>
            <a:r>
              <a:rPr lang="es-CL" dirty="0"/>
              <a:t>Procesos a considerar en el Análisis de Riesgo:</a:t>
            </a:r>
          </a:p>
          <a:p>
            <a:endParaRPr lang="es-ES" dirty="0"/>
          </a:p>
        </p:txBody>
      </p:sp>
      <p:sp>
        <p:nvSpPr>
          <p:cNvPr id="4" name="Oval 3"/>
          <p:cNvSpPr/>
          <p:nvPr/>
        </p:nvSpPr>
        <p:spPr>
          <a:xfrm>
            <a:off x="214282" y="5000636"/>
            <a:ext cx="1928826"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t>Liberación</a:t>
            </a:r>
            <a:endParaRPr lang="en-US" sz="2000" dirty="0"/>
          </a:p>
        </p:txBody>
      </p:sp>
      <p:sp>
        <p:nvSpPr>
          <p:cNvPr id="5" name="Oval 4"/>
          <p:cNvSpPr/>
          <p:nvPr/>
        </p:nvSpPr>
        <p:spPr>
          <a:xfrm>
            <a:off x="2500298" y="5000636"/>
            <a:ext cx="1928826"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t>Exposición</a:t>
            </a:r>
            <a:endParaRPr lang="en-US" sz="2000" dirty="0"/>
          </a:p>
        </p:txBody>
      </p:sp>
      <p:sp>
        <p:nvSpPr>
          <p:cNvPr id="6" name="Oval 5"/>
          <p:cNvSpPr/>
          <p:nvPr/>
        </p:nvSpPr>
        <p:spPr>
          <a:xfrm>
            <a:off x="4786314" y="5014930"/>
            <a:ext cx="1928826"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t>Efectos</a:t>
            </a:r>
            <a:endParaRPr lang="en-US" sz="2000" dirty="0"/>
          </a:p>
        </p:txBody>
      </p:sp>
      <p:sp>
        <p:nvSpPr>
          <p:cNvPr id="7" name="Oval 6"/>
          <p:cNvSpPr/>
          <p:nvPr/>
        </p:nvSpPr>
        <p:spPr>
          <a:xfrm>
            <a:off x="7072330" y="5014930"/>
            <a:ext cx="1928826"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t>Percepción</a:t>
            </a:r>
            <a:endParaRPr lang="en-US" sz="2000" dirty="0"/>
          </a:p>
        </p:txBody>
      </p:sp>
      <p:sp>
        <p:nvSpPr>
          <p:cNvPr id="8" name="Right Arrow 7"/>
          <p:cNvSpPr/>
          <p:nvPr/>
        </p:nvSpPr>
        <p:spPr>
          <a:xfrm>
            <a:off x="2000232" y="5214950"/>
            <a:ext cx="714380" cy="484632"/>
          </a:xfrm>
          <a:prstGeom prst="rightArrow">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6572264" y="5214950"/>
            <a:ext cx="714380" cy="484632"/>
          </a:xfrm>
          <a:prstGeom prst="rightArrow">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286248" y="5214950"/>
            <a:ext cx="714380" cy="484632"/>
          </a:xfrm>
          <a:prstGeom prst="rightArrow">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Análisis de riesgo</a:t>
            </a:r>
            <a:endParaRPr lang="es-ES" dirty="0"/>
          </a:p>
        </p:txBody>
      </p:sp>
      <p:sp>
        <p:nvSpPr>
          <p:cNvPr id="3" name="2 Marcador de contenido"/>
          <p:cNvSpPr>
            <a:spLocks noGrp="1"/>
          </p:cNvSpPr>
          <p:nvPr>
            <p:ph idx="1"/>
          </p:nvPr>
        </p:nvSpPr>
        <p:spPr>
          <a:xfrm>
            <a:off x="457200" y="1600200"/>
            <a:ext cx="4978896" cy="4925144"/>
          </a:xfrm>
        </p:spPr>
        <p:txBody>
          <a:bodyPr>
            <a:normAutofit fontScale="85000" lnSpcReduction="20000"/>
          </a:bodyPr>
          <a:lstStyle/>
          <a:p>
            <a:pPr algn="just"/>
            <a:r>
              <a:rPr lang="es-CL" dirty="0">
                <a:solidFill>
                  <a:schemeClr val="tx1">
                    <a:lumMod val="65000"/>
                    <a:lumOff val="35000"/>
                  </a:schemeClr>
                </a:solidFill>
              </a:rPr>
              <a:t>En la práctica es imposible realizar estos cálculos para cada una de las 12.000 actividades con RCA.</a:t>
            </a:r>
          </a:p>
          <a:p>
            <a:pPr algn="just"/>
            <a:r>
              <a:rPr lang="es-CL" dirty="0">
                <a:solidFill>
                  <a:schemeClr val="tx1">
                    <a:lumMod val="65000"/>
                    <a:lumOff val="35000"/>
                  </a:schemeClr>
                </a:solidFill>
              </a:rPr>
              <a:t>Se requiere un modelo aproximado, que tomando características conocidas de la actividad o proyecto, estime su riesgo.</a:t>
            </a:r>
          </a:p>
          <a:p>
            <a:pPr algn="just"/>
            <a:r>
              <a:rPr lang="es-CL" dirty="0">
                <a:solidFill>
                  <a:schemeClr val="tx1">
                    <a:lumMod val="65000"/>
                    <a:lumOff val="35000"/>
                  </a:schemeClr>
                </a:solidFill>
              </a:rPr>
              <a:t>Con este riesgo, se pueden jerarquizar las actividades y proyectos para programar las actividades de fiscalización</a:t>
            </a:r>
            <a:r>
              <a:rPr lang="es-CL" dirty="0" smtClean="0">
                <a:solidFill>
                  <a:schemeClr val="tx1">
                    <a:lumMod val="65000"/>
                    <a:lumOff val="35000"/>
                  </a:schemeClr>
                </a:solidFill>
              </a:rPr>
              <a:t>.</a:t>
            </a:r>
            <a:endParaRPr lang="es-CL" dirty="0">
              <a:solidFill>
                <a:schemeClr val="tx1">
                  <a:lumMod val="65000"/>
                  <a:lumOff val="35000"/>
                </a:schemeClr>
              </a:solidFill>
            </a:endParaRPr>
          </a:p>
        </p:txBody>
      </p:sp>
      <p:pic>
        <p:nvPicPr>
          <p:cNvPr id="4" name="3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796136" y="2132856"/>
            <a:ext cx="3307476" cy="3042877"/>
          </a:xfrm>
          <a:prstGeom prst="rect">
            <a:avLst/>
          </a:prstGeom>
        </p:spPr>
      </p:pic>
      <p:sp>
        <p:nvSpPr>
          <p:cNvPr id="5" name="Rounded Rectangle 8"/>
          <p:cNvSpPr/>
          <p:nvPr/>
        </p:nvSpPr>
        <p:spPr>
          <a:xfrm>
            <a:off x="571472" y="2932924"/>
            <a:ext cx="4970166" cy="1864228"/>
          </a:xfrm>
          <a:prstGeom prst="roundRect">
            <a:avLst/>
          </a:prstGeom>
          <a:solidFill>
            <a:schemeClr val="accent1">
              <a:alpha val="0"/>
            </a:scheme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Estructura del Modelo</a:t>
            </a:r>
            <a:endParaRPr lang="es-ES" b="1" dirty="0"/>
          </a:p>
        </p:txBody>
      </p:sp>
      <p:sp>
        <p:nvSpPr>
          <p:cNvPr id="4" name="Parallelogram 5"/>
          <p:cNvSpPr/>
          <p:nvPr/>
        </p:nvSpPr>
        <p:spPr>
          <a:xfrm>
            <a:off x="785786" y="2554074"/>
            <a:ext cx="1857388" cy="1017802"/>
          </a:xfrm>
          <a:prstGeom prst="parallelogram">
            <a:avLst/>
          </a:prstGeom>
          <a:solidFill>
            <a:srgbClr val="94B6D2">
              <a:lumMod val="50000"/>
            </a:srgbClr>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defPPr>
              <a:defRPr lang="en-US"/>
            </a:defPPr>
            <a:lvl1pPr marL="0" algn="l" defTabSz="914400" rtl="0" eaLnBrk="1" latinLnBrk="0" hangingPunct="1">
              <a:defRPr sz="1800" kern="1200">
                <a:solidFill>
                  <a:sysClr val="window" lastClr="FFFFFF"/>
                </a:solidFill>
                <a:latin typeface="Tw Cen MT"/>
              </a:defRPr>
            </a:lvl1pPr>
            <a:lvl2pPr marL="457200" algn="l" defTabSz="914400" rtl="0" eaLnBrk="1" latinLnBrk="0" hangingPunct="1">
              <a:defRPr sz="1800" kern="1200">
                <a:solidFill>
                  <a:sysClr val="window" lastClr="FFFFFF"/>
                </a:solidFill>
                <a:latin typeface="Tw Cen MT"/>
              </a:defRPr>
            </a:lvl2pPr>
            <a:lvl3pPr marL="914400" algn="l" defTabSz="914400" rtl="0" eaLnBrk="1" latinLnBrk="0" hangingPunct="1">
              <a:defRPr sz="1800" kern="1200">
                <a:solidFill>
                  <a:sysClr val="window" lastClr="FFFFFF"/>
                </a:solidFill>
                <a:latin typeface="Tw Cen MT"/>
              </a:defRPr>
            </a:lvl3pPr>
            <a:lvl4pPr marL="1371600" algn="l" defTabSz="914400" rtl="0" eaLnBrk="1" latinLnBrk="0" hangingPunct="1">
              <a:defRPr sz="1800" kern="1200">
                <a:solidFill>
                  <a:sysClr val="window" lastClr="FFFFFF"/>
                </a:solidFill>
                <a:latin typeface="Tw Cen MT"/>
              </a:defRPr>
            </a:lvl4pPr>
            <a:lvl5pPr marL="1828800" algn="l" defTabSz="914400" rtl="0" eaLnBrk="1" latinLnBrk="0" hangingPunct="1">
              <a:defRPr sz="1800" kern="1200">
                <a:solidFill>
                  <a:sysClr val="window" lastClr="FFFFFF"/>
                </a:solidFill>
                <a:latin typeface="Tw Cen MT"/>
              </a:defRPr>
            </a:lvl5pPr>
            <a:lvl6pPr marL="2286000" algn="l" defTabSz="914400" rtl="0" eaLnBrk="1" latinLnBrk="0" hangingPunct="1">
              <a:defRPr sz="1800" kern="1200">
                <a:solidFill>
                  <a:sysClr val="window" lastClr="FFFFFF"/>
                </a:solidFill>
                <a:latin typeface="Tw Cen MT"/>
              </a:defRPr>
            </a:lvl6pPr>
            <a:lvl7pPr marL="2743200" algn="l" defTabSz="914400" rtl="0" eaLnBrk="1" latinLnBrk="0" hangingPunct="1">
              <a:defRPr sz="1800" kern="1200">
                <a:solidFill>
                  <a:sysClr val="window" lastClr="FFFFFF"/>
                </a:solidFill>
                <a:latin typeface="Tw Cen MT"/>
              </a:defRPr>
            </a:lvl7pPr>
            <a:lvl8pPr marL="3200400" algn="l" defTabSz="914400" rtl="0" eaLnBrk="1" latinLnBrk="0" hangingPunct="1">
              <a:defRPr sz="1800" kern="1200">
                <a:solidFill>
                  <a:sysClr val="window" lastClr="FFFFFF"/>
                </a:solidFill>
                <a:latin typeface="Tw Cen MT"/>
              </a:defRPr>
            </a:lvl8pPr>
            <a:lvl9pPr marL="3657600" algn="l" defTabSz="914400" rtl="0" eaLnBrk="1" latinLnBrk="0" hangingPunct="1">
              <a:defRPr sz="1800" kern="1200">
                <a:solidFill>
                  <a:sysClr val="window" lastClr="FFFFFF"/>
                </a:solidFill>
                <a:latin typeface="Tw Cen MT"/>
              </a:defRPr>
            </a:lvl9pPr>
          </a:lstStyle>
          <a:p>
            <a:pPr algn="ctr"/>
            <a:r>
              <a:rPr lang="es-CL" sz="1600" b="1" dirty="0" smtClean="0">
                <a:solidFill>
                  <a:srgbClr val="FFFFFF"/>
                </a:solidFill>
                <a:latin typeface="Tahoma" pitchFamily="34" charset="0"/>
                <a:cs typeface="Times New Roman" pitchFamily="18" charset="0"/>
              </a:rPr>
              <a:t>Liberación</a:t>
            </a:r>
          </a:p>
          <a:p>
            <a:pPr algn="ctr"/>
            <a:r>
              <a:rPr lang="es-CL" sz="1100" b="0" dirty="0" smtClean="0">
                <a:solidFill>
                  <a:srgbClr val="FFFFFF"/>
                </a:solidFill>
                <a:latin typeface="Tahoma" pitchFamily="34" charset="0"/>
                <a:cs typeface="Times New Roman" pitchFamily="18" charset="0"/>
              </a:rPr>
              <a:t>(magnitud y peligrosidad)</a:t>
            </a:r>
          </a:p>
        </p:txBody>
      </p:sp>
      <p:sp>
        <p:nvSpPr>
          <p:cNvPr id="5" name="Rectangle 6"/>
          <p:cNvSpPr>
            <a:spLocks noChangeArrowheads="1"/>
          </p:cNvSpPr>
          <p:nvPr/>
        </p:nvSpPr>
        <p:spPr bwMode="auto">
          <a:xfrm>
            <a:off x="5715008" y="3320533"/>
            <a:ext cx="1714512" cy="719510"/>
          </a:xfrm>
          <a:prstGeom prst="rect">
            <a:avLst/>
          </a:prstGeom>
          <a:solidFill>
            <a:srgbClr val="C00000"/>
          </a:solidFill>
          <a:ln w="12700">
            <a:noFill/>
            <a:miter lim="800000"/>
            <a:headEnd/>
            <a:tailEnd/>
          </a:ln>
        </p:spPr>
        <p:txBody>
          <a:bodyPr lIns="59442" tIns="23777" rIns="59442" bIns="23777" anchor="ctr"/>
          <a:lstStyle>
            <a:defPPr>
              <a:defRPr lang="en-US"/>
            </a:defPPr>
            <a:lvl1pPr marL="0" algn="l" defTabSz="914400" rtl="0" eaLnBrk="1" latinLnBrk="0" hangingPunct="1">
              <a:defRPr sz="1800" kern="1200">
                <a:solidFill>
                  <a:sysClr val="windowText" lastClr="000000"/>
                </a:solidFill>
                <a:latin typeface="Tw Cen MT"/>
              </a:defRPr>
            </a:lvl1pPr>
            <a:lvl2pPr marL="457200" algn="l" defTabSz="914400" rtl="0" eaLnBrk="1" latinLnBrk="0" hangingPunct="1">
              <a:defRPr sz="1800" kern="1200">
                <a:solidFill>
                  <a:sysClr val="windowText" lastClr="000000"/>
                </a:solidFill>
                <a:latin typeface="Tw Cen MT"/>
              </a:defRPr>
            </a:lvl2pPr>
            <a:lvl3pPr marL="914400" algn="l" defTabSz="914400" rtl="0" eaLnBrk="1" latinLnBrk="0" hangingPunct="1">
              <a:defRPr sz="1800" kern="1200">
                <a:solidFill>
                  <a:sysClr val="windowText" lastClr="000000"/>
                </a:solidFill>
                <a:latin typeface="Tw Cen MT"/>
              </a:defRPr>
            </a:lvl3pPr>
            <a:lvl4pPr marL="1371600" algn="l" defTabSz="914400" rtl="0" eaLnBrk="1" latinLnBrk="0" hangingPunct="1">
              <a:defRPr sz="1800" kern="1200">
                <a:solidFill>
                  <a:sysClr val="windowText" lastClr="000000"/>
                </a:solidFill>
                <a:latin typeface="Tw Cen MT"/>
              </a:defRPr>
            </a:lvl4pPr>
            <a:lvl5pPr marL="1828800" algn="l" defTabSz="914400" rtl="0" eaLnBrk="1" latinLnBrk="0" hangingPunct="1">
              <a:defRPr sz="1800" kern="1200">
                <a:solidFill>
                  <a:sysClr val="windowText" lastClr="000000"/>
                </a:solidFill>
                <a:latin typeface="Tw Cen MT"/>
              </a:defRPr>
            </a:lvl5pPr>
            <a:lvl6pPr marL="2286000" algn="l" defTabSz="914400" rtl="0" eaLnBrk="1" latinLnBrk="0" hangingPunct="1">
              <a:defRPr sz="1800" kern="1200">
                <a:solidFill>
                  <a:sysClr val="windowText" lastClr="000000"/>
                </a:solidFill>
                <a:latin typeface="Tw Cen MT"/>
              </a:defRPr>
            </a:lvl6pPr>
            <a:lvl7pPr marL="2743200" algn="l" defTabSz="914400" rtl="0" eaLnBrk="1" latinLnBrk="0" hangingPunct="1">
              <a:defRPr sz="1800" kern="1200">
                <a:solidFill>
                  <a:sysClr val="windowText" lastClr="000000"/>
                </a:solidFill>
                <a:latin typeface="Tw Cen MT"/>
              </a:defRPr>
            </a:lvl7pPr>
            <a:lvl8pPr marL="3200400" algn="l" defTabSz="914400" rtl="0" eaLnBrk="1" latinLnBrk="0" hangingPunct="1">
              <a:defRPr sz="1800" kern="1200">
                <a:solidFill>
                  <a:sysClr val="windowText" lastClr="000000"/>
                </a:solidFill>
                <a:latin typeface="Tw Cen MT"/>
              </a:defRPr>
            </a:lvl8pPr>
            <a:lvl9pPr marL="3657600" algn="l" defTabSz="914400" rtl="0" eaLnBrk="1" latinLnBrk="0" hangingPunct="1">
              <a:defRPr sz="1800" kern="1200">
                <a:solidFill>
                  <a:sysClr val="windowText" lastClr="000000"/>
                </a:solidFill>
                <a:latin typeface="Tw Cen MT"/>
              </a:defRPr>
            </a:lvl9pPr>
          </a:lstStyle>
          <a:p>
            <a:pPr algn="ctr"/>
            <a:r>
              <a:rPr lang="es-CL" sz="1500" dirty="0" smtClean="0">
                <a:solidFill>
                  <a:srgbClr val="FFFFFF"/>
                </a:solidFill>
                <a:latin typeface="Tahoma" pitchFamily="34" charset="0"/>
                <a:cs typeface="Times New Roman" pitchFamily="18" charset="0"/>
              </a:rPr>
              <a:t>Riesgo </a:t>
            </a:r>
            <a:endParaRPr lang="es-CL" sz="1500" dirty="0">
              <a:solidFill>
                <a:srgbClr val="FFFFFF"/>
              </a:solidFill>
              <a:latin typeface="Tahoma" pitchFamily="34" charset="0"/>
              <a:cs typeface="Times New Roman" pitchFamily="18" charset="0"/>
            </a:endParaRPr>
          </a:p>
          <a:p>
            <a:pPr algn="ctr"/>
            <a:r>
              <a:rPr lang="es-CL" sz="1500" dirty="0" smtClean="0">
                <a:solidFill>
                  <a:srgbClr val="FFFFFF"/>
                </a:solidFill>
                <a:latin typeface="Tahoma" pitchFamily="34" charset="0"/>
                <a:cs typeface="Times New Roman" pitchFamily="18" charset="0"/>
              </a:rPr>
              <a:t>Percibido Relativo</a:t>
            </a:r>
          </a:p>
        </p:txBody>
      </p:sp>
      <p:cxnSp>
        <p:nvCxnSpPr>
          <p:cNvPr id="6" name="Straight Arrow Connector 7"/>
          <p:cNvCxnSpPr>
            <a:stCxn id="10" idx="2"/>
            <a:endCxn id="9" idx="1"/>
          </p:cNvCxnSpPr>
          <p:nvPr/>
        </p:nvCxnSpPr>
        <p:spPr>
          <a:xfrm flipV="1">
            <a:off x="2444511" y="3681598"/>
            <a:ext cx="797166" cy="738699"/>
          </a:xfrm>
          <a:prstGeom prst="straightConnector1">
            <a:avLst/>
          </a:prstGeom>
          <a:noFill/>
          <a:ln w="19050" cap="flat" cmpd="sng" algn="ctr">
            <a:solidFill>
              <a:sysClr val="windowText" lastClr="000000"/>
            </a:solidFill>
            <a:prstDash val="solid"/>
            <a:tailEnd type="triangle"/>
          </a:ln>
          <a:effectLst/>
        </p:spPr>
        <p:style>
          <a:lnRef idx="1">
            <a:schemeClr val="accent1"/>
          </a:lnRef>
          <a:fillRef idx="0">
            <a:schemeClr val="accent1"/>
          </a:fillRef>
          <a:effectRef idx="0">
            <a:schemeClr val="accent1"/>
          </a:effectRef>
          <a:fontRef idx="minor">
            <a:schemeClr val="tx1"/>
          </a:fontRef>
        </p:style>
      </p:cxnSp>
      <p:cxnSp>
        <p:nvCxnSpPr>
          <p:cNvPr id="7" name="Straight Arrow Connector 8"/>
          <p:cNvCxnSpPr>
            <a:stCxn id="9" idx="3"/>
            <a:endCxn id="5" idx="1"/>
          </p:cNvCxnSpPr>
          <p:nvPr/>
        </p:nvCxnSpPr>
        <p:spPr>
          <a:xfrm flipV="1">
            <a:off x="4929190" y="3680288"/>
            <a:ext cx="785818" cy="1310"/>
          </a:xfrm>
          <a:prstGeom prst="straightConnector1">
            <a:avLst/>
          </a:prstGeom>
          <a:noFill/>
          <a:ln w="19050" cap="flat" cmpd="sng" algn="ctr">
            <a:solidFill>
              <a:sysClr val="windowText" lastClr="000000"/>
            </a:solidFill>
            <a:prstDash val="solid"/>
            <a:tailEnd type="triangle"/>
          </a:ln>
          <a:effectLst/>
        </p:spPr>
        <p:style>
          <a:lnRef idx="2">
            <a:schemeClr val="dk1"/>
          </a:lnRef>
          <a:fillRef idx="0">
            <a:schemeClr val="dk1"/>
          </a:fillRef>
          <a:effectRef idx="1">
            <a:schemeClr val="dk1"/>
          </a:effectRef>
          <a:fontRef idx="minor">
            <a:schemeClr val="tx1"/>
          </a:fontRef>
        </p:style>
      </p:cxnSp>
      <p:cxnSp>
        <p:nvCxnSpPr>
          <p:cNvPr id="8" name="Straight Arrow Connector 9"/>
          <p:cNvCxnSpPr>
            <a:stCxn id="4" idx="2"/>
            <a:endCxn id="9" idx="1"/>
          </p:cNvCxnSpPr>
          <p:nvPr/>
        </p:nvCxnSpPr>
        <p:spPr>
          <a:xfrm>
            <a:off x="2515949" y="3062975"/>
            <a:ext cx="725728" cy="618623"/>
          </a:xfrm>
          <a:prstGeom prst="straightConnector1">
            <a:avLst/>
          </a:prstGeom>
          <a:noFill/>
          <a:ln w="19050" cap="flat" cmpd="sng" algn="ctr">
            <a:solidFill>
              <a:sysClr val="windowText" lastClr="000000"/>
            </a:solidFill>
            <a:prstDash val="solid"/>
            <a:tailEnd type="triangle"/>
          </a:ln>
          <a:effectLst/>
        </p:spPr>
        <p:style>
          <a:lnRef idx="2">
            <a:schemeClr val="dk1"/>
          </a:lnRef>
          <a:fillRef idx="0">
            <a:schemeClr val="dk1"/>
          </a:fillRef>
          <a:effectRef idx="1">
            <a:schemeClr val="dk1"/>
          </a:effectRef>
          <a:fontRef idx="minor">
            <a:schemeClr val="tx1"/>
          </a:fontRef>
        </p:style>
      </p:cxnSp>
      <p:sp>
        <p:nvSpPr>
          <p:cNvPr id="9" name="Rectangle 10"/>
          <p:cNvSpPr>
            <a:spLocks noChangeArrowheads="1"/>
          </p:cNvSpPr>
          <p:nvPr/>
        </p:nvSpPr>
        <p:spPr bwMode="auto">
          <a:xfrm>
            <a:off x="3241677" y="3357562"/>
            <a:ext cx="1687513" cy="648072"/>
          </a:xfrm>
          <a:prstGeom prst="rect">
            <a:avLst/>
          </a:prstGeom>
          <a:solidFill>
            <a:schemeClr val="accent2"/>
          </a:solidFill>
          <a:ln w="12700">
            <a:noFill/>
            <a:miter lim="800000"/>
            <a:headEnd/>
            <a:tailEnd/>
          </a:ln>
        </p:spPr>
        <p:txBody>
          <a:bodyPr lIns="59442" tIns="23777" rIns="59442" bIns="23777" anchor="ctr"/>
          <a:lstStyle>
            <a:defPPr>
              <a:defRPr lang="en-US"/>
            </a:defPPr>
            <a:lvl1pPr marL="0" algn="l" defTabSz="914400" rtl="0" eaLnBrk="1" latinLnBrk="0" hangingPunct="1">
              <a:defRPr sz="1800" kern="1200">
                <a:solidFill>
                  <a:sysClr val="windowText" lastClr="000000"/>
                </a:solidFill>
                <a:latin typeface="Tw Cen MT"/>
              </a:defRPr>
            </a:lvl1pPr>
            <a:lvl2pPr marL="457200" algn="l" defTabSz="914400" rtl="0" eaLnBrk="1" latinLnBrk="0" hangingPunct="1">
              <a:defRPr sz="1800" kern="1200">
                <a:solidFill>
                  <a:sysClr val="windowText" lastClr="000000"/>
                </a:solidFill>
                <a:latin typeface="Tw Cen MT"/>
              </a:defRPr>
            </a:lvl2pPr>
            <a:lvl3pPr marL="914400" algn="l" defTabSz="914400" rtl="0" eaLnBrk="1" latinLnBrk="0" hangingPunct="1">
              <a:defRPr sz="1800" kern="1200">
                <a:solidFill>
                  <a:sysClr val="windowText" lastClr="000000"/>
                </a:solidFill>
                <a:latin typeface="Tw Cen MT"/>
              </a:defRPr>
            </a:lvl3pPr>
            <a:lvl4pPr marL="1371600" algn="l" defTabSz="914400" rtl="0" eaLnBrk="1" latinLnBrk="0" hangingPunct="1">
              <a:defRPr sz="1800" kern="1200">
                <a:solidFill>
                  <a:sysClr val="windowText" lastClr="000000"/>
                </a:solidFill>
                <a:latin typeface="Tw Cen MT"/>
              </a:defRPr>
            </a:lvl4pPr>
            <a:lvl5pPr marL="1828800" algn="l" defTabSz="914400" rtl="0" eaLnBrk="1" latinLnBrk="0" hangingPunct="1">
              <a:defRPr sz="1800" kern="1200">
                <a:solidFill>
                  <a:sysClr val="windowText" lastClr="000000"/>
                </a:solidFill>
                <a:latin typeface="Tw Cen MT"/>
              </a:defRPr>
            </a:lvl5pPr>
            <a:lvl6pPr marL="2286000" algn="l" defTabSz="914400" rtl="0" eaLnBrk="1" latinLnBrk="0" hangingPunct="1">
              <a:defRPr sz="1800" kern="1200">
                <a:solidFill>
                  <a:sysClr val="windowText" lastClr="000000"/>
                </a:solidFill>
                <a:latin typeface="Tw Cen MT"/>
              </a:defRPr>
            </a:lvl6pPr>
            <a:lvl7pPr marL="2743200" algn="l" defTabSz="914400" rtl="0" eaLnBrk="1" latinLnBrk="0" hangingPunct="1">
              <a:defRPr sz="1800" kern="1200">
                <a:solidFill>
                  <a:sysClr val="windowText" lastClr="000000"/>
                </a:solidFill>
                <a:latin typeface="Tw Cen MT"/>
              </a:defRPr>
            </a:lvl7pPr>
            <a:lvl8pPr marL="3200400" algn="l" defTabSz="914400" rtl="0" eaLnBrk="1" latinLnBrk="0" hangingPunct="1">
              <a:defRPr sz="1800" kern="1200">
                <a:solidFill>
                  <a:sysClr val="windowText" lastClr="000000"/>
                </a:solidFill>
                <a:latin typeface="Tw Cen MT"/>
              </a:defRPr>
            </a:lvl8pPr>
            <a:lvl9pPr marL="3657600" algn="l" defTabSz="914400" rtl="0" eaLnBrk="1" latinLnBrk="0" hangingPunct="1">
              <a:defRPr sz="1800" kern="1200">
                <a:solidFill>
                  <a:sysClr val="windowText" lastClr="000000"/>
                </a:solidFill>
                <a:latin typeface="Tw Cen MT"/>
              </a:defRPr>
            </a:lvl9pPr>
          </a:lstStyle>
          <a:p>
            <a:pPr algn="ctr"/>
            <a:r>
              <a:rPr lang="es-CL" sz="1500" b="1" dirty="0" smtClean="0">
                <a:solidFill>
                  <a:srgbClr val="FFFFFF"/>
                </a:solidFill>
                <a:latin typeface="Tahoma" pitchFamily="34" charset="0"/>
                <a:cs typeface="Times New Roman" pitchFamily="18" charset="0"/>
              </a:rPr>
              <a:t>Riesgo </a:t>
            </a:r>
            <a:endParaRPr lang="es-CL" sz="1500" dirty="0">
              <a:latin typeface="Tahoma" pitchFamily="34" charset="0"/>
              <a:cs typeface="Times New Roman" pitchFamily="18" charset="0"/>
            </a:endParaRPr>
          </a:p>
          <a:p>
            <a:pPr algn="ctr"/>
            <a:r>
              <a:rPr lang="es-CL" sz="1500" dirty="0" smtClean="0">
                <a:solidFill>
                  <a:srgbClr val="FFFFFF"/>
                </a:solidFill>
                <a:latin typeface="Tahoma" pitchFamily="34" charset="0"/>
                <a:cs typeface="Times New Roman" pitchFamily="18" charset="0"/>
              </a:rPr>
              <a:t>Relativo</a:t>
            </a:r>
            <a:endParaRPr lang="es-CL" sz="1500" b="1" dirty="0" smtClean="0">
              <a:solidFill>
                <a:srgbClr val="FFFFFF"/>
              </a:solidFill>
              <a:latin typeface="Tahoma" pitchFamily="34" charset="0"/>
              <a:cs typeface="Times New Roman" pitchFamily="18" charset="0"/>
            </a:endParaRPr>
          </a:p>
        </p:txBody>
      </p:sp>
      <p:sp>
        <p:nvSpPr>
          <p:cNvPr id="10" name="Parallelogram 11"/>
          <p:cNvSpPr/>
          <p:nvPr/>
        </p:nvSpPr>
        <p:spPr>
          <a:xfrm>
            <a:off x="714348" y="3911396"/>
            <a:ext cx="1857388" cy="1017802"/>
          </a:xfrm>
          <a:prstGeom prst="parallelogram">
            <a:avLst/>
          </a:prstGeom>
          <a:solidFill>
            <a:srgbClr val="94B6D2">
              <a:lumMod val="50000"/>
            </a:srgbClr>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defPPr>
              <a:defRPr lang="en-US"/>
            </a:defPPr>
            <a:lvl1pPr marL="0" algn="l" defTabSz="914400" rtl="0" eaLnBrk="1" latinLnBrk="0" hangingPunct="1">
              <a:defRPr sz="1800" kern="1200">
                <a:solidFill>
                  <a:sysClr val="window" lastClr="FFFFFF"/>
                </a:solidFill>
                <a:latin typeface="Tw Cen MT"/>
              </a:defRPr>
            </a:lvl1pPr>
            <a:lvl2pPr marL="457200" algn="l" defTabSz="914400" rtl="0" eaLnBrk="1" latinLnBrk="0" hangingPunct="1">
              <a:defRPr sz="1800" kern="1200">
                <a:solidFill>
                  <a:sysClr val="window" lastClr="FFFFFF"/>
                </a:solidFill>
                <a:latin typeface="Tw Cen MT"/>
              </a:defRPr>
            </a:lvl2pPr>
            <a:lvl3pPr marL="914400" algn="l" defTabSz="914400" rtl="0" eaLnBrk="1" latinLnBrk="0" hangingPunct="1">
              <a:defRPr sz="1800" kern="1200">
                <a:solidFill>
                  <a:sysClr val="window" lastClr="FFFFFF"/>
                </a:solidFill>
                <a:latin typeface="Tw Cen MT"/>
              </a:defRPr>
            </a:lvl3pPr>
            <a:lvl4pPr marL="1371600" algn="l" defTabSz="914400" rtl="0" eaLnBrk="1" latinLnBrk="0" hangingPunct="1">
              <a:defRPr sz="1800" kern="1200">
                <a:solidFill>
                  <a:sysClr val="window" lastClr="FFFFFF"/>
                </a:solidFill>
                <a:latin typeface="Tw Cen MT"/>
              </a:defRPr>
            </a:lvl4pPr>
            <a:lvl5pPr marL="1828800" algn="l" defTabSz="914400" rtl="0" eaLnBrk="1" latinLnBrk="0" hangingPunct="1">
              <a:defRPr sz="1800" kern="1200">
                <a:solidFill>
                  <a:sysClr val="window" lastClr="FFFFFF"/>
                </a:solidFill>
                <a:latin typeface="Tw Cen MT"/>
              </a:defRPr>
            </a:lvl5pPr>
            <a:lvl6pPr marL="2286000" algn="l" defTabSz="914400" rtl="0" eaLnBrk="1" latinLnBrk="0" hangingPunct="1">
              <a:defRPr sz="1800" kern="1200">
                <a:solidFill>
                  <a:sysClr val="window" lastClr="FFFFFF"/>
                </a:solidFill>
                <a:latin typeface="Tw Cen MT"/>
              </a:defRPr>
            </a:lvl6pPr>
            <a:lvl7pPr marL="2743200" algn="l" defTabSz="914400" rtl="0" eaLnBrk="1" latinLnBrk="0" hangingPunct="1">
              <a:defRPr sz="1800" kern="1200">
                <a:solidFill>
                  <a:sysClr val="window" lastClr="FFFFFF"/>
                </a:solidFill>
                <a:latin typeface="Tw Cen MT"/>
              </a:defRPr>
            </a:lvl7pPr>
            <a:lvl8pPr marL="3200400" algn="l" defTabSz="914400" rtl="0" eaLnBrk="1" latinLnBrk="0" hangingPunct="1">
              <a:defRPr sz="1800" kern="1200">
                <a:solidFill>
                  <a:sysClr val="window" lastClr="FFFFFF"/>
                </a:solidFill>
                <a:latin typeface="Tw Cen MT"/>
              </a:defRPr>
            </a:lvl8pPr>
            <a:lvl9pPr marL="3657600" algn="l" defTabSz="914400" rtl="0" eaLnBrk="1" latinLnBrk="0" hangingPunct="1">
              <a:defRPr sz="1800" kern="1200">
                <a:solidFill>
                  <a:sysClr val="window" lastClr="FFFFFF"/>
                </a:solidFill>
                <a:latin typeface="Tw Cen MT"/>
              </a:defRPr>
            </a:lvl9pPr>
          </a:lstStyle>
          <a:p>
            <a:pPr algn="ctr"/>
            <a:r>
              <a:rPr lang="es-CL" sz="1600" b="1" dirty="0" smtClean="0">
                <a:solidFill>
                  <a:srgbClr val="FFFFFF"/>
                </a:solidFill>
                <a:latin typeface="Tahoma" pitchFamily="34" charset="0"/>
                <a:cs typeface="Times New Roman" pitchFamily="18" charset="0"/>
              </a:rPr>
              <a:t>Entorno</a:t>
            </a:r>
          </a:p>
          <a:p>
            <a:pPr algn="ctr"/>
            <a:r>
              <a:rPr lang="es-CL" sz="1100" b="0" dirty="0" smtClean="0">
                <a:solidFill>
                  <a:srgbClr val="FFFFFF"/>
                </a:solidFill>
                <a:latin typeface="Tahoma" pitchFamily="34" charset="0"/>
                <a:cs typeface="Times New Roman" pitchFamily="18" charset="0"/>
              </a:rPr>
              <a:t>(Exposición y Vulnerabilidad)</a:t>
            </a:r>
          </a:p>
        </p:txBody>
      </p:sp>
      <p:sp>
        <p:nvSpPr>
          <p:cNvPr id="11" name="Parallelogram 12"/>
          <p:cNvSpPr/>
          <p:nvPr/>
        </p:nvSpPr>
        <p:spPr>
          <a:xfrm>
            <a:off x="5643570" y="1643050"/>
            <a:ext cx="1857388" cy="1017802"/>
          </a:xfrm>
          <a:prstGeom prst="parallelogram">
            <a:avLst/>
          </a:prstGeom>
          <a:solidFill>
            <a:srgbClr val="94B6D2">
              <a:lumMod val="50000"/>
            </a:srgbClr>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defPPr>
              <a:defRPr lang="en-US"/>
            </a:defPPr>
            <a:lvl1pPr marL="0" algn="l" defTabSz="914400" rtl="0" eaLnBrk="1" latinLnBrk="0" hangingPunct="1">
              <a:defRPr sz="1800" kern="1200">
                <a:solidFill>
                  <a:sysClr val="window" lastClr="FFFFFF"/>
                </a:solidFill>
                <a:latin typeface="Tw Cen MT"/>
              </a:defRPr>
            </a:lvl1pPr>
            <a:lvl2pPr marL="457200" algn="l" defTabSz="914400" rtl="0" eaLnBrk="1" latinLnBrk="0" hangingPunct="1">
              <a:defRPr sz="1800" kern="1200">
                <a:solidFill>
                  <a:sysClr val="window" lastClr="FFFFFF"/>
                </a:solidFill>
                <a:latin typeface="Tw Cen MT"/>
              </a:defRPr>
            </a:lvl2pPr>
            <a:lvl3pPr marL="914400" algn="l" defTabSz="914400" rtl="0" eaLnBrk="1" latinLnBrk="0" hangingPunct="1">
              <a:defRPr sz="1800" kern="1200">
                <a:solidFill>
                  <a:sysClr val="window" lastClr="FFFFFF"/>
                </a:solidFill>
                <a:latin typeface="Tw Cen MT"/>
              </a:defRPr>
            </a:lvl3pPr>
            <a:lvl4pPr marL="1371600" algn="l" defTabSz="914400" rtl="0" eaLnBrk="1" latinLnBrk="0" hangingPunct="1">
              <a:defRPr sz="1800" kern="1200">
                <a:solidFill>
                  <a:sysClr val="window" lastClr="FFFFFF"/>
                </a:solidFill>
                <a:latin typeface="Tw Cen MT"/>
              </a:defRPr>
            </a:lvl4pPr>
            <a:lvl5pPr marL="1828800" algn="l" defTabSz="914400" rtl="0" eaLnBrk="1" latinLnBrk="0" hangingPunct="1">
              <a:defRPr sz="1800" kern="1200">
                <a:solidFill>
                  <a:sysClr val="window" lastClr="FFFFFF"/>
                </a:solidFill>
                <a:latin typeface="Tw Cen MT"/>
              </a:defRPr>
            </a:lvl5pPr>
            <a:lvl6pPr marL="2286000" algn="l" defTabSz="914400" rtl="0" eaLnBrk="1" latinLnBrk="0" hangingPunct="1">
              <a:defRPr sz="1800" kern="1200">
                <a:solidFill>
                  <a:sysClr val="window" lastClr="FFFFFF"/>
                </a:solidFill>
                <a:latin typeface="Tw Cen MT"/>
              </a:defRPr>
            </a:lvl6pPr>
            <a:lvl7pPr marL="2743200" algn="l" defTabSz="914400" rtl="0" eaLnBrk="1" latinLnBrk="0" hangingPunct="1">
              <a:defRPr sz="1800" kern="1200">
                <a:solidFill>
                  <a:sysClr val="window" lastClr="FFFFFF"/>
                </a:solidFill>
                <a:latin typeface="Tw Cen MT"/>
              </a:defRPr>
            </a:lvl7pPr>
            <a:lvl8pPr marL="3200400" algn="l" defTabSz="914400" rtl="0" eaLnBrk="1" latinLnBrk="0" hangingPunct="1">
              <a:defRPr sz="1800" kern="1200">
                <a:solidFill>
                  <a:sysClr val="window" lastClr="FFFFFF"/>
                </a:solidFill>
                <a:latin typeface="Tw Cen MT"/>
              </a:defRPr>
            </a:lvl8pPr>
            <a:lvl9pPr marL="3657600" algn="l" defTabSz="914400" rtl="0" eaLnBrk="1" latinLnBrk="0" hangingPunct="1">
              <a:defRPr sz="1800" kern="1200">
                <a:solidFill>
                  <a:sysClr val="window" lastClr="FFFFFF"/>
                </a:solidFill>
                <a:latin typeface="Tw Cen MT"/>
              </a:defRPr>
            </a:lvl9pPr>
          </a:lstStyle>
          <a:p>
            <a:pPr algn="ctr"/>
            <a:r>
              <a:rPr lang="es-CL" sz="1600" dirty="0" smtClean="0">
                <a:solidFill>
                  <a:srgbClr val="FFFFFF"/>
                </a:solidFill>
                <a:latin typeface="Tahoma" pitchFamily="34" charset="0"/>
                <a:cs typeface="Times New Roman" pitchFamily="18" charset="0"/>
              </a:rPr>
              <a:t>Percepción</a:t>
            </a:r>
            <a:endParaRPr lang="es-CL" sz="1600" b="1" dirty="0" smtClean="0">
              <a:solidFill>
                <a:srgbClr val="FFFFFF"/>
              </a:solidFill>
              <a:latin typeface="Tahoma" pitchFamily="34" charset="0"/>
              <a:cs typeface="Times New Roman" pitchFamily="18" charset="0"/>
            </a:endParaRPr>
          </a:p>
          <a:p>
            <a:pPr algn="ctr"/>
            <a:r>
              <a:rPr lang="es-CL" sz="1100" b="0" dirty="0" smtClean="0">
                <a:solidFill>
                  <a:srgbClr val="FFFFFF"/>
                </a:solidFill>
                <a:latin typeface="Tahoma" pitchFamily="34" charset="0"/>
                <a:cs typeface="Times New Roman" pitchFamily="18" charset="0"/>
              </a:rPr>
              <a:t>(Tipo de peligro y características sociales)</a:t>
            </a:r>
          </a:p>
        </p:txBody>
      </p:sp>
      <p:sp>
        <p:nvSpPr>
          <p:cNvPr id="12" name="Flowchart: Document 13"/>
          <p:cNvSpPr/>
          <p:nvPr/>
        </p:nvSpPr>
        <p:spPr>
          <a:xfrm>
            <a:off x="5841400" y="4929198"/>
            <a:ext cx="1445244" cy="1152000"/>
          </a:xfrm>
          <a:prstGeom prst="flowChartDocument">
            <a:avLst/>
          </a:prstGeom>
          <a:solidFill>
            <a:srgbClr val="9BBB59">
              <a:lumMod val="75000"/>
            </a:srgbClr>
          </a:solidFill>
          <a:ln w="9525" cap="flat" cmpd="sng" algn="ctr">
            <a:noFill/>
            <a:prstDash val="solid"/>
          </a:ln>
          <a:effectLst>
            <a:outerShdw blurRad="40000" dist="23000" dir="5400000" rotWithShape="0">
              <a:srgbClr val="000000">
                <a:alpha val="35000"/>
              </a:srgbClr>
            </a:outerShdw>
          </a:effectLst>
        </p:spPr>
        <p:txBody>
          <a:bodyPr rtlCol="0" anchor="ctr">
            <a:normAutofit/>
          </a:bodyPr>
          <a:lstStyle>
            <a:defPPr>
              <a:defRPr lang="en-US"/>
            </a:defPPr>
            <a:lvl1pPr marL="0" algn="l" defTabSz="914400" rtl="0" eaLnBrk="1" latinLnBrk="0" hangingPunct="1">
              <a:defRPr sz="1800" kern="1200">
                <a:solidFill>
                  <a:sysClr val="windowText" lastClr="000000"/>
                </a:solidFill>
                <a:latin typeface="Tw Cen MT"/>
              </a:defRPr>
            </a:lvl1pPr>
            <a:lvl2pPr marL="457200" algn="l" defTabSz="914400" rtl="0" eaLnBrk="1" latinLnBrk="0" hangingPunct="1">
              <a:defRPr sz="1800" kern="1200">
                <a:solidFill>
                  <a:sysClr val="windowText" lastClr="000000"/>
                </a:solidFill>
                <a:latin typeface="Tw Cen MT"/>
              </a:defRPr>
            </a:lvl2pPr>
            <a:lvl3pPr marL="914400" algn="l" defTabSz="914400" rtl="0" eaLnBrk="1" latinLnBrk="0" hangingPunct="1">
              <a:defRPr sz="1800" kern="1200">
                <a:solidFill>
                  <a:sysClr val="windowText" lastClr="000000"/>
                </a:solidFill>
                <a:latin typeface="Tw Cen MT"/>
              </a:defRPr>
            </a:lvl3pPr>
            <a:lvl4pPr marL="1371600" algn="l" defTabSz="914400" rtl="0" eaLnBrk="1" latinLnBrk="0" hangingPunct="1">
              <a:defRPr sz="1800" kern="1200">
                <a:solidFill>
                  <a:sysClr val="windowText" lastClr="000000"/>
                </a:solidFill>
                <a:latin typeface="Tw Cen MT"/>
              </a:defRPr>
            </a:lvl4pPr>
            <a:lvl5pPr marL="1828800" algn="l" defTabSz="914400" rtl="0" eaLnBrk="1" latinLnBrk="0" hangingPunct="1">
              <a:defRPr sz="1800" kern="1200">
                <a:solidFill>
                  <a:sysClr val="windowText" lastClr="000000"/>
                </a:solidFill>
                <a:latin typeface="Tw Cen MT"/>
              </a:defRPr>
            </a:lvl5pPr>
            <a:lvl6pPr marL="2286000" algn="l" defTabSz="914400" rtl="0" eaLnBrk="1" latinLnBrk="0" hangingPunct="1">
              <a:defRPr sz="1800" kern="1200">
                <a:solidFill>
                  <a:sysClr val="windowText" lastClr="000000"/>
                </a:solidFill>
                <a:latin typeface="Tw Cen MT"/>
              </a:defRPr>
            </a:lvl6pPr>
            <a:lvl7pPr marL="2743200" algn="l" defTabSz="914400" rtl="0" eaLnBrk="1" latinLnBrk="0" hangingPunct="1">
              <a:defRPr sz="1800" kern="1200">
                <a:solidFill>
                  <a:sysClr val="windowText" lastClr="000000"/>
                </a:solidFill>
                <a:latin typeface="Tw Cen MT"/>
              </a:defRPr>
            </a:lvl7pPr>
            <a:lvl8pPr marL="3200400" algn="l" defTabSz="914400" rtl="0" eaLnBrk="1" latinLnBrk="0" hangingPunct="1">
              <a:defRPr sz="1800" kern="1200">
                <a:solidFill>
                  <a:sysClr val="windowText" lastClr="000000"/>
                </a:solidFill>
                <a:latin typeface="Tw Cen MT"/>
              </a:defRPr>
            </a:lvl8pPr>
            <a:lvl9pPr marL="3657600" algn="l" defTabSz="914400" rtl="0" eaLnBrk="1" latinLnBrk="0" hangingPunct="1">
              <a:defRPr sz="1800" kern="1200">
                <a:solidFill>
                  <a:sysClr val="windowText" lastClr="000000"/>
                </a:solidFill>
                <a:latin typeface="Tw Cen M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b="1" i="0" u="none" strike="noStrike" kern="1200" cap="none" spc="0" normalizeH="0" baseline="0" noProof="0" dirty="0" smtClean="0">
                <a:ln>
                  <a:noFill/>
                </a:ln>
                <a:solidFill>
                  <a:sysClr val="window" lastClr="FFFFFF"/>
                </a:solidFill>
                <a:effectLst/>
                <a:uLnTx/>
                <a:uFillTx/>
                <a:latin typeface="Calibri"/>
              </a:rPr>
              <a:t>Listado priorizado</a:t>
            </a:r>
          </a:p>
          <a:p>
            <a:pPr marL="0" marR="0" lvl="0" indent="0" algn="ctr" defTabSz="914400" rtl="0" eaLnBrk="1" fontAlgn="auto" latinLnBrk="0" hangingPunct="1">
              <a:lnSpc>
                <a:spcPct val="100000"/>
              </a:lnSpc>
              <a:spcBef>
                <a:spcPts val="0"/>
              </a:spcBef>
              <a:spcAft>
                <a:spcPts val="0"/>
              </a:spcAft>
              <a:buClrTx/>
              <a:buSzTx/>
              <a:buFontTx/>
              <a:buNone/>
              <a:tabLst/>
              <a:defRPr/>
            </a:pPr>
            <a:r>
              <a:rPr lang="es-CL" dirty="0" smtClean="0">
                <a:solidFill>
                  <a:sysClr val="window" lastClr="FFFFFF"/>
                </a:solidFill>
                <a:latin typeface="Calibri"/>
              </a:rPr>
              <a:t>De RCAs</a:t>
            </a:r>
            <a:endParaRPr kumimoji="0" lang="es-CL" b="1" i="0" u="none" strike="noStrike" kern="1200" cap="none" spc="0" normalizeH="0" baseline="0" noProof="0" dirty="0">
              <a:ln>
                <a:noFill/>
              </a:ln>
              <a:solidFill>
                <a:sysClr val="window" lastClr="FFFFFF"/>
              </a:solidFill>
              <a:effectLst/>
              <a:uLnTx/>
              <a:uFillTx/>
              <a:latin typeface="Calibri"/>
            </a:endParaRPr>
          </a:p>
        </p:txBody>
      </p:sp>
      <p:sp>
        <p:nvSpPr>
          <p:cNvPr id="13" name="Parallelogram 14"/>
          <p:cNvSpPr/>
          <p:nvPr/>
        </p:nvSpPr>
        <p:spPr>
          <a:xfrm>
            <a:off x="3071802" y="5000636"/>
            <a:ext cx="1857388" cy="1017802"/>
          </a:xfrm>
          <a:prstGeom prst="parallelogram">
            <a:avLst/>
          </a:prstGeom>
          <a:solidFill>
            <a:srgbClr val="94B6D2">
              <a:lumMod val="50000"/>
            </a:srgbClr>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defPPr>
              <a:defRPr lang="en-US"/>
            </a:defPPr>
            <a:lvl1pPr marL="0" algn="l" defTabSz="914400" rtl="0" eaLnBrk="1" latinLnBrk="0" hangingPunct="1">
              <a:defRPr sz="1800" kern="1200">
                <a:solidFill>
                  <a:sysClr val="window" lastClr="FFFFFF"/>
                </a:solidFill>
                <a:latin typeface="Tw Cen MT"/>
              </a:defRPr>
            </a:lvl1pPr>
            <a:lvl2pPr marL="457200" algn="l" defTabSz="914400" rtl="0" eaLnBrk="1" latinLnBrk="0" hangingPunct="1">
              <a:defRPr sz="1800" kern="1200">
                <a:solidFill>
                  <a:sysClr val="window" lastClr="FFFFFF"/>
                </a:solidFill>
                <a:latin typeface="Tw Cen MT"/>
              </a:defRPr>
            </a:lvl2pPr>
            <a:lvl3pPr marL="914400" algn="l" defTabSz="914400" rtl="0" eaLnBrk="1" latinLnBrk="0" hangingPunct="1">
              <a:defRPr sz="1800" kern="1200">
                <a:solidFill>
                  <a:sysClr val="window" lastClr="FFFFFF"/>
                </a:solidFill>
                <a:latin typeface="Tw Cen MT"/>
              </a:defRPr>
            </a:lvl3pPr>
            <a:lvl4pPr marL="1371600" algn="l" defTabSz="914400" rtl="0" eaLnBrk="1" latinLnBrk="0" hangingPunct="1">
              <a:defRPr sz="1800" kern="1200">
                <a:solidFill>
                  <a:sysClr val="window" lastClr="FFFFFF"/>
                </a:solidFill>
                <a:latin typeface="Tw Cen MT"/>
              </a:defRPr>
            </a:lvl4pPr>
            <a:lvl5pPr marL="1828800" algn="l" defTabSz="914400" rtl="0" eaLnBrk="1" latinLnBrk="0" hangingPunct="1">
              <a:defRPr sz="1800" kern="1200">
                <a:solidFill>
                  <a:sysClr val="window" lastClr="FFFFFF"/>
                </a:solidFill>
                <a:latin typeface="Tw Cen MT"/>
              </a:defRPr>
            </a:lvl5pPr>
            <a:lvl6pPr marL="2286000" algn="l" defTabSz="914400" rtl="0" eaLnBrk="1" latinLnBrk="0" hangingPunct="1">
              <a:defRPr sz="1800" kern="1200">
                <a:solidFill>
                  <a:sysClr val="window" lastClr="FFFFFF"/>
                </a:solidFill>
                <a:latin typeface="Tw Cen MT"/>
              </a:defRPr>
            </a:lvl6pPr>
            <a:lvl7pPr marL="2743200" algn="l" defTabSz="914400" rtl="0" eaLnBrk="1" latinLnBrk="0" hangingPunct="1">
              <a:defRPr sz="1800" kern="1200">
                <a:solidFill>
                  <a:sysClr val="window" lastClr="FFFFFF"/>
                </a:solidFill>
                <a:latin typeface="Tw Cen MT"/>
              </a:defRPr>
            </a:lvl7pPr>
            <a:lvl8pPr marL="3200400" algn="l" defTabSz="914400" rtl="0" eaLnBrk="1" latinLnBrk="0" hangingPunct="1">
              <a:defRPr sz="1800" kern="1200">
                <a:solidFill>
                  <a:sysClr val="window" lastClr="FFFFFF"/>
                </a:solidFill>
                <a:latin typeface="Tw Cen MT"/>
              </a:defRPr>
            </a:lvl8pPr>
            <a:lvl9pPr marL="3657600" algn="l" defTabSz="914400" rtl="0" eaLnBrk="1" latinLnBrk="0" hangingPunct="1">
              <a:defRPr sz="1800" kern="1200">
                <a:solidFill>
                  <a:sysClr val="window" lastClr="FFFFFF"/>
                </a:solidFill>
                <a:latin typeface="Tw Cen MT"/>
              </a:defRPr>
            </a:lvl9pPr>
          </a:lstStyle>
          <a:p>
            <a:pPr algn="ctr"/>
            <a:r>
              <a:rPr lang="es-CL" sz="1400" dirty="0" smtClean="0">
                <a:solidFill>
                  <a:srgbClr val="FFFFFF"/>
                </a:solidFill>
                <a:latin typeface="Tahoma" pitchFamily="34" charset="0"/>
                <a:cs typeface="Times New Roman" pitchFamily="18" charset="0"/>
              </a:rPr>
              <a:t>Historial de Fiscalización</a:t>
            </a:r>
            <a:endParaRPr lang="es-CL" sz="1400" b="1" dirty="0" smtClean="0">
              <a:solidFill>
                <a:srgbClr val="FFFFFF"/>
              </a:solidFill>
              <a:latin typeface="Tahoma" pitchFamily="34" charset="0"/>
              <a:cs typeface="Times New Roman" pitchFamily="18" charset="0"/>
            </a:endParaRPr>
          </a:p>
        </p:txBody>
      </p:sp>
      <p:cxnSp>
        <p:nvCxnSpPr>
          <p:cNvPr id="14" name="Straight Arrow Connector 15"/>
          <p:cNvCxnSpPr>
            <a:stCxn id="13" idx="2"/>
            <a:endCxn id="12" idx="1"/>
          </p:cNvCxnSpPr>
          <p:nvPr/>
        </p:nvCxnSpPr>
        <p:spPr>
          <a:xfrm flipV="1">
            <a:off x="4801965" y="5505198"/>
            <a:ext cx="1039435" cy="4339"/>
          </a:xfrm>
          <a:prstGeom prst="straightConnector1">
            <a:avLst/>
          </a:prstGeom>
          <a:noFill/>
          <a:ln w="19050" cap="flat" cmpd="sng" algn="ctr">
            <a:solidFill>
              <a:sysClr val="windowText" lastClr="000000"/>
            </a:solidFill>
            <a:prstDash val="solid"/>
            <a:tailEnd type="triangle"/>
          </a:ln>
          <a:effectLst/>
        </p:spPr>
        <p:style>
          <a:lnRef idx="2">
            <a:schemeClr val="dk1"/>
          </a:lnRef>
          <a:fillRef idx="0">
            <a:schemeClr val="dk1"/>
          </a:fillRef>
          <a:effectRef idx="1">
            <a:schemeClr val="dk1"/>
          </a:effectRef>
          <a:fontRef idx="minor">
            <a:schemeClr val="tx1"/>
          </a:fontRef>
        </p:style>
      </p:cxnSp>
      <p:cxnSp>
        <p:nvCxnSpPr>
          <p:cNvPr id="15" name="Straight Arrow Connector 16"/>
          <p:cNvCxnSpPr/>
          <p:nvPr/>
        </p:nvCxnSpPr>
        <p:spPr>
          <a:xfrm rot="5400000">
            <a:off x="6242424" y="2990692"/>
            <a:ext cx="659681" cy="1588"/>
          </a:xfrm>
          <a:prstGeom prst="straightConnector1">
            <a:avLst/>
          </a:prstGeom>
          <a:noFill/>
          <a:ln w="19050" cap="flat" cmpd="sng" algn="ctr">
            <a:solidFill>
              <a:sysClr val="windowText" lastClr="000000"/>
            </a:solidFill>
            <a:prstDash val="solid"/>
            <a:tailEnd type="triangle"/>
          </a:ln>
          <a:effectLst/>
        </p:spPr>
        <p:style>
          <a:lnRef idx="1">
            <a:schemeClr val="accent1"/>
          </a:lnRef>
          <a:fillRef idx="0">
            <a:schemeClr val="accent1"/>
          </a:fillRef>
          <a:effectRef idx="0">
            <a:schemeClr val="accent1"/>
          </a:effectRef>
          <a:fontRef idx="minor">
            <a:schemeClr val="tx1"/>
          </a:fontRef>
        </p:style>
      </p:cxnSp>
      <p:cxnSp>
        <p:nvCxnSpPr>
          <p:cNvPr id="16" name="Straight Arrow Connector 17"/>
          <p:cNvCxnSpPr/>
          <p:nvPr/>
        </p:nvCxnSpPr>
        <p:spPr>
          <a:xfrm rot="5400000">
            <a:off x="6123566" y="4480499"/>
            <a:ext cx="889155" cy="8242"/>
          </a:xfrm>
          <a:prstGeom prst="straightConnector1">
            <a:avLst/>
          </a:prstGeom>
          <a:noFill/>
          <a:ln w="19050" cap="flat" cmpd="sng" algn="ctr">
            <a:solidFill>
              <a:sysClr val="windowText" lastClr="000000"/>
            </a:solidFill>
            <a:prstDash val="solid"/>
            <a:tailEnd type="triangle"/>
          </a:ln>
          <a:effectLst/>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Imputación de datos faltantes</a:t>
            </a:r>
            <a:endParaRPr lang="es-ES" b="1" dirty="0"/>
          </a:p>
        </p:txBody>
      </p:sp>
      <p:sp>
        <p:nvSpPr>
          <p:cNvPr id="3" name="2 Marcador de contenido"/>
          <p:cNvSpPr>
            <a:spLocks noGrp="1"/>
          </p:cNvSpPr>
          <p:nvPr>
            <p:ph idx="1"/>
          </p:nvPr>
        </p:nvSpPr>
        <p:spPr>
          <a:xfrm>
            <a:off x="457200" y="1600200"/>
            <a:ext cx="8229600" cy="4853136"/>
          </a:xfrm>
        </p:spPr>
        <p:txBody>
          <a:bodyPr>
            <a:normAutofit fontScale="92500" lnSpcReduction="10000"/>
          </a:bodyPr>
          <a:lstStyle/>
          <a:p>
            <a:r>
              <a:rPr lang="es-CL" dirty="0"/>
              <a:t>Para que el modelo de riesgo funcione, es fundamental estimar el riesgo de todas las fuentes (ya que es un modelo de riesgo relativo)</a:t>
            </a:r>
          </a:p>
          <a:p>
            <a:r>
              <a:rPr lang="es-CL" dirty="0"/>
              <a:t>Si no existen datos, es necesario completar los datos con la mejor información disponible.</a:t>
            </a:r>
          </a:p>
          <a:p>
            <a:r>
              <a:rPr lang="es-CL" dirty="0"/>
              <a:t>En general, se usa el siguiente protocolo de imputación:</a:t>
            </a:r>
          </a:p>
          <a:p>
            <a:pPr marL="914400" lvl="1" indent="-457200">
              <a:buFont typeface="+mj-lt"/>
              <a:buAutoNum type="arabicPeriod"/>
            </a:pPr>
            <a:r>
              <a:rPr lang="es-CL" dirty="0"/>
              <a:t>Datos reales</a:t>
            </a:r>
          </a:p>
          <a:p>
            <a:pPr marL="914400" lvl="1" indent="-457200">
              <a:buFont typeface="+mj-lt"/>
              <a:buAutoNum type="arabicPeriod"/>
            </a:pPr>
            <a:r>
              <a:rPr lang="es-CL" dirty="0"/>
              <a:t>Datos de la regulación </a:t>
            </a:r>
          </a:p>
          <a:p>
            <a:pPr marL="914400" lvl="1" indent="-457200">
              <a:buFont typeface="+mj-lt"/>
              <a:buAutoNum type="arabicPeriod"/>
            </a:pPr>
            <a:r>
              <a:rPr lang="es-CL" dirty="0"/>
              <a:t>Datos característicos del sector industrial o entorno (comuna o </a:t>
            </a:r>
            <a:r>
              <a:rPr lang="es-CL" dirty="0" err="1"/>
              <a:t>region</a:t>
            </a:r>
            <a:r>
              <a:rPr lang="es-CL" dirty="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Índice de Liberación</a:t>
            </a:r>
            <a:endParaRPr lang="es-ES" b="1" dirty="0"/>
          </a:p>
        </p:txBody>
      </p:sp>
      <p:sp>
        <p:nvSpPr>
          <p:cNvPr id="3" name="2 Marcador de contenido"/>
          <p:cNvSpPr>
            <a:spLocks noGrp="1"/>
          </p:cNvSpPr>
          <p:nvPr>
            <p:ph idx="1"/>
          </p:nvPr>
        </p:nvSpPr>
        <p:spPr/>
        <p:txBody>
          <a:bodyPr>
            <a:normAutofit fontScale="77500" lnSpcReduction="20000"/>
          </a:bodyPr>
          <a:lstStyle/>
          <a:p>
            <a:r>
              <a:rPr lang="es-CL" sz="2400" b="1" dirty="0">
                <a:solidFill>
                  <a:schemeClr val="tx1">
                    <a:lumMod val="65000"/>
                    <a:lumOff val="35000"/>
                  </a:schemeClr>
                </a:solidFill>
              </a:rPr>
              <a:t>Representa el potencial de liberación de agentes de riesgo al medio ambiente</a:t>
            </a:r>
          </a:p>
          <a:p>
            <a:r>
              <a:rPr lang="es-CL" sz="2400" dirty="0">
                <a:solidFill>
                  <a:schemeClr val="tx1">
                    <a:lumMod val="65000"/>
                    <a:lumOff val="35000"/>
                  </a:schemeClr>
                </a:solidFill>
              </a:rPr>
              <a:t>Tipos</a:t>
            </a:r>
            <a:r>
              <a:rPr lang="en-US" sz="2400" dirty="0">
                <a:solidFill>
                  <a:schemeClr val="tx1">
                    <a:lumMod val="65000"/>
                    <a:lumOff val="35000"/>
                  </a:schemeClr>
                </a:solidFill>
              </a:rPr>
              <a:t> de </a:t>
            </a:r>
            <a:r>
              <a:rPr lang="es-CL" sz="2400" dirty="0">
                <a:solidFill>
                  <a:schemeClr val="tx1">
                    <a:lumMod val="65000"/>
                    <a:lumOff val="35000"/>
                  </a:schemeClr>
                </a:solidFill>
              </a:rPr>
              <a:t>liberaciones consideradas:</a:t>
            </a:r>
          </a:p>
          <a:p>
            <a:pPr lvl="1"/>
            <a:r>
              <a:rPr lang="es-CL" sz="2400" dirty="0">
                <a:solidFill>
                  <a:schemeClr val="tx1">
                    <a:lumMod val="65000"/>
                    <a:lumOff val="35000"/>
                  </a:schemeClr>
                </a:solidFill>
              </a:rPr>
              <a:t>Emisiones al Aire</a:t>
            </a:r>
          </a:p>
          <a:p>
            <a:pPr lvl="1"/>
            <a:r>
              <a:rPr lang="es-CL" sz="2400" dirty="0">
                <a:solidFill>
                  <a:schemeClr val="tx1">
                    <a:lumMod val="65000"/>
                    <a:lumOff val="35000"/>
                  </a:schemeClr>
                </a:solidFill>
              </a:rPr>
              <a:t>Descargas al Agua</a:t>
            </a:r>
          </a:p>
          <a:p>
            <a:pPr lvl="1"/>
            <a:r>
              <a:rPr lang="es-CL" sz="2400" dirty="0">
                <a:solidFill>
                  <a:schemeClr val="tx1">
                    <a:lumMod val="65000"/>
                    <a:lumOff val="35000"/>
                  </a:schemeClr>
                </a:solidFill>
              </a:rPr>
              <a:t>Descargas al Alcantarillado</a:t>
            </a:r>
          </a:p>
          <a:p>
            <a:pPr lvl="1"/>
            <a:r>
              <a:rPr lang="es-CL" sz="2400" dirty="0">
                <a:solidFill>
                  <a:schemeClr val="tx1">
                    <a:lumMod val="65000"/>
                    <a:lumOff val="35000"/>
                  </a:schemeClr>
                </a:solidFill>
              </a:rPr>
              <a:t>Generación de Residuos</a:t>
            </a:r>
            <a:r>
              <a:rPr lang="en-US" sz="2400" dirty="0">
                <a:solidFill>
                  <a:schemeClr val="tx1">
                    <a:lumMod val="65000"/>
                    <a:lumOff val="35000"/>
                  </a:schemeClr>
                </a:solidFill>
              </a:rPr>
              <a:t/>
            </a:r>
            <a:br>
              <a:rPr lang="en-US" sz="2400" dirty="0">
                <a:solidFill>
                  <a:schemeClr val="tx1">
                    <a:lumMod val="65000"/>
                    <a:lumOff val="35000"/>
                  </a:schemeClr>
                </a:solidFill>
              </a:rPr>
            </a:br>
            <a:endParaRPr lang="en-US" sz="2400" dirty="0">
              <a:solidFill>
                <a:schemeClr val="tx1">
                  <a:lumMod val="65000"/>
                  <a:lumOff val="35000"/>
                </a:schemeClr>
              </a:solidFill>
            </a:endParaRPr>
          </a:p>
          <a:p>
            <a:r>
              <a:rPr lang="es-CL" sz="2400" dirty="0">
                <a:solidFill>
                  <a:schemeClr val="tx1">
                    <a:lumMod val="65000"/>
                    <a:lumOff val="35000"/>
                  </a:schemeClr>
                </a:solidFill>
              </a:rPr>
              <a:t>Se consideran dos dimensiones:</a:t>
            </a:r>
          </a:p>
          <a:p>
            <a:pPr lvl="1"/>
            <a:r>
              <a:rPr lang="es-CL" sz="2400" b="1" dirty="0">
                <a:solidFill>
                  <a:schemeClr val="tx1">
                    <a:lumMod val="65000"/>
                    <a:lumOff val="35000"/>
                  </a:schemeClr>
                </a:solidFill>
              </a:rPr>
              <a:t>Magnitud</a:t>
            </a:r>
            <a:r>
              <a:rPr lang="es-CL" sz="2400" dirty="0">
                <a:solidFill>
                  <a:schemeClr val="tx1">
                    <a:lumMod val="65000"/>
                    <a:lumOff val="35000"/>
                  </a:schemeClr>
                </a:solidFill>
              </a:rPr>
              <a:t> de la liberación</a:t>
            </a:r>
          </a:p>
          <a:p>
            <a:pPr lvl="1"/>
            <a:r>
              <a:rPr lang="es-CL" sz="2400" b="1" dirty="0">
                <a:solidFill>
                  <a:schemeClr val="tx1">
                    <a:lumMod val="65000"/>
                    <a:lumOff val="35000"/>
                  </a:schemeClr>
                </a:solidFill>
              </a:rPr>
              <a:t>Peligrosidad</a:t>
            </a:r>
            <a:r>
              <a:rPr lang="es-CL" sz="2400" dirty="0">
                <a:solidFill>
                  <a:schemeClr val="tx1">
                    <a:lumMod val="65000"/>
                    <a:lumOff val="35000"/>
                  </a:schemeClr>
                </a:solidFill>
              </a:rPr>
              <a:t> del agente de riesgo</a:t>
            </a:r>
            <a:br>
              <a:rPr lang="es-CL" sz="2400" dirty="0">
                <a:solidFill>
                  <a:schemeClr val="tx1">
                    <a:lumMod val="65000"/>
                    <a:lumOff val="35000"/>
                  </a:schemeClr>
                </a:solidFill>
              </a:rPr>
            </a:br>
            <a:endParaRPr lang="es-CL" sz="2400" dirty="0">
              <a:solidFill>
                <a:schemeClr val="tx1">
                  <a:lumMod val="65000"/>
                  <a:lumOff val="35000"/>
                </a:schemeClr>
              </a:solidFill>
            </a:endParaRPr>
          </a:p>
          <a:p>
            <a:r>
              <a:rPr lang="es-CL" sz="2400" dirty="0">
                <a:solidFill>
                  <a:schemeClr val="tx1">
                    <a:lumMod val="65000"/>
                    <a:lumOff val="35000"/>
                  </a:schemeClr>
                </a:solidFill>
              </a:rPr>
              <a:t>Se realizan los siguientes ajustes:</a:t>
            </a:r>
          </a:p>
          <a:p>
            <a:pPr lvl="1"/>
            <a:r>
              <a:rPr lang="es-CL" sz="2400" dirty="0">
                <a:solidFill>
                  <a:schemeClr val="tx1">
                    <a:lumMod val="65000"/>
                    <a:lumOff val="35000"/>
                  </a:schemeClr>
                </a:solidFill>
              </a:rPr>
              <a:t>Calidad Ambiental Base</a:t>
            </a:r>
          </a:p>
          <a:p>
            <a:pPr lvl="1"/>
            <a:r>
              <a:rPr lang="es-CL" sz="2400" dirty="0">
                <a:solidFill>
                  <a:schemeClr val="tx1">
                    <a:lumMod val="65000"/>
                    <a:lumOff val="35000"/>
                  </a:schemeClr>
                </a:solidFill>
              </a:rPr>
              <a:t>Monitoreo Ambiental</a:t>
            </a:r>
          </a:p>
          <a:p>
            <a:pPr lvl="1"/>
            <a:r>
              <a:rPr lang="es-CL" sz="2400" dirty="0">
                <a:solidFill>
                  <a:schemeClr val="tx1">
                    <a:lumMod val="65000"/>
                    <a:lumOff val="35000"/>
                  </a:schemeClr>
                </a:solidFill>
              </a:rPr>
              <a:t>Historial de Incumplimiento</a:t>
            </a:r>
          </a:p>
          <a:p>
            <a:endParaRPr lang="es-E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b="1" dirty="0"/>
              <a:t>Estimación</a:t>
            </a:r>
            <a:r>
              <a:rPr lang="en-US" b="1" dirty="0"/>
              <a:t> del </a:t>
            </a:r>
            <a:r>
              <a:rPr lang="es-CL" b="1" dirty="0"/>
              <a:t>Índice</a:t>
            </a:r>
            <a:r>
              <a:rPr lang="en-US" b="1" dirty="0"/>
              <a:t> de </a:t>
            </a:r>
            <a:r>
              <a:rPr lang="en-US" b="1" dirty="0" err="1"/>
              <a:t>Liberación</a:t>
            </a:r>
            <a:endParaRPr lang="es-ES" b="1" dirty="0"/>
          </a:p>
        </p:txBody>
      </p:sp>
      <p:sp>
        <p:nvSpPr>
          <p:cNvPr id="4" name="Rectangle 35"/>
          <p:cNvSpPr/>
          <p:nvPr/>
        </p:nvSpPr>
        <p:spPr>
          <a:xfrm>
            <a:off x="214282" y="1643050"/>
            <a:ext cx="3929090" cy="4143404"/>
          </a:xfrm>
          <a:prstGeom prst="rect">
            <a:avLst/>
          </a:prstGeom>
          <a:solidFill>
            <a:schemeClr val="accent3">
              <a:lumMod val="40000"/>
              <a:lumOff val="60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CL" smtClean="0">
                <a:solidFill>
                  <a:schemeClr val="tx1"/>
                </a:solidFill>
              </a:rPr>
              <a:t>Datos de Emisiones</a:t>
            </a:r>
            <a:endParaRPr lang="es-CL">
              <a:solidFill>
                <a:schemeClr val="tx1"/>
              </a:solidFill>
            </a:endParaRPr>
          </a:p>
        </p:txBody>
      </p:sp>
      <p:sp>
        <p:nvSpPr>
          <p:cNvPr id="5" name="Diamond 4"/>
          <p:cNvSpPr/>
          <p:nvPr/>
        </p:nvSpPr>
        <p:spPr>
          <a:xfrm>
            <a:off x="357158" y="2071678"/>
            <a:ext cx="1828800" cy="714380"/>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Emisiones Reales</a:t>
            </a:r>
            <a:endParaRPr lang="es-CL" sz="1200">
              <a:solidFill>
                <a:schemeClr val="tx1"/>
              </a:solidFill>
            </a:endParaRPr>
          </a:p>
        </p:txBody>
      </p:sp>
      <p:sp>
        <p:nvSpPr>
          <p:cNvPr id="6" name="Diamond 5"/>
          <p:cNvSpPr/>
          <p:nvPr/>
        </p:nvSpPr>
        <p:spPr>
          <a:xfrm>
            <a:off x="357158" y="3143248"/>
            <a:ext cx="1828800" cy="714380"/>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Emisiones Permitidas</a:t>
            </a:r>
          </a:p>
        </p:txBody>
      </p:sp>
      <p:cxnSp>
        <p:nvCxnSpPr>
          <p:cNvPr id="7" name="Straight Arrow Connector 7"/>
          <p:cNvCxnSpPr>
            <a:stCxn id="5" idx="2"/>
            <a:endCxn id="6" idx="0"/>
          </p:cNvCxnSpPr>
          <p:nvPr/>
        </p:nvCxnSpPr>
        <p:spPr>
          <a:xfrm rot="5400000">
            <a:off x="1092963" y="2964653"/>
            <a:ext cx="357190" cy="158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8"/>
          <p:cNvSpPr txBox="1"/>
          <p:nvPr/>
        </p:nvSpPr>
        <p:spPr>
          <a:xfrm>
            <a:off x="1208574" y="2866249"/>
            <a:ext cx="405880" cy="276999"/>
          </a:xfrm>
          <a:prstGeom prst="rect">
            <a:avLst/>
          </a:prstGeom>
          <a:noFill/>
        </p:spPr>
        <p:txBody>
          <a:bodyPr wrap="none" rtlCol="0">
            <a:spAutoFit/>
          </a:bodyPr>
          <a:lstStyle/>
          <a:p>
            <a:r>
              <a:rPr lang="es-CL" sz="1200" dirty="0" smtClean="0"/>
              <a:t>NO</a:t>
            </a:r>
            <a:endParaRPr lang="es-CL" sz="1200" dirty="0"/>
          </a:p>
        </p:txBody>
      </p:sp>
      <p:sp>
        <p:nvSpPr>
          <p:cNvPr id="9" name="TextBox 9"/>
          <p:cNvSpPr txBox="1"/>
          <p:nvPr/>
        </p:nvSpPr>
        <p:spPr>
          <a:xfrm>
            <a:off x="2133586" y="2151869"/>
            <a:ext cx="295274" cy="276999"/>
          </a:xfrm>
          <a:prstGeom prst="rect">
            <a:avLst/>
          </a:prstGeom>
          <a:noFill/>
        </p:spPr>
        <p:txBody>
          <a:bodyPr wrap="none" rtlCol="0">
            <a:spAutoFit/>
          </a:bodyPr>
          <a:lstStyle/>
          <a:p>
            <a:r>
              <a:rPr lang="es-CL" sz="1200" smtClean="0"/>
              <a:t>SI</a:t>
            </a:r>
            <a:endParaRPr lang="es-CL" sz="1200"/>
          </a:p>
        </p:txBody>
      </p:sp>
      <p:sp>
        <p:nvSpPr>
          <p:cNvPr id="10" name="Rectangle 10"/>
          <p:cNvSpPr/>
          <p:nvPr/>
        </p:nvSpPr>
        <p:spPr>
          <a:xfrm>
            <a:off x="2571736" y="3169126"/>
            <a:ext cx="1428760" cy="6774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Emisiones por Parámetro y Fuente</a:t>
            </a:r>
            <a:endParaRPr lang="es-CL" sz="1200">
              <a:solidFill>
                <a:schemeClr val="tx1"/>
              </a:solidFill>
            </a:endParaRPr>
          </a:p>
        </p:txBody>
      </p:sp>
      <p:cxnSp>
        <p:nvCxnSpPr>
          <p:cNvPr id="11" name="Elbow Connector 12"/>
          <p:cNvCxnSpPr>
            <a:stCxn id="5" idx="3"/>
            <a:endCxn id="10" idx="1"/>
          </p:cNvCxnSpPr>
          <p:nvPr/>
        </p:nvCxnSpPr>
        <p:spPr>
          <a:xfrm>
            <a:off x="2185958" y="2428868"/>
            <a:ext cx="385778" cy="1078981"/>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Diamond 13"/>
          <p:cNvSpPr/>
          <p:nvPr/>
        </p:nvSpPr>
        <p:spPr>
          <a:xfrm>
            <a:off x="357158" y="4214818"/>
            <a:ext cx="1828800" cy="869796"/>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Emisiones Promedio por Industria</a:t>
            </a:r>
            <a:endParaRPr lang="es-CL" sz="1200">
              <a:solidFill>
                <a:schemeClr val="tx1"/>
              </a:solidFill>
            </a:endParaRPr>
          </a:p>
        </p:txBody>
      </p:sp>
      <p:sp>
        <p:nvSpPr>
          <p:cNvPr id="13" name="TextBox 14"/>
          <p:cNvSpPr txBox="1"/>
          <p:nvPr/>
        </p:nvSpPr>
        <p:spPr>
          <a:xfrm>
            <a:off x="1208574" y="3937819"/>
            <a:ext cx="405880" cy="276999"/>
          </a:xfrm>
          <a:prstGeom prst="rect">
            <a:avLst/>
          </a:prstGeom>
          <a:noFill/>
        </p:spPr>
        <p:txBody>
          <a:bodyPr wrap="none" rtlCol="0">
            <a:spAutoFit/>
          </a:bodyPr>
          <a:lstStyle/>
          <a:p>
            <a:r>
              <a:rPr lang="es-CL" sz="1200" dirty="0" smtClean="0"/>
              <a:t>NO</a:t>
            </a:r>
            <a:endParaRPr lang="es-CL" sz="1200" dirty="0"/>
          </a:p>
        </p:txBody>
      </p:sp>
      <p:cxnSp>
        <p:nvCxnSpPr>
          <p:cNvPr id="14" name="Straight Arrow Connector 15"/>
          <p:cNvCxnSpPr>
            <a:stCxn id="6" idx="2"/>
            <a:endCxn id="12" idx="0"/>
          </p:cNvCxnSpPr>
          <p:nvPr/>
        </p:nvCxnSpPr>
        <p:spPr>
          <a:xfrm>
            <a:off x="1271558" y="3857628"/>
            <a:ext cx="0" cy="35719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21"/>
          <p:cNvSpPr txBox="1"/>
          <p:nvPr/>
        </p:nvSpPr>
        <p:spPr>
          <a:xfrm>
            <a:off x="2071670" y="3214686"/>
            <a:ext cx="295274" cy="276999"/>
          </a:xfrm>
          <a:prstGeom prst="rect">
            <a:avLst/>
          </a:prstGeom>
          <a:noFill/>
        </p:spPr>
        <p:txBody>
          <a:bodyPr wrap="none" rtlCol="0">
            <a:spAutoFit/>
          </a:bodyPr>
          <a:lstStyle/>
          <a:p>
            <a:r>
              <a:rPr lang="es-CL" sz="1200" dirty="0" smtClean="0"/>
              <a:t>SI</a:t>
            </a:r>
            <a:endParaRPr lang="es-CL" sz="1200" dirty="0"/>
          </a:p>
        </p:txBody>
      </p:sp>
      <p:cxnSp>
        <p:nvCxnSpPr>
          <p:cNvPr id="16" name="Elbow Connector 24"/>
          <p:cNvCxnSpPr>
            <a:stCxn id="12" idx="3"/>
            <a:endCxn id="10" idx="1"/>
          </p:cNvCxnSpPr>
          <p:nvPr/>
        </p:nvCxnSpPr>
        <p:spPr>
          <a:xfrm flipV="1">
            <a:off x="2185958" y="3507849"/>
            <a:ext cx="385778" cy="1141867"/>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27"/>
          <p:cNvSpPr/>
          <p:nvPr/>
        </p:nvSpPr>
        <p:spPr>
          <a:xfrm>
            <a:off x="6429388" y="3143248"/>
            <a:ext cx="1071570" cy="742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Puntaje Final por Fuente</a:t>
            </a:r>
            <a:endParaRPr lang="es-CL" sz="1200">
              <a:solidFill>
                <a:schemeClr val="tx1"/>
              </a:solidFill>
            </a:endParaRPr>
          </a:p>
        </p:txBody>
      </p:sp>
      <p:cxnSp>
        <p:nvCxnSpPr>
          <p:cNvPr id="18" name="Straight Arrow Connector 40"/>
          <p:cNvCxnSpPr>
            <a:stCxn id="6" idx="3"/>
            <a:endCxn id="10" idx="1"/>
          </p:cNvCxnSpPr>
          <p:nvPr/>
        </p:nvCxnSpPr>
        <p:spPr>
          <a:xfrm>
            <a:off x="2185958" y="3500438"/>
            <a:ext cx="385778" cy="741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43"/>
          <p:cNvSpPr/>
          <p:nvPr/>
        </p:nvSpPr>
        <p:spPr>
          <a:xfrm>
            <a:off x="4572000" y="2071678"/>
            <a:ext cx="1371600"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smtClean="0">
                <a:solidFill>
                  <a:schemeClr val="tx1"/>
                </a:solidFill>
              </a:rPr>
              <a:t>Puntaje Emisiones AIRE</a:t>
            </a:r>
            <a:endParaRPr lang="es-CL" sz="1200" dirty="0">
              <a:solidFill>
                <a:schemeClr val="tx1"/>
              </a:solidFill>
            </a:endParaRPr>
          </a:p>
        </p:txBody>
      </p:sp>
      <p:sp>
        <p:nvSpPr>
          <p:cNvPr id="20" name="Rectangle 44"/>
          <p:cNvSpPr/>
          <p:nvPr/>
        </p:nvSpPr>
        <p:spPr>
          <a:xfrm>
            <a:off x="4572000" y="2857496"/>
            <a:ext cx="1371600"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Puntaje Descargas </a:t>
            </a:r>
          </a:p>
          <a:p>
            <a:pPr algn="ctr"/>
            <a:r>
              <a:rPr lang="es-CL" sz="1200" smtClean="0">
                <a:solidFill>
                  <a:schemeClr val="tx1"/>
                </a:solidFill>
              </a:rPr>
              <a:t>AGUA</a:t>
            </a:r>
            <a:endParaRPr lang="es-CL" sz="1200">
              <a:solidFill>
                <a:schemeClr val="tx1"/>
              </a:solidFill>
            </a:endParaRPr>
          </a:p>
        </p:txBody>
      </p:sp>
      <p:sp>
        <p:nvSpPr>
          <p:cNvPr id="21" name="Rectangle 45"/>
          <p:cNvSpPr/>
          <p:nvPr/>
        </p:nvSpPr>
        <p:spPr>
          <a:xfrm>
            <a:off x="4572000" y="3571876"/>
            <a:ext cx="1371600"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smtClean="0">
                <a:solidFill>
                  <a:schemeClr val="tx1"/>
                </a:solidFill>
              </a:rPr>
              <a:t>Puntaje Descargas </a:t>
            </a:r>
          </a:p>
          <a:p>
            <a:pPr algn="ctr"/>
            <a:r>
              <a:rPr lang="es-CL" sz="1100" smtClean="0">
                <a:solidFill>
                  <a:schemeClr val="tx1"/>
                </a:solidFill>
              </a:rPr>
              <a:t>ALCANTARILLADO</a:t>
            </a:r>
            <a:endParaRPr lang="es-CL" sz="1100">
              <a:solidFill>
                <a:schemeClr val="tx1"/>
              </a:solidFill>
            </a:endParaRPr>
          </a:p>
        </p:txBody>
      </p:sp>
      <p:sp>
        <p:nvSpPr>
          <p:cNvPr id="22" name="Rectangle 46"/>
          <p:cNvSpPr/>
          <p:nvPr/>
        </p:nvSpPr>
        <p:spPr>
          <a:xfrm>
            <a:off x="4572000" y="4357694"/>
            <a:ext cx="1371600"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Puntaje Generación de Residuos</a:t>
            </a:r>
            <a:endParaRPr lang="es-CL" sz="1200">
              <a:solidFill>
                <a:schemeClr val="tx1"/>
              </a:solidFill>
            </a:endParaRPr>
          </a:p>
        </p:txBody>
      </p:sp>
      <p:cxnSp>
        <p:nvCxnSpPr>
          <p:cNvPr id="23" name="Elbow Connector 47"/>
          <p:cNvCxnSpPr>
            <a:stCxn id="10" idx="3"/>
            <a:endCxn id="19" idx="1"/>
          </p:cNvCxnSpPr>
          <p:nvPr/>
        </p:nvCxnSpPr>
        <p:spPr>
          <a:xfrm flipV="1">
            <a:off x="4000496" y="2357430"/>
            <a:ext cx="571504" cy="1150419"/>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Elbow Connector 50"/>
          <p:cNvCxnSpPr>
            <a:stCxn id="10" idx="3"/>
            <a:endCxn id="20" idx="1"/>
          </p:cNvCxnSpPr>
          <p:nvPr/>
        </p:nvCxnSpPr>
        <p:spPr>
          <a:xfrm flipV="1">
            <a:off x="4000496" y="3143248"/>
            <a:ext cx="571504" cy="364601"/>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Elbow Connector 53"/>
          <p:cNvCxnSpPr>
            <a:stCxn id="10" idx="3"/>
            <a:endCxn id="21" idx="1"/>
          </p:cNvCxnSpPr>
          <p:nvPr/>
        </p:nvCxnSpPr>
        <p:spPr>
          <a:xfrm>
            <a:off x="4000496" y="3507849"/>
            <a:ext cx="571504" cy="349779"/>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Elbow Connector 56"/>
          <p:cNvCxnSpPr>
            <a:stCxn id="10" idx="3"/>
            <a:endCxn id="22" idx="1"/>
          </p:cNvCxnSpPr>
          <p:nvPr/>
        </p:nvCxnSpPr>
        <p:spPr>
          <a:xfrm>
            <a:off x="4000496" y="3507849"/>
            <a:ext cx="571504" cy="1135597"/>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Elbow Connector 59"/>
          <p:cNvCxnSpPr>
            <a:stCxn id="22" idx="3"/>
            <a:endCxn id="17" idx="1"/>
          </p:cNvCxnSpPr>
          <p:nvPr/>
        </p:nvCxnSpPr>
        <p:spPr>
          <a:xfrm flipV="1">
            <a:off x="5943600" y="3514592"/>
            <a:ext cx="485788" cy="1128854"/>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Elbow Connector 62"/>
          <p:cNvCxnSpPr>
            <a:stCxn id="21" idx="3"/>
            <a:endCxn id="17" idx="1"/>
          </p:cNvCxnSpPr>
          <p:nvPr/>
        </p:nvCxnSpPr>
        <p:spPr>
          <a:xfrm flipV="1">
            <a:off x="5943600" y="3514592"/>
            <a:ext cx="485788" cy="343036"/>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Elbow Connector 65"/>
          <p:cNvCxnSpPr>
            <a:stCxn id="20" idx="3"/>
            <a:endCxn id="17" idx="1"/>
          </p:cNvCxnSpPr>
          <p:nvPr/>
        </p:nvCxnSpPr>
        <p:spPr>
          <a:xfrm>
            <a:off x="5943600" y="3143248"/>
            <a:ext cx="485788" cy="371344"/>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Elbow Connector 68"/>
          <p:cNvCxnSpPr>
            <a:stCxn id="19" idx="3"/>
            <a:endCxn id="17" idx="1"/>
          </p:cNvCxnSpPr>
          <p:nvPr/>
        </p:nvCxnSpPr>
        <p:spPr>
          <a:xfrm>
            <a:off x="5943600" y="2357430"/>
            <a:ext cx="485788" cy="1157162"/>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79"/>
          <p:cNvSpPr/>
          <p:nvPr/>
        </p:nvSpPr>
        <p:spPr>
          <a:xfrm>
            <a:off x="8001024" y="3143248"/>
            <a:ext cx="1071570" cy="742688"/>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Índice de Liberación</a:t>
            </a:r>
            <a:endParaRPr lang="es-CL" sz="1200">
              <a:solidFill>
                <a:schemeClr val="tx1"/>
              </a:solidFill>
            </a:endParaRPr>
          </a:p>
        </p:txBody>
      </p:sp>
      <p:cxnSp>
        <p:nvCxnSpPr>
          <p:cNvPr id="32" name="Straight Arrow Connector 82"/>
          <p:cNvCxnSpPr>
            <a:stCxn id="17" idx="3"/>
            <a:endCxn id="31" idx="1"/>
          </p:cNvCxnSpPr>
          <p:nvPr/>
        </p:nvCxnSpPr>
        <p:spPr>
          <a:xfrm>
            <a:off x="7500958" y="3514592"/>
            <a:ext cx="500066" cy="158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Rectangle 31"/>
          <p:cNvSpPr/>
          <p:nvPr/>
        </p:nvSpPr>
        <p:spPr>
          <a:xfrm>
            <a:off x="6286512" y="5429264"/>
            <a:ext cx="1200766" cy="74268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Historial de Cumplimiento</a:t>
            </a:r>
            <a:endParaRPr lang="es-CL" sz="1200">
              <a:solidFill>
                <a:schemeClr val="tx1"/>
              </a:solidFill>
            </a:endParaRPr>
          </a:p>
        </p:txBody>
      </p:sp>
      <p:sp>
        <p:nvSpPr>
          <p:cNvPr id="34" name="Rectangle 32"/>
          <p:cNvSpPr/>
          <p:nvPr/>
        </p:nvSpPr>
        <p:spPr>
          <a:xfrm>
            <a:off x="6429388" y="1829056"/>
            <a:ext cx="1071570" cy="74268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smtClean="0">
                <a:solidFill>
                  <a:schemeClr val="tx1"/>
                </a:solidFill>
              </a:rPr>
              <a:t>Calidad Ambiental</a:t>
            </a:r>
          </a:p>
          <a:p>
            <a:pPr algn="ctr"/>
            <a:r>
              <a:rPr lang="es-CL" sz="1200" dirty="0" smtClean="0">
                <a:solidFill>
                  <a:schemeClr val="tx1"/>
                </a:solidFill>
              </a:rPr>
              <a:t>Base</a:t>
            </a:r>
            <a:endParaRPr lang="es-CL" sz="1200" dirty="0">
              <a:solidFill>
                <a:schemeClr val="tx1"/>
              </a:solidFill>
            </a:endParaRPr>
          </a:p>
        </p:txBody>
      </p:sp>
      <p:cxnSp>
        <p:nvCxnSpPr>
          <p:cNvPr id="35" name="Elbow Connector 33"/>
          <p:cNvCxnSpPr>
            <a:stCxn id="34" idx="3"/>
            <a:endCxn id="31" idx="1"/>
          </p:cNvCxnSpPr>
          <p:nvPr/>
        </p:nvCxnSpPr>
        <p:spPr>
          <a:xfrm>
            <a:off x="7500958" y="2200400"/>
            <a:ext cx="500066" cy="1314192"/>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Elbow Connector 36"/>
          <p:cNvCxnSpPr>
            <a:stCxn id="33" idx="3"/>
            <a:endCxn id="31" idx="1"/>
          </p:cNvCxnSpPr>
          <p:nvPr/>
        </p:nvCxnSpPr>
        <p:spPr>
          <a:xfrm flipV="1">
            <a:off x="7487278" y="3514592"/>
            <a:ext cx="513746" cy="2286016"/>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7" name="Rectangle 37"/>
          <p:cNvSpPr/>
          <p:nvPr/>
        </p:nvSpPr>
        <p:spPr>
          <a:xfrm>
            <a:off x="6429388" y="4286256"/>
            <a:ext cx="1071570" cy="74268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smtClean="0">
                <a:solidFill>
                  <a:schemeClr val="tx1"/>
                </a:solidFill>
              </a:rPr>
              <a:t>Monitoreo Ambiental</a:t>
            </a:r>
            <a:endParaRPr lang="es-CL" sz="1200">
              <a:solidFill>
                <a:schemeClr val="tx1"/>
              </a:solidFill>
            </a:endParaRPr>
          </a:p>
        </p:txBody>
      </p:sp>
      <p:cxnSp>
        <p:nvCxnSpPr>
          <p:cNvPr id="38" name="Elbow Connector 38"/>
          <p:cNvCxnSpPr>
            <a:stCxn id="37" idx="3"/>
            <a:endCxn id="31" idx="1"/>
          </p:cNvCxnSpPr>
          <p:nvPr/>
        </p:nvCxnSpPr>
        <p:spPr>
          <a:xfrm flipV="1">
            <a:off x="7500958" y="3514592"/>
            <a:ext cx="500066" cy="1143008"/>
          </a:xfrm>
          <a:prstGeom prst="bentConnector3">
            <a:avLst>
              <a:gd name="adj1" fmla="val 50000"/>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Peligrosidad del agente liberado</a:t>
            </a:r>
            <a:endParaRPr lang="es-ES" b="1" dirty="0"/>
          </a:p>
        </p:txBody>
      </p:sp>
      <p:sp>
        <p:nvSpPr>
          <p:cNvPr id="3" name="2 Marcador de contenido"/>
          <p:cNvSpPr>
            <a:spLocks noGrp="1"/>
          </p:cNvSpPr>
          <p:nvPr>
            <p:ph idx="1"/>
          </p:nvPr>
        </p:nvSpPr>
        <p:spPr/>
        <p:txBody>
          <a:bodyPr>
            <a:normAutofit fontScale="92500" lnSpcReduction="20000"/>
          </a:bodyPr>
          <a:lstStyle/>
          <a:p>
            <a:r>
              <a:rPr lang="es-CL" dirty="0">
                <a:solidFill>
                  <a:schemeClr val="tx1">
                    <a:lumMod val="65000"/>
                    <a:lumOff val="35000"/>
                  </a:schemeClr>
                </a:solidFill>
              </a:rPr>
              <a:t>La peligrosidad de los agentes de riesgo se representa a partir de los umbrales de liberación  para cada agente de riesgo.</a:t>
            </a:r>
          </a:p>
          <a:p>
            <a:r>
              <a:rPr lang="es-CL" dirty="0">
                <a:solidFill>
                  <a:schemeClr val="tx1">
                    <a:lumMod val="65000"/>
                    <a:lumOff val="35000"/>
                  </a:schemeClr>
                </a:solidFill>
              </a:rPr>
              <a:t>Este umbral representa el nivel de tolerancia o aceptación por parte de la sociedad. Su valor relativo es un reflejo de la peligrosidad.</a:t>
            </a:r>
          </a:p>
          <a:p>
            <a:r>
              <a:rPr lang="en-US" dirty="0">
                <a:solidFill>
                  <a:schemeClr val="tx1">
                    <a:lumMod val="65000"/>
                    <a:lumOff val="35000"/>
                  </a:schemeClr>
                </a:solidFill>
              </a:rPr>
              <a:t>Se propone </a:t>
            </a:r>
            <a:r>
              <a:rPr lang="en-US" dirty="0" err="1">
                <a:solidFill>
                  <a:schemeClr val="tx1">
                    <a:lumMod val="65000"/>
                    <a:lumOff val="35000"/>
                  </a:schemeClr>
                </a:solidFill>
              </a:rPr>
              <a:t>utilizar</a:t>
            </a:r>
            <a:r>
              <a:rPr lang="en-US" dirty="0">
                <a:solidFill>
                  <a:schemeClr val="tx1">
                    <a:lumMod val="65000"/>
                    <a:lumOff val="35000"/>
                  </a:schemeClr>
                </a:solidFill>
              </a:rPr>
              <a:t> los</a:t>
            </a:r>
            <a:r>
              <a:rPr lang="es-CL" dirty="0">
                <a:solidFill>
                  <a:schemeClr val="tx1">
                    <a:lumMod val="65000"/>
                    <a:lumOff val="35000"/>
                  </a:schemeClr>
                </a:solidFill>
              </a:rPr>
              <a:t> umbrales aceptados según el </a:t>
            </a:r>
            <a:r>
              <a:rPr lang="es-CL" b="1" dirty="0">
                <a:solidFill>
                  <a:schemeClr val="tx1">
                    <a:lumMod val="65000"/>
                    <a:lumOff val="35000"/>
                  </a:schemeClr>
                </a:solidFill>
              </a:rPr>
              <a:t>Registro Europeo de Emisiones y Transferencia de Contaminantes </a:t>
            </a:r>
            <a:r>
              <a:rPr lang="es-CL" dirty="0">
                <a:solidFill>
                  <a:schemeClr val="tx1">
                    <a:lumMod val="65000"/>
                    <a:lumOff val="35000"/>
                  </a:schemeClr>
                </a:solidFill>
              </a:rPr>
              <a:t>(E-PRTR, por sus siglas en inglés “</a:t>
            </a:r>
            <a:r>
              <a:rPr lang="es-CL" dirty="0" err="1">
                <a:solidFill>
                  <a:schemeClr val="tx1">
                    <a:lumMod val="65000"/>
                    <a:lumOff val="35000"/>
                  </a:schemeClr>
                </a:solidFill>
              </a:rPr>
              <a:t>European</a:t>
            </a:r>
            <a:r>
              <a:rPr lang="es-CL" dirty="0">
                <a:solidFill>
                  <a:schemeClr val="tx1">
                    <a:lumMod val="65000"/>
                    <a:lumOff val="35000"/>
                  </a:schemeClr>
                </a:solidFill>
              </a:rPr>
              <a:t> </a:t>
            </a:r>
            <a:r>
              <a:rPr lang="es-CL" dirty="0" err="1">
                <a:solidFill>
                  <a:schemeClr val="tx1">
                    <a:lumMod val="65000"/>
                    <a:lumOff val="35000"/>
                  </a:schemeClr>
                </a:solidFill>
              </a:rPr>
              <a:t>Pollutant</a:t>
            </a:r>
            <a:r>
              <a:rPr lang="es-CL" dirty="0">
                <a:solidFill>
                  <a:schemeClr val="tx1">
                    <a:lumMod val="65000"/>
                    <a:lumOff val="35000"/>
                  </a:schemeClr>
                </a:solidFill>
              </a:rPr>
              <a:t> </a:t>
            </a:r>
            <a:r>
              <a:rPr lang="es-CL" dirty="0" err="1">
                <a:solidFill>
                  <a:schemeClr val="tx1">
                    <a:lumMod val="65000"/>
                    <a:lumOff val="35000"/>
                  </a:schemeClr>
                </a:solidFill>
              </a:rPr>
              <a:t>Release</a:t>
            </a:r>
            <a:r>
              <a:rPr lang="es-CL" dirty="0">
                <a:solidFill>
                  <a:schemeClr val="tx1">
                    <a:lumMod val="65000"/>
                    <a:lumOff val="35000"/>
                  </a:schemeClr>
                </a:solidFill>
              </a:rPr>
              <a:t> and Transfer </a:t>
            </a:r>
            <a:r>
              <a:rPr lang="es-CL" dirty="0" err="1">
                <a:solidFill>
                  <a:schemeClr val="tx1">
                    <a:lumMod val="65000"/>
                    <a:lumOff val="35000"/>
                  </a:schemeClr>
                </a:solidFill>
              </a:rPr>
              <a:t>Register</a:t>
            </a:r>
            <a:r>
              <a:rPr lang="es-CL" dirty="0" smtClean="0">
                <a:solidFill>
                  <a:schemeClr val="tx1">
                    <a:lumMod val="65000"/>
                    <a:lumOff val="35000"/>
                  </a:schemeClr>
                </a:solidFill>
              </a:rPr>
              <a:t>”).</a:t>
            </a:r>
            <a:endParaRPr lang="es-CL"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smtClean="0"/>
              <a:t>Ajustes</a:t>
            </a:r>
            <a:endParaRPr lang="es-ES" b="1" dirty="0"/>
          </a:p>
        </p:txBody>
      </p:sp>
      <p:sp>
        <p:nvSpPr>
          <p:cNvPr id="6" name="Content Placeholder 8"/>
          <p:cNvSpPr>
            <a:spLocks noGrp="1"/>
          </p:cNvSpPr>
          <p:nvPr>
            <p:ph sz="quarter" idx="1"/>
          </p:nvPr>
        </p:nvSpPr>
        <p:spPr>
          <a:xfrm>
            <a:off x="612648" y="1340768"/>
            <a:ext cx="8378952" cy="5105400"/>
          </a:xfrm>
        </p:spPr>
        <p:txBody>
          <a:bodyPr>
            <a:normAutofit/>
          </a:bodyPr>
          <a:lstStyle/>
          <a:p>
            <a:pPr>
              <a:buNone/>
            </a:pPr>
            <a:endParaRPr lang="es-CL" sz="2400" dirty="0" smtClean="0"/>
          </a:p>
          <a:p>
            <a:pPr>
              <a:buNone/>
            </a:pPr>
            <a:r>
              <a:rPr lang="es-CL" sz="2400" dirty="0" smtClean="0"/>
              <a:t>Calidad </a:t>
            </a:r>
          </a:p>
          <a:p>
            <a:pPr>
              <a:buNone/>
            </a:pPr>
            <a:r>
              <a:rPr lang="es-CL" sz="2400" dirty="0" smtClean="0"/>
              <a:t>Ambiental</a:t>
            </a:r>
          </a:p>
          <a:p>
            <a:pPr>
              <a:buNone/>
            </a:pPr>
            <a:r>
              <a:rPr lang="es-CL" sz="2400" dirty="0" smtClean="0"/>
              <a:t>Base</a:t>
            </a:r>
          </a:p>
          <a:p>
            <a:pPr>
              <a:buNone/>
            </a:pPr>
            <a:endParaRPr lang="es-CL" sz="2400" dirty="0" smtClean="0"/>
          </a:p>
          <a:p>
            <a:pPr>
              <a:buNone/>
            </a:pPr>
            <a:r>
              <a:rPr lang="es-CL" sz="2400" dirty="0" smtClean="0"/>
              <a:t>Monitoreo </a:t>
            </a:r>
          </a:p>
          <a:p>
            <a:pPr>
              <a:buNone/>
            </a:pPr>
            <a:r>
              <a:rPr lang="es-CL" sz="2400" dirty="0" smtClean="0"/>
              <a:t>Ambiental</a:t>
            </a:r>
          </a:p>
          <a:p>
            <a:pPr>
              <a:buNone/>
            </a:pPr>
            <a:endParaRPr lang="es-CL" sz="2400" dirty="0" smtClean="0"/>
          </a:p>
          <a:p>
            <a:pPr>
              <a:buNone/>
            </a:pPr>
            <a:endParaRPr lang="es-CL" sz="2400" dirty="0" smtClean="0"/>
          </a:p>
          <a:p>
            <a:pPr>
              <a:buNone/>
            </a:pPr>
            <a:r>
              <a:rPr lang="es-CL" sz="2400" dirty="0" smtClean="0"/>
              <a:t>Historial de </a:t>
            </a:r>
          </a:p>
          <a:p>
            <a:pPr>
              <a:buNone/>
            </a:pPr>
            <a:r>
              <a:rPr lang="es-CL" sz="2400" dirty="0" smtClean="0"/>
              <a:t>Incumplimiento</a:t>
            </a:r>
            <a:endParaRPr lang="es-CL" sz="2400" dirty="0"/>
          </a:p>
        </p:txBody>
      </p:sp>
      <p:graphicFrame>
        <p:nvGraphicFramePr>
          <p:cNvPr id="7" name="Table 4"/>
          <p:cNvGraphicFramePr>
            <a:graphicFrameLocks noGrp="1"/>
          </p:cNvGraphicFramePr>
          <p:nvPr>
            <p:extLst>
              <p:ext uri="{D42A27DB-BD31-4B8C-83A1-F6EECF244321}">
                <p14:modId xmlns:p14="http://schemas.microsoft.com/office/powerpoint/2010/main" xmlns="" val="768781398"/>
              </p:ext>
            </p:extLst>
          </p:nvPr>
        </p:nvGraphicFramePr>
        <p:xfrm>
          <a:off x="3131840" y="1369368"/>
          <a:ext cx="5760640" cy="1621411"/>
        </p:xfrm>
        <a:graphic>
          <a:graphicData uri="http://schemas.openxmlformats.org/drawingml/2006/table">
            <a:tbl>
              <a:tblPr/>
              <a:tblGrid>
                <a:gridCol w="3458588"/>
                <a:gridCol w="2302052"/>
              </a:tblGrid>
              <a:tr h="524131">
                <a:tc>
                  <a:txBody>
                    <a:bodyPr/>
                    <a:lstStyle/>
                    <a:p>
                      <a:pPr marL="0" marR="0" algn="l">
                        <a:spcBef>
                          <a:spcPts val="0"/>
                        </a:spcBef>
                        <a:spcAft>
                          <a:spcPts val="0"/>
                        </a:spcAft>
                      </a:pPr>
                      <a:r>
                        <a:rPr lang="es-CL" sz="1800" b="1" dirty="0" smtClean="0">
                          <a:solidFill>
                            <a:srgbClr val="000000"/>
                          </a:solidFill>
                          <a:latin typeface="Calibri"/>
                          <a:ea typeface="Times New Roman"/>
                          <a:cs typeface="Calibri"/>
                        </a:rPr>
                        <a:t>Si la Calidad Ambiental Base es</a:t>
                      </a:r>
                      <a:r>
                        <a:rPr lang="es-CL" sz="1800" b="1" baseline="0" dirty="0" smtClean="0">
                          <a:solidFill>
                            <a:srgbClr val="000000"/>
                          </a:solidFill>
                          <a:latin typeface="Calibri"/>
                          <a:ea typeface="Times New Roman"/>
                          <a:cs typeface="Calibri"/>
                        </a:rPr>
                        <a:t>:</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marL="0" marR="0" algn="ctr">
                        <a:spcBef>
                          <a:spcPts val="0"/>
                        </a:spcBef>
                        <a:spcAft>
                          <a:spcPts val="0"/>
                        </a:spcAft>
                      </a:pPr>
                      <a:r>
                        <a:rPr lang="en-US" altLang="ja-JP" sz="1800" dirty="0" smtClean="0"/>
                        <a:t>Pond(CAB)</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r h="265011">
                <a:tc>
                  <a:txBody>
                    <a:bodyPr/>
                    <a:lstStyle/>
                    <a:p>
                      <a:pPr marL="0" marR="0" algn="l">
                        <a:spcBef>
                          <a:spcPts val="0"/>
                        </a:spcBef>
                        <a:spcAft>
                          <a:spcPts val="0"/>
                        </a:spcAft>
                      </a:pPr>
                      <a:r>
                        <a:rPr lang="es-CL" sz="1800" dirty="0" smtClean="0">
                          <a:solidFill>
                            <a:srgbClr val="000000"/>
                          </a:solidFill>
                          <a:latin typeface="Calibri"/>
                          <a:ea typeface="Times New Roman"/>
                          <a:cs typeface="Calibri"/>
                        </a:rPr>
                        <a:t>Buena</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no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1.0</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noFill/>
                  </a:tcPr>
                </a:tc>
              </a:tr>
              <a:tr h="265011">
                <a:tc>
                  <a:txBody>
                    <a:bodyPr/>
                    <a:lstStyle/>
                    <a:p>
                      <a:pPr marL="0" marR="0" algn="l">
                        <a:spcBef>
                          <a:spcPts val="0"/>
                        </a:spcBef>
                        <a:spcAft>
                          <a:spcPts val="0"/>
                        </a:spcAft>
                      </a:pPr>
                      <a:r>
                        <a:rPr lang="es-CL" sz="1800" dirty="0" smtClean="0">
                          <a:solidFill>
                            <a:srgbClr val="000000"/>
                          </a:solidFill>
                          <a:latin typeface="Calibri"/>
                          <a:ea typeface="Times New Roman"/>
                          <a:cs typeface="Times New Roman"/>
                        </a:rPr>
                        <a:t>Zona</a:t>
                      </a:r>
                      <a:r>
                        <a:rPr lang="es-CL" sz="1800" baseline="0" dirty="0" smtClean="0">
                          <a:solidFill>
                            <a:srgbClr val="000000"/>
                          </a:solidFill>
                          <a:latin typeface="Calibri"/>
                          <a:ea typeface="Times New Roman"/>
                          <a:cs typeface="Times New Roman"/>
                        </a:rPr>
                        <a:t> Latente</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1.1</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r>
              <a:tr h="265011">
                <a:tc>
                  <a:txBody>
                    <a:bodyPr/>
                    <a:lstStyle/>
                    <a:p>
                      <a:pPr marL="0" marR="0" lvl="0" algn="l">
                        <a:spcBef>
                          <a:spcPts val="0"/>
                        </a:spcBef>
                        <a:spcAft>
                          <a:spcPts val="0"/>
                        </a:spcAft>
                      </a:pPr>
                      <a:r>
                        <a:rPr lang="es-CL" sz="1800" baseline="0" dirty="0" smtClean="0">
                          <a:solidFill>
                            <a:srgbClr val="000000"/>
                          </a:solidFill>
                          <a:latin typeface="Calibri"/>
                          <a:ea typeface="Times New Roman"/>
                          <a:cs typeface="Calibri"/>
                        </a:rPr>
                        <a:t>Zona Saturada</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no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1.3</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noFill/>
                  </a:tcPr>
                </a:tc>
              </a:tr>
              <a:tr h="265011">
                <a:tc>
                  <a:txBody>
                    <a:bodyPr/>
                    <a:lstStyle/>
                    <a:p>
                      <a:pPr marL="0" marR="0" lvl="0" algn="l">
                        <a:spcBef>
                          <a:spcPts val="0"/>
                        </a:spcBef>
                        <a:spcAft>
                          <a:spcPts val="0"/>
                        </a:spcAft>
                      </a:pPr>
                      <a:r>
                        <a:rPr lang="es-CL" sz="1800" dirty="0" smtClean="0">
                          <a:solidFill>
                            <a:srgbClr val="000000"/>
                          </a:solidFill>
                          <a:latin typeface="Calibri"/>
                          <a:ea typeface="Times New Roman"/>
                          <a:cs typeface="Calibri"/>
                        </a:rPr>
                        <a:t>PPA o PDA</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1.5</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r>
            </a:tbl>
          </a:graphicData>
        </a:graphic>
      </p:graphicFrame>
      <p:graphicFrame>
        <p:nvGraphicFramePr>
          <p:cNvPr id="8" name="Table 5"/>
          <p:cNvGraphicFramePr>
            <a:graphicFrameLocks noGrp="1"/>
          </p:cNvGraphicFramePr>
          <p:nvPr>
            <p:extLst>
              <p:ext uri="{D42A27DB-BD31-4B8C-83A1-F6EECF244321}">
                <p14:modId xmlns:p14="http://schemas.microsoft.com/office/powerpoint/2010/main" xmlns="" val="3852478761"/>
              </p:ext>
            </p:extLst>
          </p:nvPr>
        </p:nvGraphicFramePr>
        <p:xfrm>
          <a:off x="3131840" y="3241576"/>
          <a:ext cx="5760640" cy="1573554"/>
        </p:xfrm>
        <a:graphic>
          <a:graphicData uri="http://schemas.openxmlformats.org/drawingml/2006/table">
            <a:tbl>
              <a:tblPr/>
              <a:tblGrid>
                <a:gridCol w="4392488"/>
                <a:gridCol w="1368152"/>
              </a:tblGrid>
              <a:tr h="338436">
                <a:tc>
                  <a:txBody>
                    <a:bodyPr/>
                    <a:lstStyle/>
                    <a:p>
                      <a:pPr marL="0" marR="0" algn="l">
                        <a:spcBef>
                          <a:spcPts val="0"/>
                        </a:spcBef>
                        <a:spcAft>
                          <a:spcPts val="0"/>
                        </a:spcAft>
                      </a:pPr>
                      <a:r>
                        <a:rPr lang="es-CL" sz="1800" b="1" dirty="0" smtClean="0">
                          <a:solidFill>
                            <a:srgbClr val="000000"/>
                          </a:solidFill>
                          <a:latin typeface="Calibri"/>
                          <a:ea typeface="Times New Roman"/>
                          <a:cs typeface="Calibri"/>
                        </a:rPr>
                        <a:t>Si el Monitoreo</a:t>
                      </a:r>
                      <a:r>
                        <a:rPr lang="es-CL" sz="1800" b="1" baseline="0" dirty="0" smtClean="0">
                          <a:solidFill>
                            <a:srgbClr val="000000"/>
                          </a:solidFill>
                          <a:latin typeface="Calibri"/>
                          <a:ea typeface="Times New Roman"/>
                          <a:cs typeface="Calibri"/>
                        </a:rPr>
                        <a:t> Ambiental ha detectado:</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marL="0" marR="0" indent="0" algn="ctr">
                        <a:spcBef>
                          <a:spcPts val="0"/>
                        </a:spcBef>
                        <a:spcAft>
                          <a:spcPts val="0"/>
                        </a:spcAft>
                      </a:pPr>
                      <a:r>
                        <a:rPr lang="es-CL" sz="1800" b="0" dirty="0" err="1" smtClean="0">
                          <a:solidFill>
                            <a:srgbClr val="000000"/>
                          </a:solidFill>
                          <a:latin typeface="Calibri"/>
                          <a:ea typeface="Times New Roman"/>
                          <a:cs typeface="Calibri"/>
                        </a:rPr>
                        <a:t>Pond</a:t>
                      </a:r>
                      <a:r>
                        <a:rPr lang="es-CL" sz="1800" b="0" dirty="0" smtClean="0">
                          <a:solidFill>
                            <a:srgbClr val="000000"/>
                          </a:solidFill>
                          <a:latin typeface="Calibri"/>
                          <a:ea typeface="Times New Roman"/>
                          <a:cs typeface="Calibri"/>
                        </a:rPr>
                        <a:t>(</a:t>
                      </a:r>
                      <a:r>
                        <a:rPr lang="es-CL" sz="1800" b="0" dirty="0" err="1" smtClean="0">
                          <a:solidFill>
                            <a:srgbClr val="000000"/>
                          </a:solidFill>
                          <a:latin typeface="Calibri"/>
                          <a:ea typeface="Times New Roman"/>
                          <a:cs typeface="Calibri"/>
                        </a:rPr>
                        <a:t>Mon</a:t>
                      </a:r>
                      <a:r>
                        <a:rPr lang="es-CL" sz="1800" b="0" dirty="0" smtClean="0">
                          <a:solidFill>
                            <a:srgbClr val="000000"/>
                          </a:solidFill>
                          <a:latin typeface="Calibri"/>
                          <a:ea typeface="Times New Roman"/>
                          <a:cs typeface="Calibri"/>
                        </a:rPr>
                        <a:t>)</a:t>
                      </a:r>
                      <a:endParaRPr lang="en-US" sz="1800" b="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r h="343239">
                <a:tc>
                  <a:txBody>
                    <a:bodyPr/>
                    <a:lstStyle/>
                    <a:p>
                      <a:pPr marL="0" marR="0" algn="l">
                        <a:spcBef>
                          <a:spcPts val="0"/>
                        </a:spcBef>
                        <a:spcAft>
                          <a:spcPts val="0"/>
                        </a:spcAft>
                      </a:pPr>
                      <a:r>
                        <a:rPr lang="es-CL" sz="1800" dirty="0" smtClean="0">
                          <a:solidFill>
                            <a:srgbClr val="000000"/>
                          </a:solidFill>
                          <a:latin typeface="Calibri"/>
                          <a:ea typeface="Times New Roman"/>
                          <a:cs typeface="Times New Roman"/>
                        </a:rPr>
                        <a:t>Nada</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solidFill>
                      <a:schemeClr val="accent3">
                        <a:lumMod val="20000"/>
                        <a:lumOff val="80000"/>
                      </a:schemeClr>
                    </a:solid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1.0</a:t>
                      </a:r>
                      <a:endParaRPr lang="en-US" sz="1800" dirty="0">
                        <a:solidFill>
                          <a:srgbClr val="76923C"/>
                        </a:solidFill>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solidFill>
                      <a:schemeClr val="accent3">
                        <a:lumMod val="20000"/>
                        <a:lumOff val="80000"/>
                      </a:schemeClr>
                    </a:solidFill>
                  </a:tcPr>
                </a:tc>
              </a:tr>
              <a:tr h="343239">
                <a:tc>
                  <a:txBody>
                    <a:bodyPr/>
                    <a:lstStyle/>
                    <a:p>
                      <a:pPr marL="0" marR="0" algn="l">
                        <a:spcBef>
                          <a:spcPts val="0"/>
                        </a:spcBef>
                        <a:spcAft>
                          <a:spcPts val="0"/>
                        </a:spcAft>
                      </a:pPr>
                      <a:r>
                        <a:rPr lang="es-CL" sz="1800" dirty="0" smtClean="0">
                          <a:solidFill>
                            <a:srgbClr val="000000"/>
                          </a:solidFill>
                          <a:latin typeface="Calibri"/>
                          <a:ea typeface="Times New Roman"/>
                          <a:cs typeface="Calibri"/>
                        </a:rPr>
                        <a:t>No cumplimiento mediante monitoreo Social</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1.3</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tcPr>
                </a:tc>
              </a:tr>
              <a:tr h="343239">
                <a:tc>
                  <a:txBody>
                    <a:bodyPr/>
                    <a:lstStyle/>
                    <a:p>
                      <a:pPr marL="0" marR="0" algn="l">
                        <a:spcBef>
                          <a:spcPts val="0"/>
                        </a:spcBef>
                        <a:spcAft>
                          <a:spcPts val="0"/>
                        </a:spcAft>
                      </a:pPr>
                      <a:r>
                        <a:rPr lang="es-CL" sz="1800" dirty="0" smtClean="0">
                          <a:solidFill>
                            <a:srgbClr val="000000"/>
                          </a:solidFill>
                          <a:latin typeface="Calibri"/>
                          <a:ea typeface="Times New Roman"/>
                          <a:cs typeface="Calibri"/>
                        </a:rPr>
                        <a:t>No cumplimiento mediante estaciones</a:t>
                      </a:r>
                      <a:r>
                        <a:rPr lang="es-CL" sz="1800" baseline="0" dirty="0" smtClean="0">
                          <a:solidFill>
                            <a:srgbClr val="000000"/>
                          </a:solidFill>
                          <a:latin typeface="Calibri"/>
                          <a:ea typeface="Times New Roman"/>
                          <a:cs typeface="Calibri"/>
                        </a:rPr>
                        <a:t> de Monitoreo Ambiental</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c>
                  <a:txBody>
                    <a:bodyPr/>
                    <a:lstStyle/>
                    <a:p>
                      <a:pPr marL="0" marR="0" algn="ctr">
                        <a:spcBef>
                          <a:spcPts val="0"/>
                        </a:spcBef>
                        <a:spcAft>
                          <a:spcPts val="0"/>
                        </a:spcAft>
                      </a:pPr>
                      <a:r>
                        <a:rPr lang="es-CL" sz="1800" dirty="0" smtClean="0">
                          <a:solidFill>
                            <a:srgbClr val="000000"/>
                          </a:solidFill>
                          <a:latin typeface="Calibri"/>
                          <a:ea typeface="Times New Roman"/>
                          <a:cs typeface="Calibri"/>
                        </a:rPr>
                        <a:t>1.5</a:t>
                      </a:r>
                      <a:endParaRPr lang="en-US" sz="1800" dirty="0">
                        <a:solidFill>
                          <a:srgbClr val="76923C"/>
                        </a:solidFill>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r>
            </a:tbl>
          </a:graphicData>
        </a:graphic>
      </p:graphicFrame>
      <p:graphicFrame>
        <p:nvGraphicFramePr>
          <p:cNvPr id="9" name="Table 7"/>
          <p:cNvGraphicFramePr>
            <a:graphicFrameLocks noGrp="1"/>
          </p:cNvGraphicFramePr>
          <p:nvPr>
            <p:extLst>
              <p:ext uri="{D42A27DB-BD31-4B8C-83A1-F6EECF244321}">
                <p14:modId xmlns:p14="http://schemas.microsoft.com/office/powerpoint/2010/main" xmlns="" val="3523040778"/>
              </p:ext>
            </p:extLst>
          </p:nvPr>
        </p:nvGraphicFramePr>
        <p:xfrm>
          <a:off x="3131840" y="4981212"/>
          <a:ext cx="5760640" cy="1645920"/>
        </p:xfrm>
        <a:graphic>
          <a:graphicData uri="http://schemas.openxmlformats.org/drawingml/2006/table">
            <a:tbl>
              <a:tblPr/>
              <a:tblGrid>
                <a:gridCol w="4032448"/>
                <a:gridCol w="1728192"/>
              </a:tblGrid>
              <a:tr h="331436">
                <a:tc>
                  <a:txBody>
                    <a:bodyPr/>
                    <a:lstStyle/>
                    <a:p>
                      <a:pPr algn="l">
                        <a:spcAft>
                          <a:spcPts val="0"/>
                        </a:spcAft>
                      </a:pPr>
                      <a:r>
                        <a:rPr lang="en-US" sz="1800" b="1" baseline="0" dirty="0" smtClean="0">
                          <a:solidFill>
                            <a:srgbClr val="000000"/>
                          </a:solidFill>
                          <a:latin typeface="Calibri"/>
                          <a:ea typeface="Times New Roman"/>
                          <a:cs typeface="Calibri"/>
                        </a:rPr>
                        <a:t>Si los </a:t>
                      </a:r>
                      <a:r>
                        <a:rPr lang="en-US" sz="1800" b="1" baseline="0" dirty="0" err="1" smtClean="0">
                          <a:solidFill>
                            <a:srgbClr val="000000"/>
                          </a:solidFill>
                          <a:latin typeface="Calibri"/>
                          <a:ea typeface="Times New Roman"/>
                          <a:cs typeface="Calibri"/>
                        </a:rPr>
                        <a:t>registros</a:t>
                      </a:r>
                      <a:r>
                        <a:rPr lang="en-US" sz="1800" b="1" baseline="0" dirty="0" smtClean="0">
                          <a:solidFill>
                            <a:srgbClr val="000000"/>
                          </a:solidFill>
                          <a:latin typeface="Calibri"/>
                          <a:ea typeface="Times New Roman"/>
                          <a:cs typeface="Calibri"/>
                        </a:rPr>
                        <a:t> de no </a:t>
                      </a:r>
                      <a:r>
                        <a:rPr lang="en-US" sz="1800" b="1" baseline="0" dirty="0" err="1" smtClean="0">
                          <a:solidFill>
                            <a:srgbClr val="000000"/>
                          </a:solidFill>
                          <a:latin typeface="Calibri"/>
                          <a:ea typeface="Times New Roman"/>
                          <a:cs typeface="Calibri"/>
                        </a:rPr>
                        <a:t>cumplimiento</a:t>
                      </a:r>
                      <a:r>
                        <a:rPr lang="en-US" sz="1800" b="1" baseline="0" dirty="0" smtClean="0">
                          <a:solidFill>
                            <a:srgbClr val="000000"/>
                          </a:solidFill>
                          <a:latin typeface="Calibri"/>
                          <a:ea typeface="Times New Roman"/>
                          <a:cs typeface="Calibri"/>
                        </a:rPr>
                        <a:t> </a:t>
                      </a:r>
                      <a:r>
                        <a:rPr lang="en-US" sz="1800" b="1" baseline="0" dirty="0" err="1" smtClean="0">
                          <a:solidFill>
                            <a:srgbClr val="000000"/>
                          </a:solidFill>
                          <a:latin typeface="Calibri"/>
                          <a:ea typeface="Times New Roman"/>
                          <a:cs typeface="Calibri"/>
                        </a:rPr>
                        <a:t>muestran</a:t>
                      </a:r>
                      <a:r>
                        <a:rPr lang="en-US" sz="1800" b="1" baseline="0" dirty="0" smtClean="0">
                          <a:solidFill>
                            <a:srgbClr val="000000"/>
                          </a:solidFill>
                          <a:latin typeface="Calibri"/>
                          <a:ea typeface="Times New Roman"/>
                          <a:cs typeface="Calibri"/>
                        </a:rPr>
                        <a:t>:</a:t>
                      </a:r>
                      <a:endParaRPr lang="es-CL" sz="2000" dirty="0">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a:spcAft>
                          <a:spcPts val="0"/>
                        </a:spcAft>
                      </a:pPr>
                      <a:r>
                        <a:rPr lang="es-CL" sz="1800" b="0" dirty="0" err="1" smtClean="0">
                          <a:solidFill>
                            <a:srgbClr val="000000"/>
                          </a:solidFill>
                          <a:latin typeface="Calibri"/>
                          <a:ea typeface="Times New Roman"/>
                          <a:cs typeface="Calibri"/>
                        </a:rPr>
                        <a:t>Pond</a:t>
                      </a:r>
                      <a:r>
                        <a:rPr lang="es-CL" sz="1800" b="0" dirty="0" smtClean="0">
                          <a:solidFill>
                            <a:srgbClr val="000000"/>
                          </a:solidFill>
                          <a:latin typeface="Calibri"/>
                          <a:ea typeface="Times New Roman"/>
                          <a:cs typeface="Calibri"/>
                        </a:rPr>
                        <a:t>(INC)</a:t>
                      </a:r>
                      <a:endParaRPr lang="es-CL" sz="2000" b="0" dirty="0">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r h="223175">
                <a:tc>
                  <a:txBody>
                    <a:bodyPr/>
                    <a:lstStyle/>
                    <a:p>
                      <a:pPr algn="l">
                        <a:spcAft>
                          <a:spcPts val="0"/>
                        </a:spcAft>
                      </a:pPr>
                      <a:r>
                        <a:rPr lang="en-US" sz="1800" b="0" dirty="0" smtClean="0">
                          <a:solidFill>
                            <a:srgbClr val="000000"/>
                          </a:solidFill>
                          <a:latin typeface="Calibri"/>
                          <a:ea typeface="Times New Roman"/>
                          <a:cs typeface="Calibri"/>
                        </a:rPr>
                        <a:t>Sin </a:t>
                      </a:r>
                      <a:r>
                        <a:rPr lang="en-US" sz="1800" b="0" dirty="0" err="1" smtClean="0">
                          <a:solidFill>
                            <a:srgbClr val="000000"/>
                          </a:solidFill>
                          <a:latin typeface="Calibri"/>
                          <a:ea typeface="Times New Roman"/>
                          <a:cs typeface="Calibri"/>
                        </a:rPr>
                        <a:t>sanción</a:t>
                      </a:r>
                      <a:r>
                        <a:rPr lang="en-US" sz="1800" b="0" baseline="0" dirty="0" smtClean="0">
                          <a:solidFill>
                            <a:srgbClr val="000000"/>
                          </a:solidFill>
                          <a:latin typeface="Calibri"/>
                          <a:ea typeface="Times New Roman"/>
                          <a:cs typeface="Calibri"/>
                        </a:rPr>
                        <a:t> </a:t>
                      </a:r>
                      <a:r>
                        <a:rPr lang="en-US" sz="1800" b="0" baseline="0" dirty="0" err="1" smtClean="0">
                          <a:solidFill>
                            <a:srgbClr val="000000"/>
                          </a:solidFill>
                          <a:latin typeface="Calibri"/>
                          <a:ea typeface="Times New Roman"/>
                          <a:cs typeface="Calibri"/>
                        </a:rPr>
                        <a:t>ni</a:t>
                      </a:r>
                      <a:r>
                        <a:rPr lang="en-US" sz="1800" b="0" baseline="0" dirty="0" smtClean="0">
                          <a:solidFill>
                            <a:srgbClr val="000000"/>
                          </a:solidFill>
                          <a:latin typeface="Calibri"/>
                          <a:ea typeface="Times New Roman"/>
                          <a:cs typeface="Calibri"/>
                        </a:rPr>
                        <a:t> </a:t>
                      </a:r>
                      <a:r>
                        <a:rPr lang="en-US" sz="1800" b="0" baseline="0" dirty="0" err="1" smtClean="0">
                          <a:solidFill>
                            <a:srgbClr val="000000"/>
                          </a:solidFill>
                          <a:latin typeface="Calibri"/>
                          <a:ea typeface="Times New Roman"/>
                          <a:cs typeface="Calibri"/>
                        </a:rPr>
                        <a:t>amonestación</a:t>
                      </a:r>
                      <a:endParaRPr lang="es-CL" sz="2000" b="0" dirty="0">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noFill/>
                  </a:tcPr>
                </a:tc>
                <a:tc>
                  <a:txBody>
                    <a:bodyPr/>
                    <a:lstStyle/>
                    <a:p>
                      <a:pPr algn="ctr">
                        <a:spcAft>
                          <a:spcPts val="0"/>
                        </a:spcAft>
                      </a:pPr>
                      <a:r>
                        <a:rPr lang="en-US" sz="1800" dirty="0" smtClean="0">
                          <a:solidFill>
                            <a:srgbClr val="000000"/>
                          </a:solidFill>
                          <a:latin typeface="Calibri"/>
                          <a:ea typeface="Times New Roman"/>
                          <a:cs typeface="Calibri"/>
                        </a:rPr>
                        <a:t>1.0</a:t>
                      </a:r>
                      <a:endParaRPr lang="es-CL" sz="2000" dirty="0">
                        <a:latin typeface="Calibri"/>
                        <a:ea typeface="Times New Roman"/>
                        <a:cs typeface="Times New Roman"/>
                      </a:endParaRPr>
                    </a:p>
                  </a:txBody>
                  <a:tcPr marL="68580" marR="68580" marT="0" marB="0" anchor="ctr">
                    <a:lnL>
                      <a:noFill/>
                    </a:lnL>
                    <a:lnR>
                      <a:noFill/>
                    </a:lnR>
                    <a:lnT w="12700" cap="flat" cmpd="sng" algn="ctr">
                      <a:solidFill>
                        <a:srgbClr val="9BBB59"/>
                      </a:solidFill>
                      <a:prstDash val="solid"/>
                      <a:round/>
                      <a:headEnd type="none" w="med" len="med"/>
                      <a:tailEnd type="none" w="med" len="med"/>
                    </a:lnT>
                    <a:lnB>
                      <a:noFill/>
                    </a:lnB>
                    <a:noFill/>
                  </a:tcPr>
                </a:tc>
              </a:tr>
              <a:tr h="223175">
                <a:tc>
                  <a:txBody>
                    <a:bodyPr/>
                    <a:lstStyle/>
                    <a:p>
                      <a:pPr algn="l">
                        <a:spcAft>
                          <a:spcPts val="0"/>
                        </a:spcAft>
                      </a:pPr>
                      <a:r>
                        <a:rPr lang="es-CL" sz="1800" b="0" dirty="0" smtClean="0">
                          <a:solidFill>
                            <a:srgbClr val="000000"/>
                          </a:solidFill>
                          <a:latin typeface="Calibri"/>
                          <a:ea typeface="Times New Roman"/>
                          <a:cs typeface="Calibri"/>
                        </a:rPr>
                        <a:t>Con amonestación</a:t>
                      </a:r>
                      <a:endParaRPr lang="es-CL" sz="2000" b="0" dirty="0">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c>
                  <a:txBody>
                    <a:bodyPr/>
                    <a:lstStyle/>
                    <a:p>
                      <a:pPr algn="ctr">
                        <a:spcAft>
                          <a:spcPts val="0"/>
                        </a:spcAft>
                      </a:pPr>
                      <a:r>
                        <a:rPr lang="es-CL" sz="1800" dirty="0" smtClean="0">
                          <a:solidFill>
                            <a:srgbClr val="000000"/>
                          </a:solidFill>
                          <a:latin typeface="Calibri"/>
                          <a:ea typeface="Times New Roman"/>
                          <a:cs typeface="Calibri"/>
                        </a:rPr>
                        <a:t>1.1</a:t>
                      </a:r>
                      <a:endParaRPr lang="es-CL" sz="2000" dirty="0">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r>
              <a:tr h="223175">
                <a:tc>
                  <a:txBody>
                    <a:bodyPr/>
                    <a:lstStyle/>
                    <a:p>
                      <a:pPr algn="l">
                        <a:spcAft>
                          <a:spcPts val="0"/>
                        </a:spcAft>
                      </a:pPr>
                      <a:r>
                        <a:rPr lang="es-CL" sz="1800" b="0" dirty="0" smtClean="0">
                          <a:solidFill>
                            <a:srgbClr val="000000"/>
                          </a:solidFill>
                          <a:latin typeface="Calibri"/>
                          <a:ea typeface="Times New Roman"/>
                          <a:cs typeface="Calibri"/>
                        </a:rPr>
                        <a:t>&lt; 250 UTM</a:t>
                      </a:r>
                      <a:endParaRPr lang="es-CL" sz="2000" b="0" dirty="0">
                        <a:latin typeface="Calibri"/>
                        <a:ea typeface="Times New Roman"/>
                        <a:cs typeface="Times New Roman"/>
                      </a:endParaRPr>
                    </a:p>
                  </a:txBody>
                  <a:tcPr marL="68580" marR="68580" marT="0" marB="0" anchor="ctr">
                    <a:lnL>
                      <a:noFill/>
                    </a:lnL>
                    <a:lnR>
                      <a:noFill/>
                    </a:lnR>
                    <a:lnT>
                      <a:noFill/>
                    </a:lnT>
                    <a:lnB>
                      <a:noFill/>
                    </a:lnB>
                    <a:noFill/>
                  </a:tcPr>
                </a:tc>
                <a:tc>
                  <a:txBody>
                    <a:bodyPr/>
                    <a:lstStyle/>
                    <a:p>
                      <a:pPr algn="ctr">
                        <a:spcAft>
                          <a:spcPts val="0"/>
                        </a:spcAft>
                      </a:pPr>
                      <a:r>
                        <a:rPr lang="es-CL" sz="1800" dirty="0" smtClean="0">
                          <a:solidFill>
                            <a:srgbClr val="000000"/>
                          </a:solidFill>
                          <a:latin typeface="Calibri"/>
                          <a:ea typeface="Times New Roman"/>
                          <a:cs typeface="Calibri"/>
                        </a:rPr>
                        <a:t>1.2 – 1.3</a:t>
                      </a:r>
                      <a:endParaRPr lang="es-CL" sz="2000" dirty="0">
                        <a:latin typeface="Calibri"/>
                        <a:ea typeface="Times New Roman"/>
                        <a:cs typeface="Times New Roman"/>
                      </a:endParaRPr>
                    </a:p>
                  </a:txBody>
                  <a:tcPr marL="68580" marR="68580" marT="0" marB="0" anchor="ctr">
                    <a:lnL>
                      <a:noFill/>
                    </a:lnL>
                    <a:lnR>
                      <a:noFill/>
                    </a:lnR>
                    <a:lnT>
                      <a:noFill/>
                    </a:lnT>
                    <a:lnB>
                      <a:noFill/>
                    </a:lnB>
                    <a:noFill/>
                  </a:tcPr>
                </a:tc>
              </a:tr>
              <a:tr h="223175">
                <a:tc>
                  <a:txBody>
                    <a:bodyPr/>
                    <a:lstStyle/>
                    <a:p>
                      <a:pPr algn="l">
                        <a:spcAft>
                          <a:spcPts val="0"/>
                        </a:spcAft>
                        <a:buFont typeface="Wingdings"/>
                        <a:buNone/>
                      </a:pPr>
                      <a:r>
                        <a:rPr lang="es-CL" sz="1800" b="0" baseline="0" dirty="0" smtClean="0">
                          <a:solidFill>
                            <a:srgbClr val="000000"/>
                          </a:solidFill>
                          <a:latin typeface="Calibri"/>
                          <a:ea typeface="Times New Roman"/>
                          <a:cs typeface="Calibri"/>
                        </a:rPr>
                        <a:t>&gt; 250 UTM</a:t>
                      </a:r>
                      <a:endParaRPr lang="es-CL" sz="2000" b="0" dirty="0">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c>
                  <a:txBody>
                    <a:bodyPr/>
                    <a:lstStyle/>
                    <a:p>
                      <a:pPr algn="ctr">
                        <a:spcAft>
                          <a:spcPts val="0"/>
                        </a:spcAft>
                      </a:pPr>
                      <a:r>
                        <a:rPr lang="en-US" sz="1800" dirty="0" smtClean="0">
                          <a:solidFill>
                            <a:srgbClr val="000000"/>
                          </a:solidFill>
                          <a:latin typeface="Calibri"/>
                          <a:ea typeface="Times New Roman"/>
                          <a:cs typeface="Calibri"/>
                        </a:rPr>
                        <a:t>1.3 – 1.5</a:t>
                      </a:r>
                      <a:endParaRPr lang="es-CL" sz="2000" dirty="0">
                        <a:latin typeface="Calibri"/>
                        <a:ea typeface="Times New Roman"/>
                        <a:cs typeface="Times New Roman"/>
                      </a:endParaRPr>
                    </a:p>
                  </a:txBody>
                  <a:tcPr marL="68580" marR="68580" marT="0" marB="0" anchor="ctr">
                    <a:lnL>
                      <a:noFill/>
                    </a:lnL>
                    <a:lnR>
                      <a:noFill/>
                    </a:lnR>
                    <a:lnT>
                      <a:noFill/>
                    </a:lnT>
                    <a:lnB>
                      <a:noFill/>
                    </a:lnB>
                    <a:solidFill>
                      <a:schemeClr val="accent3">
                        <a:lumMod val="20000"/>
                        <a:lumOff val="80000"/>
                      </a:schemeClr>
                    </a:solidFill>
                  </a:tcPr>
                </a:tc>
              </a:tr>
            </a:tbl>
          </a:graphicData>
        </a:graphic>
      </p:graphicFrame>
    </p:spTree>
    <p:extLst>
      <p:ext uri="{BB962C8B-B14F-4D97-AF65-F5344CB8AC3E}">
        <p14:creationId xmlns:p14="http://schemas.microsoft.com/office/powerpoint/2010/main" xmlns="" val="396284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blinds(horizontal)">
                                      <p:cBhvr>
                                        <p:cTn id="17" dur="500"/>
                                        <p:tgtEl>
                                          <p:spTgt spid="6">
                                            <p:txEl>
                                              <p:pRg st="3" end="3"/>
                                            </p:txEl>
                                          </p:spTgt>
                                        </p:tgtEl>
                                      </p:cBhvr>
                                    </p:animEffect>
                                  </p:childTnLst>
                                </p:cTn>
                              </p:par>
                            </p:childTnLst>
                          </p:cTn>
                        </p:par>
                        <p:par>
                          <p:cTn id="18" fill="hold">
                            <p:stCondLst>
                              <p:cond delay="500"/>
                            </p:stCondLst>
                            <p:childTnLst>
                              <p:par>
                                <p:cTn id="19" presetID="3" presetClass="entr" presetSubtype="1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blinds(horizontal)">
                                      <p:cBhvr>
                                        <p:cTn id="26" dur="500"/>
                                        <p:tgtEl>
                                          <p:spTgt spid="6">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Effect transition="in" filter="blinds(horizontal)">
                                      <p:cBhvr>
                                        <p:cTn id="31" dur="500"/>
                                        <p:tgtEl>
                                          <p:spTgt spid="6">
                                            <p:txEl>
                                              <p:pRg st="6" end="6"/>
                                            </p:txEl>
                                          </p:spTgt>
                                        </p:tgtEl>
                                      </p:cBhvr>
                                    </p:animEffect>
                                  </p:childTnLst>
                                </p:cTn>
                              </p:par>
                            </p:childTnLst>
                          </p:cTn>
                        </p:par>
                        <p:par>
                          <p:cTn id="32" fill="hold">
                            <p:stCondLst>
                              <p:cond delay="500"/>
                            </p:stCondLst>
                            <p:childTnLst>
                              <p:par>
                                <p:cTn id="33" presetID="3" presetClass="entr" presetSubtype="1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linds(horizontal)">
                                      <p:cBhvr>
                                        <p:cTn id="35" dur="500"/>
                                        <p:tgtEl>
                                          <p:spTgt spid="8"/>
                                        </p:tgtEl>
                                      </p:cBhvr>
                                    </p:animEffect>
                                  </p:childTnLst>
                                </p:cTn>
                              </p:par>
                              <p:par>
                                <p:cTn id="36" presetID="3" presetClass="entr" presetSubtype="10" fill="hold" nodeType="withEffect">
                                  <p:stCondLst>
                                    <p:cond delay="0"/>
                                  </p:stCondLst>
                                  <p:childTnLst>
                                    <p:set>
                                      <p:cBhvr>
                                        <p:cTn id="37" dur="1" fill="hold">
                                          <p:stCondLst>
                                            <p:cond delay="0"/>
                                          </p:stCondLst>
                                        </p:cTn>
                                        <p:tgtEl>
                                          <p:spTgt spid="6">
                                            <p:txEl>
                                              <p:pRg st="9" end="9"/>
                                            </p:txEl>
                                          </p:spTgt>
                                        </p:tgtEl>
                                        <p:attrNameLst>
                                          <p:attrName>style.visibility</p:attrName>
                                        </p:attrNameLst>
                                      </p:cBhvr>
                                      <p:to>
                                        <p:strVal val="visible"/>
                                      </p:to>
                                    </p:set>
                                    <p:animEffect transition="in" filter="blinds(horizontal)">
                                      <p:cBhvr>
                                        <p:cTn id="38" dur="500"/>
                                        <p:tgtEl>
                                          <p:spTgt spid="6">
                                            <p:txEl>
                                              <p:pRg st="9" end="9"/>
                                            </p:txEl>
                                          </p:spTgt>
                                        </p:tgtEl>
                                      </p:cBhvr>
                                    </p:animEffect>
                                  </p:childTnLst>
                                </p:cTn>
                              </p:par>
                              <p:par>
                                <p:cTn id="39" presetID="3" presetClass="entr" presetSubtype="10" fill="hold" nodeType="withEffect">
                                  <p:stCondLst>
                                    <p:cond delay="0"/>
                                  </p:stCondLst>
                                  <p:childTnLst>
                                    <p:set>
                                      <p:cBhvr>
                                        <p:cTn id="40" dur="1" fill="hold">
                                          <p:stCondLst>
                                            <p:cond delay="0"/>
                                          </p:stCondLst>
                                        </p:cTn>
                                        <p:tgtEl>
                                          <p:spTgt spid="6">
                                            <p:txEl>
                                              <p:pRg st="10" end="10"/>
                                            </p:txEl>
                                          </p:spTgt>
                                        </p:tgtEl>
                                        <p:attrNameLst>
                                          <p:attrName>style.visibility</p:attrName>
                                        </p:attrNameLst>
                                      </p:cBhvr>
                                      <p:to>
                                        <p:strVal val="visible"/>
                                      </p:to>
                                    </p:set>
                                    <p:animEffect transition="in" filter="blinds(horizontal)">
                                      <p:cBhvr>
                                        <p:cTn id="41" dur="500"/>
                                        <p:tgtEl>
                                          <p:spTgt spid="6">
                                            <p:txEl>
                                              <p:pRg st="10" end="10"/>
                                            </p:txEl>
                                          </p:spTgt>
                                        </p:tgtEl>
                                      </p:cBhvr>
                                    </p:animEffect>
                                  </p:childTnLst>
                                </p:cTn>
                              </p:par>
                            </p:childTnLst>
                          </p:cTn>
                        </p:par>
                        <p:par>
                          <p:cTn id="42" fill="hold">
                            <p:stCondLst>
                              <p:cond delay="1000"/>
                            </p:stCondLst>
                            <p:childTnLst>
                              <p:par>
                                <p:cTn id="43" presetID="3" presetClass="entr" presetSubtype="10"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horizontal)">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Cálculo Índice de Liberación</a:t>
            </a:r>
            <a:endParaRPr lang="es-ES" b="1" dirty="0"/>
          </a:p>
        </p:txBody>
      </p:sp>
      <p:sp>
        <p:nvSpPr>
          <p:cNvPr id="4" name="Content Placeholder 3"/>
          <p:cNvSpPr>
            <a:spLocks noGrp="1"/>
          </p:cNvSpPr>
          <p:nvPr>
            <p:ph idx="1"/>
          </p:nvPr>
        </p:nvSpPr>
        <p:spPr>
          <a:xfrm>
            <a:off x="442592" y="5195896"/>
            <a:ext cx="8229600" cy="1268403"/>
          </a:xfrm>
        </p:spPr>
        <p:txBody>
          <a:bodyPr>
            <a:normAutofit/>
          </a:bodyPr>
          <a:lstStyle/>
          <a:p>
            <a:pPr>
              <a:buNone/>
            </a:pPr>
            <a:r>
              <a:rPr lang="es-CL" sz="2400" dirty="0" smtClean="0">
                <a:solidFill>
                  <a:schemeClr val="tx1">
                    <a:lumMod val="65000"/>
                    <a:lumOff val="35000"/>
                  </a:schemeClr>
                </a:solidFill>
              </a:rPr>
              <a:t>	Finalmente, el valor del índice de liberación se estima normalizando los valores del puntaje de liberación para un mínimo de 1 y un máximo de 100.</a:t>
            </a:r>
            <a:endParaRPr lang="es-CL" sz="2400" dirty="0">
              <a:solidFill>
                <a:schemeClr val="tx1">
                  <a:lumMod val="65000"/>
                  <a:lumOff val="35000"/>
                </a:schemeClr>
              </a:solidFill>
            </a:endParaRPr>
          </a:p>
        </p:txBody>
      </p:sp>
      <p:graphicFrame>
        <p:nvGraphicFramePr>
          <p:cNvPr id="5" name="Object 1"/>
          <p:cNvGraphicFramePr>
            <a:graphicFrameLocks noChangeAspect="1"/>
          </p:cNvGraphicFramePr>
          <p:nvPr>
            <p:extLst>
              <p:ext uri="{D42A27DB-BD31-4B8C-83A1-F6EECF244321}">
                <p14:modId xmlns:p14="http://schemas.microsoft.com/office/powerpoint/2010/main" xmlns="" val="3555455620"/>
              </p:ext>
            </p:extLst>
          </p:nvPr>
        </p:nvGraphicFramePr>
        <p:xfrm>
          <a:off x="186611" y="1678904"/>
          <a:ext cx="8907285" cy="642942"/>
        </p:xfrm>
        <a:graphic>
          <a:graphicData uri="http://schemas.openxmlformats.org/presentationml/2006/ole">
            <p:oleObj spid="_x0000_s1048" name="Equation" r:id="rId4" imgW="3340100" imgH="241300" progId="Equation.3">
              <p:embed/>
            </p:oleObj>
          </a:graphicData>
        </a:graphic>
      </p:graphicFrame>
      <p:graphicFrame>
        <p:nvGraphicFramePr>
          <p:cNvPr id="6" name="Object 2"/>
          <p:cNvGraphicFramePr>
            <a:graphicFrameLocks noChangeAspect="1"/>
          </p:cNvGraphicFramePr>
          <p:nvPr/>
        </p:nvGraphicFramePr>
        <p:xfrm>
          <a:off x="628302" y="2481251"/>
          <a:ext cx="6286544" cy="2649755"/>
        </p:xfrm>
        <a:graphic>
          <a:graphicData uri="http://schemas.openxmlformats.org/presentationml/2006/ole">
            <p:oleObj spid="_x0000_s1049" name="Equation" r:id="rId5" imgW="4521200" imgH="1905000" progId="Equation.3">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b="1" dirty="0" smtClean="0"/>
              <a:t>    Índice </a:t>
            </a:r>
            <a:r>
              <a:rPr lang="es-CL" b="1" dirty="0"/>
              <a:t>de Características del </a:t>
            </a:r>
            <a:r>
              <a:rPr lang="es-CL" b="1" dirty="0" smtClean="0"/>
              <a:t>Entorno</a:t>
            </a:r>
            <a:endParaRPr lang="es-ES" b="1" dirty="0"/>
          </a:p>
        </p:txBody>
      </p:sp>
      <p:sp>
        <p:nvSpPr>
          <p:cNvPr id="3" name="2 Marcador de contenido"/>
          <p:cNvSpPr>
            <a:spLocks noGrp="1"/>
          </p:cNvSpPr>
          <p:nvPr>
            <p:ph idx="1"/>
          </p:nvPr>
        </p:nvSpPr>
        <p:spPr/>
        <p:txBody>
          <a:bodyPr>
            <a:normAutofit fontScale="92500" lnSpcReduction="20000"/>
          </a:bodyPr>
          <a:lstStyle/>
          <a:p>
            <a:r>
              <a:rPr lang="es-CL" sz="2400" dirty="0">
                <a:solidFill>
                  <a:schemeClr val="tx1">
                    <a:lumMod val="65000"/>
                    <a:lumOff val="35000"/>
                  </a:schemeClr>
                </a:solidFill>
              </a:rPr>
              <a:t>Este índice tiene como finalidad la caracterización del entorno inmediato de cada proyecto, concentrándose en los siguientes receptores:</a:t>
            </a:r>
          </a:p>
          <a:p>
            <a:pPr lvl="1"/>
            <a:r>
              <a:rPr lang="es-CL" sz="2400" dirty="0">
                <a:solidFill>
                  <a:schemeClr val="tx1">
                    <a:lumMod val="65000"/>
                    <a:lumOff val="35000"/>
                  </a:schemeClr>
                </a:solidFill>
              </a:rPr>
              <a:t>Población humana</a:t>
            </a:r>
          </a:p>
          <a:p>
            <a:pPr lvl="1"/>
            <a:r>
              <a:rPr lang="es-CL" sz="2400" dirty="0">
                <a:solidFill>
                  <a:schemeClr val="tx1">
                    <a:lumMod val="65000"/>
                    <a:lumOff val="35000"/>
                  </a:schemeClr>
                </a:solidFill>
              </a:rPr>
              <a:t>Ecosistemas</a:t>
            </a:r>
          </a:p>
          <a:p>
            <a:pPr lvl="1"/>
            <a:r>
              <a:rPr lang="es-CL" sz="2400" dirty="0">
                <a:solidFill>
                  <a:schemeClr val="tx1">
                    <a:lumMod val="65000"/>
                    <a:lumOff val="35000"/>
                  </a:schemeClr>
                </a:solidFill>
              </a:rPr>
              <a:t>Patrimonio cultural</a:t>
            </a:r>
          </a:p>
          <a:p>
            <a:r>
              <a:rPr lang="en-US" sz="2400" dirty="0">
                <a:solidFill>
                  <a:schemeClr val="tx1">
                    <a:lumMod val="65000"/>
                    <a:lumOff val="35000"/>
                  </a:schemeClr>
                </a:solidFill>
              </a:rPr>
              <a:t>3 </a:t>
            </a:r>
            <a:r>
              <a:rPr lang="en-US" sz="2400" dirty="0" smtClean="0">
                <a:solidFill>
                  <a:schemeClr val="tx1">
                    <a:lumMod val="65000"/>
                    <a:lumOff val="35000"/>
                  </a:schemeClr>
                </a:solidFill>
              </a:rPr>
              <a:t>buffers</a:t>
            </a:r>
            <a:r>
              <a:rPr lang="es-CL" sz="2400" dirty="0" smtClean="0">
                <a:solidFill>
                  <a:schemeClr val="tx1">
                    <a:lumMod val="65000"/>
                    <a:lumOff val="35000"/>
                  </a:schemeClr>
                </a:solidFill>
              </a:rPr>
              <a:t> representan las diferentes áreas de influencia consideradas:</a:t>
            </a:r>
          </a:p>
          <a:p>
            <a:pPr lvl="1"/>
            <a:r>
              <a:rPr lang="es-CL" sz="2400" dirty="0" smtClean="0">
                <a:solidFill>
                  <a:schemeClr val="tx1">
                    <a:lumMod val="65000"/>
                    <a:lumOff val="35000"/>
                  </a:schemeClr>
                </a:solidFill>
              </a:rPr>
              <a:t>250 m</a:t>
            </a:r>
          </a:p>
          <a:p>
            <a:pPr lvl="1"/>
            <a:r>
              <a:rPr lang="en-US" sz="2400" dirty="0" smtClean="0">
                <a:solidFill>
                  <a:schemeClr val="tx1">
                    <a:lumMod val="65000"/>
                    <a:lumOff val="35000"/>
                  </a:schemeClr>
                </a:solidFill>
              </a:rPr>
              <a:t>1.000 </a:t>
            </a:r>
            <a:r>
              <a:rPr lang="en-US" sz="2400" dirty="0">
                <a:solidFill>
                  <a:schemeClr val="tx1">
                    <a:lumMod val="65000"/>
                    <a:lumOff val="35000"/>
                  </a:schemeClr>
                </a:solidFill>
              </a:rPr>
              <a:t>m</a:t>
            </a:r>
          </a:p>
          <a:p>
            <a:pPr lvl="1"/>
            <a:r>
              <a:rPr lang="en-US" sz="2400" dirty="0" smtClean="0">
                <a:solidFill>
                  <a:schemeClr val="tx1">
                    <a:lumMod val="65000"/>
                    <a:lumOff val="35000"/>
                  </a:schemeClr>
                </a:solidFill>
              </a:rPr>
              <a:t>4.000 </a:t>
            </a:r>
            <a:r>
              <a:rPr lang="en-US" sz="2400" dirty="0">
                <a:solidFill>
                  <a:schemeClr val="tx1">
                    <a:lumMod val="65000"/>
                    <a:lumOff val="35000"/>
                  </a:schemeClr>
                </a:solidFill>
              </a:rPr>
              <a:t>m</a:t>
            </a:r>
            <a:endParaRPr lang="es-CL" sz="2700" dirty="0">
              <a:solidFill>
                <a:schemeClr val="tx1">
                  <a:lumMod val="65000"/>
                  <a:lumOff val="35000"/>
                </a:schemeClr>
              </a:solidFill>
            </a:endParaRPr>
          </a:p>
          <a:p>
            <a:r>
              <a:rPr lang="es-CL" sz="2400" dirty="0">
                <a:solidFill>
                  <a:schemeClr val="tx1">
                    <a:lumMod val="65000"/>
                    <a:lumOff val="35000"/>
                  </a:schemeClr>
                </a:solidFill>
              </a:rPr>
              <a:t>El índice está construido a partir de los siguientes subíndices:</a:t>
            </a:r>
          </a:p>
          <a:p>
            <a:pPr lvl="1"/>
            <a:r>
              <a:rPr lang="es-CL" sz="2400" dirty="0">
                <a:solidFill>
                  <a:schemeClr val="tx1">
                    <a:lumMod val="65000"/>
                    <a:lumOff val="35000"/>
                  </a:schemeClr>
                </a:solidFill>
              </a:rPr>
              <a:t>Exposición</a:t>
            </a:r>
          </a:p>
          <a:p>
            <a:pPr lvl="1"/>
            <a:r>
              <a:rPr lang="es-CL" sz="2400" dirty="0">
                <a:solidFill>
                  <a:schemeClr val="tx1">
                    <a:lumMod val="65000"/>
                    <a:lumOff val="35000"/>
                  </a:schemeClr>
                </a:solidFill>
              </a:rPr>
              <a:t>Vulnerabilidad</a:t>
            </a:r>
          </a:p>
          <a:p>
            <a:pPr marL="0" indent="0">
              <a:buNone/>
            </a:pPr>
            <a:endParaRPr lang="es-E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Definición de Receptores</a:t>
            </a:r>
            <a:endParaRPr lang="es-ES" b="1" dirty="0"/>
          </a:p>
        </p:txBody>
      </p:sp>
      <p:graphicFrame>
        <p:nvGraphicFramePr>
          <p:cNvPr id="4" name="Content Placeholder 4"/>
          <p:cNvGraphicFramePr>
            <a:graphicFrameLocks noGrp="1"/>
          </p:cNvGraphicFramePr>
          <p:nvPr>
            <p:ph idx="1"/>
            <p:extLst>
              <p:ext uri="{D42A27DB-BD31-4B8C-83A1-F6EECF244321}">
                <p14:modId xmlns:p14="http://schemas.microsoft.com/office/powerpoint/2010/main" xmlns="" val="1833842545"/>
              </p:ext>
            </p:extLst>
          </p:nvPr>
        </p:nvGraphicFramePr>
        <p:xfrm>
          <a:off x="142844" y="1676400"/>
          <a:ext cx="8845582" cy="4252930"/>
        </p:xfrm>
        <a:graphic>
          <a:graphicData uri="http://schemas.openxmlformats.org/drawingml/2006/table">
            <a:tbl>
              <a:tblPr firstRow="1" bandRow="1">
                <a:tableStyleId>{5C22544A-7EE6-4342-B048-85BDC9FD1C3A}</a:tableStyleId>
              </a:tblPr>
              <a:tblGrid>
                <a:gridCol w="2268916"/>
                <a:gridCol w="3816424"/>
                <a:gridCol w="2760242"/>
              </a:tblGrid>
              <a:tr h="501557">
                <a:tc>
                  <a:txBody>
                    <a:bodyPr/>
                    <a:lstStyle/>
                    <a:p>
                      <a:r>
                        <a:rPr lang="es-CL" sz="1800" noProof="0" dirty="0" smtClean="0"/>
                        <a:t>Población</a:t>
                      </a:r>
                      <a:r>
                        <a:rPr lang="es-CL" sz="1800" baseline="0" noProof="0" dirty="0" smtClean="0"/>
                        <a:t> Humana</a:t>
                      </a:r>
                      <a:endParaRPr lang="es-CL" sz="1800" noProof="0" dirty="0"/>
                    </a:p>
                  </a:txBody>
                  <a:tcPr/>
                </a:tc>
                <a:tc>
                  <a:txBody>
                    <a:bodyPr/>
                    <a:lstStyle/>
                    <a:p>
                      <a:r>
                        <a:rPr lang="es-CL" sz="1800" noProof="0" smtClean="0"/>
                        <a:t>Receptor Ecosistémico</a:t>
                      </a:r>
                      <a:endParaRPr lang="es-CL" sz="1800" noProof="0"/>
                    </a:p>
                  </a:txBody>
                  <a:tcPr/>
                </a:tc>
                <a:tc>
                  <a:txBody>
                    <a:bodyPr/>
                    <a:lstStyle/>
                    <a:p>
                      <a:r>
                        <a:rPr lang="es-CL" sz="1800" noProof="0" smtClean="0"/>
                        <a:t>Receptor Cultural</a:t>
                      </a:r>
                      <a:endParaRPr lang="es-CL" sz="1800" noProof="0"/>
                    </a:p>
                  </a:txBody>
                  <a:tcPr/>
                </a:tc>
              </a:tr>
              <a:tr h="3751373">
                <a:tc>
                  <a:txBody>
                    <a:bodyPr/>
                    <a:lstStyle/>
                    <a:p>
                      <a:pPr marL="269875" indent="-269875">
                        <a:buFont typeface="Arial" pitchFamily="34" charset="0"/>
                        <a:buChar char="•"/>
                      </a:pPr>
                      <a:r>
                        <a:rPr lang="es-CL" sz="1800" noProof="0" dirty="0" smtClean="0"/>
                        <a:t>Población urbana</a:t>
                      </a:r>
                    </a:p>
                    <a:p>
                      <a:pPr marL="269875" indent="-269875">
                        <a:buFont typeface="Arial" pitchFamily="34" charset="0"/>
                        <a:buChar char="•"/>
                      </a:pPr>
                      <a:r>
                        <a:rPr lang="es-CL" sz="1800" noProof="0" dirty="0" smtClean="0"/>
                        <a:t>Población rural</a:t>
                      </a:r>
                    </a:p>
                    <a:p>
                      <a:pPr marL="269875" indent="-269875">
                        <a:buFont typeface="Arial" pitchFamily="34" charset="0"/>
                        <a:buChar char="•"/>
                      </a:pPr>
                      <a:r>
                        <a:rPr lang="es-CL" sz="1800" noProof="0" dirty="0" smtClean="0"/>
                        <a:t>Composición</a:t>
                      </a:r>
                      <a:r>
                        <a:rPr lang="es-CL" sz="1800" baseline="0" noProof="0" dirty="0" smtClean="0"/>
                        <a:t> etárea</a:t>
                      </a:r>
                    </a:p>
                    <a:p>
                      <a:pPr marL="269875" indent="-269875">
                        <a:buFont typeface="Arial" pitchFamily="34" charset="0"/>
                        <a:buChar char="•"/>
                      </a:pPr>
                      <a:r>
                        <a:rPr lang="es-CL" sz="1800" baseline="0" noProof="0" dirty="0" smtClean="0"/>
                        <a:t>Composición socioeconómica</a:t>
                      </a:r>
                      <a:endParaRPr lang="es-CL" sz="1800" noProof="0" dirty="0" smtClean="0"/>
                    </a:p>
                    <a:p>
                      <a:pPr>
                        <a:buFont typeface="Arial" pitchFamily="34" charset="0"/>
                        <a:buChar char="•"/>
                      </a:pPr>
                      <a:endParaRPr lang="es-CL" sz="1800" noProof="0" dirty="0"/>
                    </a:p>
                  </a:txBody>
                  <a:tcPr/>
                </a:tc>
                <a:tc>
                  <a:txBody>
                    <a:bodyPr/>
                    <a:lstStyle/>
                    <a:p>
                      <a:pPr marL="269875" indent="-269875">
                        <a:buFont typeface="Arial" pitchFamily="34" charset="0"/>
                        <a:buChar char="•"/>
                      </a:pPr>
                      <a:r>
                        <a:rPr lang="es-CL" sz="1800" noProof="0" dirty="0" smtClean="0"/>
                        <a:t>Áreas Protegidas SNASPE</a:t>
                      </a:r>
                    </a:p>
                    <a:p>
                      <a:pPr marL="269875" indent="-269875">
                        <a:buFont typeface="Arial" pitchFamily="34" charset="0"/>
                        <a:buChar char="•"/>
                      </a:pPr>
                      <a:r>
                        <a:rPr lang="es-CL" sz="1800" noProof="0" dirty="0" smtClean="0"/>
                        <a:t>Áreas Protegidas Privadas</a:t>
                      </a:r>
                    </a:p>
                    <a:p>
                      <a:pPr marL="269875" indent="-269875">
                        <a:buFont typeface="Arial" pitchFamily="34" charset="0"/>
                        <a:buChar char="•"/>
                      </a:pPr>
                      <a:r>
                        <a:rPr lang="es-CL" sz="1800" noProof="0" dirty="0" smtClean="0"/>
                        <a:t>Santuarios de la Naturaleza</a:t>
                      </a:r>
                    </a:p>
                    <a:p>
                      <a:pPr marL="269875" indent="-269875">
                        <a:buFont typeface="Arial" pitchFamily="34" charset="0"/>
                        <a:buChar char="•"/>
                      </a:pPr>
                      <a:r>
                        <a:rPr lang="es-CL" sz="1800" noProof="0" dirty="0" smtClean="0"/>
                        <a:t>Sitios RAMSAR</a:t>
                      </a:r>
                    </a:p>
                    <a:p>
                      <a:pPr marL="269875" indent="-269875">
                        <a:buFont typeface="Arial" pitchFamily="34" charset="0"/>
                        <a:buChar char="•"/>
                      </a:pPr>
                      <a:r>
                        <a:rPr lang="es-CL" sz="1800" noProof="0" dirty="0" smtClean="0"/>
                        <a:t>Cuerpos de agua</a:t>
                      </a:r>
                    </a:p>
                    <a:p>
                      <a:pPr marL="269875" indent="-269875">
                        <a:buFont typeface="Arial" pitchFamily="34" charset="0"/>
                        <a:buChar char="•"/>
                      </a:pPr>
                      <a:r>
                        <a:rPr lang="es-CL" sz="1800" noProof="0" dirty="0" smtClean="0"/>
                        <a:t>Bosques Nativos</a:t>
                      </a:r>
                    </a:p>
                    <a:p>
                      <a:pPr marL="269875" indent="-269875">
                        <a:buFont typeface="Arial" pitchFamily="34" charset="0"/>
                        <a:buChar char="•"/>
                      </a:pPr>
                      <a:r>
                        <a:rPr lang="es-CL" sz="1800" noProof="0" dirty="0" smtClean="0"/>
                        <a:t>Áreas Marinas Costeras Protegidas</a:t>
                      </a:r>
                    </a:p>
                    <a:p>
                      <a:pPr marL="269875" indent="-269875">
                        <a:buFont typeface="Arial" pitchFamily="34" charset="0"/>
                        <a:buChar char="•"/>
                      </a:pPr>
                      <a:r>
                        <a:rPr lang="es-CL" sz="1800" noProof="0" dirty="0" smtClean="0"/>
                        <a:t>Acuíferos y Vegas protegidas</a:t>
                      </a:r>
                    </a:p>
                    <a:p>
                      <a:pPr marL="269875" indent="-269875">
                        <a:buFont typeface="Arial" pitchFamily="34" charset="0"/>
                        <a:buChar char="•"/>
                      </a:pPr>
                      <a:r>
                        <a:rPr lang="es-CL" sz="1800" noProof="0" dirty="0" smtClean="0"/>
                        <a:t>Sitios Prioritarios para la Conservación de la Biodiversidad</a:t>
                      </a:r>
                    </a:p>
                    <a:p>
                      <a:pPr>
                        <a:buFont typeface="Arial" pitchFamily="34" charset="0"/>
                        <a:buChar char="•"/>
                      </a:pPr>
                      <a:endParaRPr lang="es-CL" sz="1800" noProof="0" dirty="0"/>
                    </a:p>
                  </a:txBody>
                  <a:tcPr/>
                </a:tc>
                <a:tc>
                  <a:txBody>
                    <a:bodyPr/>
                    <a:lstStyle/>
                    <a:p>
                      <a:pPr marL="269875" indent="-269875">
                        <a:buFont typeface="Arial" pitchFamily="34" charset="0"/>
                        <a:buChar char="•"/>
                      </a:pPr>
                      <a:r>
                        <a:rPr lang="es-CL" sz="1800" noProof="0" dirty="0" smtClean="0"/>
                        <a:t>Monumentos Nacionales</a:t>
                      </a:r>
                    </a:p>
                    <a:p>
                      <a:pPr marL="269875" indent="-269875">
                        <a:buFont typeface="Arial" pitchFamily="34" charset="0"/>
                        <a:buChar char="•"/>
                      </a:pPr>
                      <a:r>
                        <a:rPr lang="es-CL" sz="1800" noProof="0" dirty="0" smtClean="0"/>
                        <a:t>Mercedes Indígenas</a:t>
                      </a:r>
                    </a:p>
                    <a:p>
                      <a:pPr marL="269875" indent="-269875">
                        <a:buFont typeface="Arial" pitchFamily="34" charset="0"/>
                        <a:buChar char="•"/>
                      </a:pPr>
                      <a:r>
                        <a:rPr lang="es-CL" sz="1800" noProof="0" dirty="0" smtClean="0"/>
                        <a:t>Áreas de Desarrollo Indígena</a:t>
                      </a:r>
                    </a:p>
                    <a:p>
                      <a:pPr marL="269875" indent="-269875">
                        <a:buFont typeface="Arial" pitchFamily="34" charset="0"/>
                        <a:buChar char="•"/>
                      </a:pPr>
                      <a:r>
                        <a:rPr lang="es-CL" sz="1800" noProof="0" dirty="0" smtClean="0"/>
                        <a:t>Sitios de Interés turístico</a:t>
                      </a:r>
                    </a:p>
                    <a:p>
                      <a:pPr marL="269875" indent="-269875">
                        <a:buFont typeface="Arial" pitchFamily="34" charset="0"/>
                        <a:buChar char="•"/>
                      </a:pPr>
                      <a:r>
                        <a:rPr lang="es-CL" sz="1800" noProof="0" dirty="0" smtClean="0"/>
                        <a:t>Lugares de Interés Histórico Científico </a:t>
                      </a:r>
                    </a:p>
                    <a:p>
                      <a:endParaRPr lang="es-CL" sz="1800" noProof="0" dirty="0"/>
                    </a:p>
                  </a:txBody>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Subíndice de Exposición</a:t>
            </a:r>
            <a:endParaRPr lang="es-ES" b="1" dirty="0"/>
          </a:p>
        </p:txBody>
      </p:sp>
      <p:sp>
        <p:nvSpPr>
          <p:cNvPr id="3" name="2 Marcador de contenido"/>
          <p:cNvSpPr>
            <a:spLocks noGrp="1"/>
          </p:cNvSpPr>
          <p:nvPr>
            <p:ph idx="1"/>
          </p:nvPr>
        </p:nvSpPr>
        <p:spPr/>
        <p:txBody>
          <a:bodyPr/>
          <a:lstStyle/>
          <a:p>
            <a:r>
              <a:rPr lang="es-ES" sz="2200" dirty="0">
                <a:solidFill>
                  <a:schemeClr val="tx1">
                    <a:lumMod val="65000"/>
                    <a:lumOff val="35000"/>
                  </a:schemeClr>
                </a:solidFill>
              </a:rPr>
              <a:t>Caracteriza los niveles de exposición que presentan los distintos componentes medioambientales que puedan potencialmente verse afectados por un proyecto.</a:t>
            </a:r>
          </a:p>
          <a:p>
            <a:endParaRPr lang="es-ES" sz="2200" dirty="0">
              <a:solidFill>
                <a:schemeClr val="tx1">
                  <a:lumMod val="65000"/>
                  <a:lumOff val="35000"/>
                </a:schemeClr>
              </a:solidFill>
            </a:endParaRPr>
          </a:p>
          <a:p>
            <a:r>
              <a:rPr lang="es-ES" sz="2200" dirty="0">
                <a:solidFill>
                  <a:schemeClr val="tx1">
                    <a:lumMod val="65000"/>
                    <a:lumOff val="35000"/>
                  </a:schemeClr>
                </a:solidFill>
              </a:rPr>
              <a:t>Está representado por:</a:t>
            </a:r>
          </a:p>
          <a:p>
            <a:pPr lvl="1"/>
            <a:r>
              <a:rPr lang="es-ES" sz="2200" dirty="0">
                <a:solidFill>
                  <a:schemeClr val="tx1">
                    <a:lumMod val="65000"/>
                    <a:lumOff val="35000"/>
                  </a:schemeClr>
                </a:solidFill>
              </a:rPr>
              <a:t>Ubicación de la instalación</a:t>
            </a:r>
          </a:p>
          <a:p>
            <a:pPr lvl="1"/>
            <a:r>
              <a:rPr lang="es-ES" sz="2200" dirty="0">
                <a:solidFill>
                  <a:schemeClr val="tx1">
                    <a:lumMod val="65000"/>
                    <a:lumOff val="35000"/>
                  </a:schemeClr>
                </a:solidFill>
              </a:rPr>
              <a:t>Extensión del área de influencia</a:t>
            </a:r>
          </a:p>
          <a:p>
            <a:pPr lvl="1"/>
            <a:r>
              <a:rPr lang="es-ES" sz="2200" dirty="0">
                <a:solidFill>
                  <a:schemeClr val="tx1">
                    <a:lumMod val="65000"/>
                    <a:lumOff val="35000"/>
                  </a:schemeClr>
                </a:solidFill>
              </a:rPr>
              <a:t>Proximidad a receptores de interés</a:t>
            </a:r>
            <a:endParaRPr lang="en-US" sz="2200" dirty="0">
              <a:solidFill>
                <a:schemeClr val="tx1">
                  <a:lumMod val="65000"/>
                  <a:lumOff val="35000"/>
                </a:schemeClr>
              </a:solidFill>
            </a:endParaRPr>
          </a:p>
          <a:p>
            <a:pPr marL="0" indent="0">
              <a:buNone/>
            </a:pPr>
            <a:endParaRPr lang="es-ES" dirty="0"/>
          </a:p>
        </p:txBody>
      </p:sp>
    </p:spTree>
    <p:extLst>
      <p:ext uri="{BB962C8B-B14F-4D97-AF65-F5344CB8AC3E}">
        <p14:creationId xmlns:p14="http://schemas.microsoft.com/office/powerpoint/2010/main" xmlns="" val="8019315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b="1" dirty="0"/>
              <a:t>Subíndice de Vulnerabilidad</a:t>
            </a:r>
            <a:endParaRPr lang="es-ES" b="1" dirty="0"/>
          </a:p>
        </p:txBody>
      </p:sp>
      <p:sp>
        <p:nvSpPr>
          <p:cNvPr id="3" name="2 Marcador de contenido"/>
          <p:cNvSpPr>
            <a:spLocks noGrp="1"/>
          </p:cNvSpPr>
          <p:nvPr>
            <p:ph idx="1"/>
          </p:nvPr>
        </p:nvSpPr>
        <p:spPr/>
        <p:txBody>
          <a:bodyPr>
            <a:normAutofit/>
          </a:bodyPr>
          <a:lstStyle/>
          <a:p>
            <a:r>
              <a:rPr lang="es-CL" dirty="0" smtClean="0"/>
              <a:t>Población Humana:</a:t>
            </a:r>
            <a:endParaRPr lang="es-CL" dirty="0"/>
          </a:p>
          <a:p>
            <a:pPr lvl="1"/>
            <a:r>
              <a:rPr lang="es-CL" dirty="0" smtClean="0"/>
              <a:t>Cantidad de población potencialmente expuesta</a:t>
            </a:r>
            <a:endParaRPr lang="es-CL" dirty="0"/>
          </a:p>
          <a:p>
            <a:pPr lvl="1"/>
            <a:r>
              <a:rPr lang="es-CL" dirty="0" smtClean="0"/>
              <a:t>Características de la población potencialmente expuesta:</a:t>
            </a:r>
            <a:endParaRPr lang="es-CL" dirty="0"/>
          </a:p>
          <a:p>
            <a:pPr lvl="2"/>
            <a:r>
              <a:rPr lang="es-CL" dirty="0" smtClean="0"/>
              <a:t>Edad </a:t>
            </a:r>
            <a:r>
              <a:rPr lang="es-CL" dirty="0" smtClean="0">
                <a:solidFill>
                  <a:schemeClr val="bg1">
                    <a:lumMod val="50000"/>
                  </a:schemeClr>
                </a:solidFill>
              </a:rPr>
              <a:t>(Menores, Adultos y Adultos Mayores)</a:t>
            </a:r>
            <a:endParaRPr lang="es-CL" dirty="0">
              <a:solidFill>
                <a:schemeClr val="bg1">
                  <a:lumMod val="50000"/>
                </a:schemeClr>
              </a:solidFill>
            </a:endParaRPr>
          </a:p>
          <a:p>
            <a:pPr lvl="2"/>
            <a:r>
              <a:rPr lang="es-CL" dirty="0" smtClean="0"/>
              <a:t>Nivel Socioeconómico </a:t>
            </a:r>
            <a:r>
              <a:rPr lang="es-CL" dirty="0" smtClean="0">
                <a:solidFill>
                  <a:schemeClr val="bg1">
                    <a:lumMod val="50000"/>
                  </a:schemeClr>
                </a:solidFill>
              </a:rPr>
              <a:t>(Indigentes, Pobres y No pobres)</a:t>
            </a:r>
            <a:endParaRPr lang="es-CL" dirty="0">
              <a:solidFill>
                <a:schemeClr val="bg1">
                  <a:lumMod val="50000"/>
                </a:schemeClr>
              </a:solidFill>
            </a:endParaRPr>
          </a:p>
          <a:p>
            <a:r>
              <a:rPr lang="es-CL" dirty="0" smtClean="0"/>
              <a:t>Ecosistemas y patrimonio cultural</a:t>
            </a:r>
            <a:endParaRPr lang="es-CL" dirty="0"/>
          </a:p>
          <a:p>
            <a:pPr lvl="1"/>
            <a:r>
              <a:rPr lang="es-CL" dirty="0" smtClean="0"/>
              <a:t>Numero de elementos potencialmente expuestos</a:t>
            </a:r>
            <a:endParaRPr lang="es-CL" dirty="0"/>
          </a:p>
          <a:p>
            <a:pPr lvl="1"/>
            <a:r>
              <a:rPr lang="es-CL" dirty="0" smtClean="0"/>
              <a:t>(Características de dichos elementos)</a:t>
            </a:r>
            <a:endParaRPr lang="es-CL" dirty="0"/>
          </a:p>
          <a:p>
            <a:pPr marL="0" indent="0">
              <a:buNone/>
            </a:pPr>
            <a:endParaRPr lang="es-ES" dirty="0"/>
          </a:p>
        </p:txBody>
      </p:sp>
    </p:spTree>
    <p:extLst>
      <p:ext uri="{BB962C8B-B14F-4D97-AF65-F5344CB8AC3E}">
        <p14:creationId xmlns:p14="http://schemas.microsoft.com/office/powerpoint/2010/main" xmlns="" val="12476576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Estimación del Índice de Características del Entorno</a:t>
            </a:r>
            <a:endParaRPr lang="es-ES" b="1" dirty="0"/>
          </a:p>
        </p:txBody>
      </p:sp>
      <p:sp>
        <p:nvSpPr>
          <p:cNvPr id="3" name="2 Marcador de contenido"/>
          <p:cNvSpPr>
            <a:spLocks noGrp="1"/>
          </p:cNvSpPr>
          <p:nvPr>
            <p:ph idx="1"/>
          </p:nvPr>
        </p:nvSpPr>
        <p:spPr/>
        <p:txBody>
          <a:bodyPr>
            <a:normAutofit lnSpcReduction="10000"/>
          </a:bodyPr>
          <a:lstStyle/>
          <a:p>
            <a:pPr marL="514350" indent="-514350">
              <a:buFont typeface="+mj-lt"/>
              <a:buAutoNum type="arabicParenR"/>
            </a:pPr>
            <a:r>
              <a:rPr lang="en-US" dirty="0" err="1" smtClean="0">
                <a:solidFill>
                  <a:schemeClr val="tx1">
                    <a:lumMod val="65000"/>
                    <a:lumOff val="35000"/>
                  </a:schemeClr>
                </a:solidFill>
              </a:rPr>
              <a:t>Puntaje</a:t>
            </a:r>
            <a:r>
              <a:rPr lang="en-US" dirty="0" smtClean="0">
                <a:solidFill>
                  <a:schemeClr val="tx1">
                    <a:lumMod val="65000"/>
                    <a:lumOff val="35000"/>
                  </a:schemeClr>
                </a:solidFill>
              </a:rPr>
              <a:t> de </a:t>
            </a:r>
            <a:r>
              <a:rPr lang="en-US" dirty="0" err="1" smtClean="0">
                <a:solidFill>
                  <a:schemeClr val="tx1">
                    <a:lumMod val="65000"/>
                    <a:lumOff val="35000"/>
                  </a:schemeClr>
                </a:solidFill>
              </a:rPr>
              <a:t>Características</a:t>
            </a:r>
            <a:r>
              <a:rPr lang="en-US" dirty="0" smtClean="0">
                <a:solidFill>
                  <a:schemeClr val="tx1">
                    <a:lumMod val="65000"/>
                    <a:lumOff val="35000"/>
                  </a:schemeClr>
                </a:solidFill>
              </a:rPr>
              <a:t> del </a:t>
            </a:r>
            <a:r>
              <a:rPr lang="en-US" dirty="0" err="1" smtClean="0">
                <a:solidFill>
                  <a:schemeClr val="tx1">
                    <a:lumMod val="65000"/>
                    <a:lumOff val="35000"/>
                  </a:schemeClr>
                </a:solidFill>
              </a:rPr>
              <a:t>Entorno</a:t>
            </a:r>
            <a:r>
              <a:rPr lang="en-US" dirty="0" smtClean="0">
                <a:solidFill>
                  <a:schemeClr val="tx1">
                    <a:lumMod val="65000"/>
                    <a:lumOff val="35000"/>
                  </a:schemeClr>
                </a:solidFill>
              </a:rPr>
              <a:t>  (PCE):</a:t>
            </a:r>
            <a:endParaRPr lang="en-US" dirty="0">
              <a:solidFill>
                <a:schemeClr val="tx1">
                  <a:lumMod val="65000"/>
                  <a:lumOff val="35000"/>
                </a:schemeClr>
              </a:solidFill>
            </a:endParaRPr>
          </a:p>
          <a:p>
            <a:pPr marL="514350" indent="-514350">
              <a:buFont typeface="+mj-lt"/>
              <a:buAutoNum type="arabicParenR"/>
            </a:pPr>
            <a:endParaRPr lang="en-US" dirty="0">
              <a:solidFill>
                <a:schemeClr val="tx1">
                  <a:lumMod val="65000"/>
                  <a:lumOff val="35000"/>
                </a:schemeClr>
              </a:solidFill>
            </a:endParaRPr>
          </a:p>
          <a:p>
            <a:pPr marL="514350" indent="-514350">
              <a:buFont typeface="+mj-lt"/>
              <a:buAutoNum type="arabicParenR"/>
            </a:pPr>
            <a:endParaRPr lang="en-US" dirty="0">
              <a:solidFill>
                <a:schemeClr val="tx1">
                  <a:lumMod val="65000"/>
                  <a:lumOff val="35000"/>
                </a:schemeClr>
              </a:solidFill>
            </a:endParaRPr>
          </a:p>
          <a:p>
            <a:pPr marL="514350" indent="-514350">
              <a:buFont typeface="+mj-lt"/>
              <a:buAutoNum type="arabicParenR"/>
            </a:pPr>
            <a:r>
              <a:rPr lang="en-US" dirty="0" err="1" smtClean="0">
                <a:solidFill>
                  <a:schemeClr val="tx1">
                    <a:lumMod val="65000"/>
                    <a:lumOff val="35000"/>
                  </a:schemeClr>
                </a:solidFill>
              </a:rPr>
              <a:t>Normalización</a:t>
            </a:r>
            <a:r>
              <a:rPr lang="en-US" dirty="0" smtClean="0">
                <a:solidFill>
                  <a:schemeClr val="tx1">
                    <a:lumMod val="65000"/>
                    <a:lumOff val="35000"/>
                  </a:schemeClr>
                </a:solidFill>
              </a:rPr>
              <a:t> del PCE (NPCE):</a:t>
            </a:r>
            <a:endParaRPr lang="en-US" dirty="0">
              <a:solidFill>
                <a:schemeClr val="tx1">
                  <a:lumMod val="65000"/>
                  <a:lumOff val="35000"/>
                </a:schemeClr>
              </a:solidFill>
            </a:endParaRPr>
          </a:p>
          <a:p>
            <a:pPr marL="514350" indent="-514350">
              <a:buFont typeface="+mj-lt"/>
              <a:buAutoNum type="arabicParenR"/>
            </a:pPr>
            <a:endParaRPr lang="en-US" dirty="0">
              <a:solidFill>
                <a:schemeClr val="tx1">
                  <a:lumMod val="65000"/>
                  <a:lumOff val="35000"/>
                </a:schemeClr>
              </a:solidFill>
            </a:endParaRPr>
          </a:p>
          <a:p>
            <a:pPr marL="514350" indent="-514350">
              <a:buFont typeface="+mj-lt"/>
              <a:buAutoNum type="arabicParenR"/>
            </a:pPr>
            <a:endParaRPr lang="en-US" dirty="0">
              <a:solidFill>
                <a:schemeClr val="tx1">
                  <a:lumMod val="65000"/>
                  <a:lumOff val="35000"/>
                </a:schemeClr>
              </a:solidFill>
            </a:endParaRPr>
          </a:p>
          <a:p>
            <a:pPr marL="514350" indent="-514350">
              <a:buFont typeface="+mj-lt"/>
              <a:buAutoNum type="arabicParenR"/>
            </a:pPr>
            <a:endParaRPr lang="en-US" dirty="0">
              <a:solidFill>
                <a:schemeClr val="tx1">
                  <a:lumMod val="65000"/>
                  <a:lumOff val="35000"/>
                </a:schemeClr>
              </a:solidFill>
            </a:endParaRPr>
          </a:p>
          <a:p>
            <a:pPr marL="514350" indent="-514350">
              <a:buFont typeface="+mj-lt"/>
              <a:buAutoNum type="arabicParenR"/>
            </a:pPr>
            <a:r>
              <a:rPr lang="en-US" dirty="0" err="1" smtClean="0">
                <a:solidFill>
                  <a:schemeClr val="tx1">
                    <a:lumMod val="65000"/>
                    <a:lumOff val="35000"/>
                  </a:schemeClr>
                </a:solidFill>
              </a:rPr>
              <a:t>Índice</a:t>
            </a:r>
            <a:r>
              <a:rPr lang="en-US" dirty="0" smtClean="0">
                <a:solidFill>
                  <a:schemeClr val="tx1">
                    <a:lumMod val="65000"/>
                    <a:lumOff val="35000"/>
                  </a:schemeClr>
                </a:solidFill>
              </a:rPr>
              <a:t> de </a:t>
            </a:r>
            <a:r>
              <a:rPr lang="en-US" dirty="0" err="1" smtClean="0">
                <a:solidFill>
                  <a:schemeClr val="tx1">
                    <a:lumMod val="65000"/>
                    <a:lumOff val="35000"/>
                  </a:schemeClr>
                </a:solidFill>
              </a:rPr>
              <a:t>Características</a:t>
            </a:r>
            <a:r>
              <a:rPr lang="en-US" dirty="0" smtClean="0">
                <a:solidFill>
                  <a:schemeClr val="tx1">
                    <a:lumMod val="65000"/>
                    <a:lumOff val="35000"/>
                  </a:schemeClr>
                </a:solidFill>
              </a:rPr>
              <a:t> del </a:t>
            </a:r>
            <a:r>
              <a:rPr lang="en-US" dirty="0" err="1" smtClean="0">
                <a:solidFill>
                  <a:schemeClr val="tx1">
                    <a:lumMod val="65000"/>
                    <a:lumOff val="35000"/>
                  </a:schemeClr>
                </a:solidFill>
              </a:rPr>
              <a:t>Entorno</a:t>
            </a:r>
            <a:r>
              <a:rPr lang="en-US" dirty="0" smtClean="0">
                <a:solidFill>
                  <a:schemeClr val="tx1">
                    <a:lumMod val="65000"/>
                    <a:lumOff val="35000"/>
                  </a:schemeClr>
                </a:solidFill>
              </a:rPr>
              <a:t> (ICE):</a:t>
            </a:r>
            <a:endParaRPr lang="en-US" dirty="0">
              <a:solidFill>
                <a:schemeClr val="tx1">
                  <a:lumMod val="65000"/>
                  <a:lumOff val="35000"/>
                </a:schemeClr>
              </a:solidFill>
            </a:endParaRPr>
          </a:p>
          <a:p>
            <a:endParaRPr lang="en-US" dirty="0">
              <a:solidFill>
                <a:schemeClr val="tx1">
                  <a:lumMod val="65000"/>
                  <a:lumOff val="35000"/>
                </a:schemeClr>
              </a:solidFill>
            </a:endParaRPr>
          </a:p>
          <a:p>
            <a:endParaRPr lang="en-US" dirty="0">
              <a:solidFill>
                <a:schemeClr val="tx1">
                  <a:lumMod val="65000"/>
                  <a:lumOff val="35000"/>
                </a:schemeClr>
              </a:solidFill>
            </a:endParaRPr>
          </a:p>
          <a:p>
            <a:endParaRPr lang="en-US" dirty="0">
              <a:solidFill>
                <a:schemeClr val="tx1">
                  <a:lumMod val="65000"/>
                  <a:lumOff val="35000"/>
                </a:schemeClr>
              </a:solidFill>
            </a:endParaRPr>
          </a:p>
          <a:p>
            <a:pPr marL="0" indent="0">
              <a:buNone/>
            </a:pPr>
            <a:endParaRPr lang="es-ES" dirty="0"/>
          </a:p>
        </p:txBody>
      </p:sp>
      <p:graphicFrame>
        <p:nvGraphicFramePr>
          <p:cNvPr id="4" name="3 Objeto"/>
          <p:cNvGraphicFramePr>
            <a:graphicFrameLocks noChangeAspect="1"/>
          </p:cNvGraphicFramePr>
          <p:nvPr>
            <p:extLst>
              <p:ext uri="{D42A27DB-BD31-4B8C-83A1-F6EECF244321}">
                <p14:modId xmlns:p14="http://schemas.microsoft.com/office/powerpoint/2010/main" xmlns="" val="1709912321"/>
              </p:ext>
            </p:extLst>
          </p:nvPr>
        </p:nvGraphicFramePr>
        <p:xfrm>
          <a:off x="20067" y="5802313"/>
          <a:ext cx="9088437" cy="1028700"/>
        </p:xfrm>
        <a:graphic>
          <a:graphicData uri="http://schemas.openxmlformats.org/presentationml/2006/ole">
            <p:oleObj spid="_x0000_s5146" name="Ecuación" r:id="rId4" imgW="3530520" imgH="393480" progId="Equation.3">
              <p:embed/>
            </p:oleObj>
          </a:graphicData>
        </a:graphic>
      </p:graphicFrame>
      <p:graphicFrame>
        <p:nvGraphicFramePr>
          <p:cNvPr id="5" name="4 Objeto"/>
          <p:cNvGraphicFramePr>
            <a:graphicFrameLocks noChangeAspect="1"/>
          </p:cNvGraphicFramePr>
          <p:nvPr>
            <p:extLst>
              <p:ext uri="{D42A27DB-BD31-4B8C-83A1-F6EECF244321}">
                <p14:modId xmlns:p14="http://schemas.microsoft.com/office/powerpoint/2010/main" xmlns="" val="457694239"/>
              </p:ext>
            </p:extLst>
          </p:nvPr>
        </p:nvGraphicFramePr>
        <p:xfrm>
          <a:off x="2695575" y="2205038"/>
          <a:ext cx="4030663" cy="658812"/>
        </p:xfrm>
        <a:graphic>
          <a:graphicData uri="http://schemas.openxmlformats.org/presentationml/2006/ole">
            <p:oleObj spid="_x0000_s5147" name="Ecuación" r:id="rId5" imgW="1409400" imgH="228600" progId="Equation.3">
              <p:embed/>
            </p:oleObj>
          </a:graphicData>
        </a:graphic>
      </p:graphicFrame>
      <p:graphicFrame>
        <p:nvGraphicFramePr>
          <p:cNvPr id="6" name="5 Objeto"/>
          <p:cNvGraphicFramePr>
            <a:graphicFrameLocks noChangeAspect="1"/>
          </p:cNvGraphicFramePr>
          <p:nvPr>
            <p:extLst>
              <p:ext uri="{D42A27DB-BD31-4B8C-83A1-F6EECF244321}">
                <p14:modId xmlns:p14="http://schemas.microsoft.com/office/powerpoint/2010/main" xmlns="" val="1728047762"/>
              </p:ext>
            </p:extLst>
          </p:nvPr>
        </p:nvGraphicFramePr>
        <p:xfrm>
          <a:off x="1331640" y="4077072"/>
          <a:ext cx="6953250" cy="984250"/>
        </p:xfrm>
        <a:graphic>
          <a:graphicData uri="http://schemas.openxmlformats.org/presentationml/2006/ole">
            <p:oleObj spid="_x0000_s5148" name="Ecuación" r:id="rId6" imgW="3111480" imgH="444240" progId="Equation.3">
              <p:embed/>
            </p:oleObj>
          </a:graphicData>
        </a:graphic>
      </p:graphicFrame>
    </p:spTree>
    <p:extLst>
      <p:ext uri="{BB962C8B-B14F-4D97-AF65-F5344CB8AC3E}">
        <p14:creationId xmlns:p14="http://schemas.microsoft.com/office/powerpoint/2010/main" xmlns="" val="95983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Índice de Percepción del Riesgo</a:t>
            </a:r>
            <a:endParaRPr lang="es-ES" b="1" dirty="0"/>
          </a:p>
        </p:txBody>
      </p:sp>
      <p:sp>
        <p:nvSpPr>
          <p:cNvPr id="3" name="2 Marcador de contenido"/>
          <p:cNvSpPr>
            <a:spLocks noGrp="1"/>
          </p:cNvSpPr>
          <p:nvPr>
            <p:ph idx="1"/>
          </p:nvPr>
        </p:nvSpPr>
        <p:spPr/>
        <p:txBody>
          <a:bodyPr>
            <a:normAutofit fontScale="92500" lnSpcReduction="20000"/>
          </a:bodyPr>
          <a:lstStyle/>
          <a:p>
            <a:r>
              <a:rPr lang="es-CL" sz="2400" dirty="0">
                <a:solidFill>
                  <a:schemeClr val="tx1">
                    <a:lumMod val="65000"/>
                    <a:lumOff val="35000"/>
                  </a:schemeClr>
                </a:solidFill>
              </a:rPr>
              <a:t>Este índice corresponde a la caracterización de los riesgos que percibe la población, que en muchos casos difieren del riesgo real. Las percepciones son las que finalmente gobiernan la conducta de comunidad y la aceptabilidad del riesgo.</a:t>
            </a:r>
            <a:br>
              <a:rPr lang="es-CL" sz="2400" dirty="0">
                <a:solidFill>
                  <a:schemeClr val="tx1">
                    <a:lumMod val="65000"/>
                    <a:lumOff val="35000"/>
                  </a:schemeClr>
                </a:solidFill>
              </a:rPr>
            </a:br>
            <a:endParaRPr lang="es-CL" sz="2400" dirty="0">
              <a:solidFill>
                <a:schemeClr val="tx1">
                  <a:lumMod val="65000"/>
                  <a:lumOff val="35000"/>
                </a:schemeClr>
              </a:solidFill>
            </a:endParaRPr>
          </a:p>
          <a:p>
            <a:r>
              <a:rPr lang="es-CL" sz="2400" dirty="0">
                <a:solidFill>
                  <a:schemeClr val="tx1">
                    <a:lumMod val="65000"/>
                    <a:lumOff val="35000"/>
                  </a:schemeClr>
                </a:solidFill>
              </a:rPr>
              <a:t>Idealmente está caracterizado por los siguientes factores psicométricos:</a:t>
            </a:r>
          </a:p>
          <a:p>
            <a:pPr lvl="1"/>
            <a:r>
              <a:rPr lang="es-CL" sz="2400" dirty="0">
                <a:solidFill>
                  <a:schemeClr val="tx1">
                    <a:lumMod val="65000"/>
                    <a:lumOff val="35000"/>
                  </a:schemeClr>
                </a:solidFill>
              </a:rPr>
              <a:t>Terribilidad: ¿qué tan incontrolable es la situación?</a:t>
            </a:r>
          </a:p>
          <a:p>
            <a:pPr lvl="1"/>
            <a:r>
              <a:rPr lang="es-CL" sz="2400" dirty="0">
                <a:solidFill>
                  <a:schemeClr val="tx1">
                    <a:lumMod val="65000"/>
                    <a:lumOff val="35000"/>
                  </a:schemeClr>
                </a:solidFill>
              </a:rPr>
              <a:t>Grado de conocimiento y de </a:t>
            </a:r>
            <a:r>
              <a:rPr lang="es-CL" sz="2400" dirty="0" err="1">
                <a:solidFill>
                  <a:schemeClr val="tx1">
                    <a:lumMod val="65000"/>
                    <a:lumOff val="35000"/>
                  </a:schemeClr>
                </a:solidFill>
              </a:rPr>
              <a:t>observabilidad</a:t>
            </a:r>
            <a:r>
              <a:rPr lang="es-CL" sz="2400" dirty="0">
                <a:solidFill>
                  <a:schemeClr val="tx1">
                    <a:lumMod val="65000"/>
                    <a:lumOff val="35000"/>
                  </a:schemeClr>
                </a:solidFill>
              </a:rPr>
              <a:t> del riesgo</a:t>
            </a:r>
          </a:p>
          <a:p>
            <a:pPr lvl="1"/>
            <a:r>
              <a:rPr lang="es-CL" sz="2400" dirty="0">
                <a:solidFill>
                  <a:schemeClr val="tx1">
                    <a:lumMod val="65000"/>
                    <a:lumOff val="35000"/>
                  </a:schemeClr>
                </a:solidFill>
              </a:rPr>
              <a:t>Cantidad de población afectada</a:t>
            </a:r>
            <a:br>
              <a:rPr lang="es-CL" sz="2400" dirty="0">
                <a:solidFill>
                  <a:schemeClr val="tx1">
                    <a:lumMod val="65000"/>
                    <a:lumOff val="35000"/>
                  </a:schemeClr>
                </a:solidFill>
              </a:rPr>
            </a:br>
            <a:endParaRPr lang="es-CL" sz="2400" dirty="0">
              <a:solidFill>
                <a:schemeClr val="tx1">
                  <a:lumMod val="65000"/>
                  <a:lumOff val="35000"/>
                </a:schemeClr>
              </a:solidFill>
            </a:endParaRPr>
          </a:p>
          <a:p>
            <a:r>
              <a:rPr lang="es-ES" sz="2400" dirty="0" err="1">
                <a:solidFill>
                  <a:schemeClr val="tx1">
                    <a:lumMod val="65000"/>
                    <a:lumOff val="35000"/>
                  </a:schemeClr>
                </a:solidFill>
              </a:rPr>
              <a:t>Bronfman</a:t>
            </a:r>
            <a:r>
              <a:rPr lang="es-ES" sz="2400" dirty="0">
                <a:solidFill>
                  <a:schemeClr val="tx1">
                    <a:lumMod val="65000"/>
                    <a:lumOff val="35000"/>
                  </a:schemeClr>
                </a:solidFill>
              </a:rPr>
              <a:t> y Cifuentes (2003):</a:t>
            </a:r>
          </a:p>
          <a:p>
            <a:pPr lvl="1"/>
            <a:r>
              <a:rPr lang="es-ES" sz="2100" dirty="0">
                <a:solidFill>
                  <a:schemeClr val="tx1">
                    <a:lumMod val="65000"/>
                    <a:lumOff val="35000"/>
                  </a:schemeClr>
                </a:solidFill>
              </a:rPr>
              <a:t>Estudio de percepción de riesgo en chile</a:t>
            </a:r>
          </a:p>
          <a:p>
            <a:pPr lvl="1"/>
            <a:r>
              <a:rPr lang="es-ES" sz="2100" dirty="0">
                <a:solidFill>
                  <a:schemeClr val="tx1">
                    <a:lumMod val="65000"/>
                    <a:lumOff val="35000"/>
                  </a:schemeClr>
                </a:solidFill>
              </a:rPr>
              <a:t>Se estima el riesgo social percibido asociado a: peligros ambientales, peligros tecnológicos, productos y sustancias químicas, etc.</a:t>
            </a:r>
          </a:p>
          <a:p>
            <a:endParaRPr lang="es-ES" dirty="0"/>
          </a:p>
        </p:txBody>
      </p:sp>
    </p:spTree>
    <p:extLst>
      <p:ext uri="{BB962C8B-B14F-4D97-AF65-F5344CB8AC3E}">
        <p14:creationId xmlns:p14="http://schemas.microsoft.com/office/powerpoint/2010/main" xmlns="" val="4950855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     Estimación del índice de Percepción del Riesgo</a:t>
            </a:r>
            <a:endParaRPr lang="es-ES" b="1" dirty="0"/>
          </a:p>
        </p:txBody>
      </p:sp>
      <p:sp>
        <p:nvSpPr>
          <p:cNvPr id="3" name="2 Marcador de contenido"/>
          <p:cNvSpPr>
            <a:spLocks noGrp="1"/>
          </p:cNvSpPr>
          <p:nvPr>
            <p:ph idx="1"/>
          </p:nvPr>
        </p:nvSpPr>
        <p:spPr>
          <a:xfrm>
            <a:off x="457200" y="1600200"/>
            <a:ext cx="8229600" cy="4925144"/>
          </a:xfrm>
        </p:spPr>
        <p:txBody>
          <a:bodyPr>
            <a:normAutofit/>
          </a:bodyPr>
          <a:lstStyle/>
          <a:p>
            <a:pPr marL="457200" indent="-457200">
              <a:buFont typeface="+mj-lt"/>
              <a:buAutoNum type="arabicParenR"/>
            </a:pPr>
            <a:r>
              <a:rPr lang="en-US" sz="2400" dirty="0" smtClean="0">
                <a:solidFill>
                  <a:schemeClr val="tx1">
                    <a:lumMod val="65000"/>
                    <a:lumOff val="35000"/>
                  </a:schemeClr>
                </a:solidFill>
              </a:rPr>
              <a:t>Los </a:t>
            </a:r>
            <a:r>
              <a:rPr lang="en-US" sz="2400" dirty="0" err="1">
                <a:solidFill>
                  <a:schemeClr val="tx1">
                    <a:lumMod val="65000"/>
                    <a:lumOff val="35000"/>
                  </a:schemeClr>
                </a:solidFill>
              </a:rPr>
              <a:t>P</a:t>
            </a:r>
            <a:r>
              <a:rPr lang="en-US" sz="2400" dirty="0" err="1" smtClean="0">
                <a:solidFill>
                  <a:schemeClr val="tx1">
                    <a:lumMod val="65000"/>
                    <a:lumOff val="35000"/>
                  </a:schemeClr>
                </a:solidFill>
              </a:rPr>
              <a:t>untajes</a:t>
            </a:r>
            <a:r>
              <a:rPr lang="en-US" sz="2400" dirty="0" smtClean="0">
                <a:solidFill>
                  <a:schemeClr val="tx1">
                    <a:lumMod val="65000"/>
                    <a:lumOff val="35000"/>
                  </a:schemeClr>
                </a:solidFill>
              </a:rPr>
              <a:t> de </a:t>
            </a:r>
            <a:r>
              <a:rPr lang="en-US" sz="2400" dirty="0" err="1" smtClean="0">
                <a:solidFill>
                  <a:schemeClr val="tx1">
                    <a:lumMod val="65000"/>
                    <a:lumOff val="35000"/>
                  </a:schemeClr>
                </a:solidFill>
              </a:rPr>
              <a:t>Riesgo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asociados</a:t>
            </a:r>
            <a:r>
              <a:rPr lang="en-US" sz="2400" dirty="0" smtClean="0">
                <a:solidFill>
                  <a:schemeClr val="tx1">
                    <a:lumMod val="65000"/>
                    <a:lumOff val="35000"/>
                  </a:schemeClr>
                </a:solidFill>
              </a:rPr>
              <a:t> a los </a:t>
            </a:r>
            <a:r>
              <a:rPr lang="en-US" sz="2400" b="1" dirty="0" err="1">
                <a:solidFill>
                  <a:schemeClr val="tx1">
                    <a:lumMod val="65000"/>
                    <a:lumOff val="35000"/>
                  </a:schemeClr>
                </a:solidFill>
              </a:rPr>
              <a:t>P</a:t>
            </a:r>
            <a:r>
              <a:rPr lang="en-US" sz="2400" b="1" dirty="0" err="1" smtClean="0">
                <a:solidFill>
                  <a:schemeClr val="tx1">
                    <a:lumMod val="65000"/>
                    <a:lumOff val="35000"/>
                  </a:schemeClr>
                </a:solidFill>
              </a:rPr>
              <a:t>eligros</a:t>
            </a:r>
            <a:r>
              <a:rPr lang="en-US" sz="2400" b="1" dirty="0" smtClean="0">
                <a:solidFill>
                  <a:schemeClr val="tx1">
                    <a:lumMod val="65000"/>
                    <a:lumOff val="35000"/>
                  </a:schemeClr>
                </a:solidFill>
              </a:rPr>
              <a:t> </a:t>
            </a:r>
            <a:r>
              <a:rPr lang="en-US" sz="2400" b="1" dirty="0" err="1" smtClean="0">
                <a:solidFill>
                  <a:schemeClr val="tx1">
                    <a:lumMod val="65000"/>
                    <a:lumOff val="35000"/>
                  </a:schemeClr>
                </a:solidFill>
              </a:rPr>
              <a:t>Ambientales</a:t>
            </a:r>
            <a:r>
              <a:rPr lang="en-US" sz="2400" b="1" dirty="0" smtClean="0">
                <a:solidFill>
                  <a:schemeClr val="tx1">
                    <a:lumMod val="65000"/>
                    <a:lumOff val="35000"/>
                  </a:schemeClr>
                </a:solidFill>
              </a:rPr>
              <a:t> </a:t>
            </a:r>
            <a:r>
              <a:rPr lang="en-US" sz="2400" dirty="0" smtClean="0">
                <a:solidFill>
                  <a:schemeClr val="tx1">
                    <a:lumMod val="65000"/>
                    <a:lumOff val="35000"/>
                  </a:schemeClr>
                </a:solidFill>
              </a:rPr>
              <a:t>son </a:t>
            </a:r>
            <a:r>
              <a:rPr lang="en-US" sz="2400" dirty="0" err="1" smtClean="0">
                <a:solidFill>
                  <a:schemeClr val="tx1">
                    <a:lumMod val="65000"/>
                    <a:lumOff val="35000"/>
                  </a:schemeClr>
                </a:solidFill>
              </a:rPr>
              <a:t>normalizados</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por</a:t>
            </a:r>
            <a:r>
              <a:rPr lang="en-US" sz="2400" dirty="0" smtClean="0">
                <a:solidFill>
                  <a:schemeClr val="tx1">
                    <a:lumMod val="65000"/>
                    <a:lumOff val="35000"/>
                  </a:schemeClr>
                </a:solidFill>
              </a:rPr>
              <a:t> un </a:t>
            </a:r>
            <a:r>
              <a:rPr lang="en-US" sz="2400" dirty="0" err="1" smtClean="0">
                <a:solidFill>
                  <a:schemeClr val="tx1">
                    <a:lumMod val="65000"/>
                    <a:lumOff val="35000"/>
                  </a:schemeClr>
                </a:solidFill>
              </a:rPr>
              <a:t>riesgo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promedio</a:t>
            </a:r>
            <a:r>
              <a:rPr lang="en-US" sz="2400" dirty="0" smtClean="0">
                <a:solidFill>
                  <a:schemeClr val="tx1">
                    <a:lumMod val="65000"/>
                    <a:lumOff val="35000"/>
                  </a:schemeClr>
                </a:solidFill>
              </a:rPr>
              <a:t> de 1</a:t>
            </a:r>
            <a:endParaRPr lang="en-US" sz="2400" dirty="0">
              <a:solidFill>
                <a:schemeClr val="tx1">
                  <a:lumMod val="65000"/>
                  <a:lumOff val="35000"/>
                </a:schemeClr>
              </a:solidFill>
            </a:endParaRPr>
          </a:p>
          <a:p>
            <a:pPr marL="457200" indent="-457200">
              <a:buFont typeface="+mj-lt"/>
              <a:buAutoNum type="arabicParenR"/>
            </a:pPr>
            <a:endParaRPr lang="en-US" sz="2400" dirty="0">
              <a:solidFill>
                <a:schemeClr val="tx1">
                  <a:lumMod val="65000"/>
                  <a:lumOff val="35000"/>
                </a:schemeClr>
              </a:solidFill>
            </a:endParaRPr>
          </a:p>
          <a:p>
            <a:pPr marL="457200" indent="-457200">
              <a:buFont typeface="+mj-lt"/>
              <a:buAutoNum type="arabicParenR"/>
            </a:pPr>
            <a:endParaRPr lang="es-CL" sz="2400" dirty="0" smtClean="0">
              <a:solidFill>
                <a:schemeClr val="tx1">
                  <a:lumMod val="65000"/>
                  <a:lumOff val="35000"/>
                </a:schemeClr>
              </a:solidFill>
            </a:endParaRPr>
          </a:p>
          <a:p>
            <a:pPr marL="457200" indent="-457200">
              <a:buFont typeface="+mj-lt"/>
              <a:buAutoNum type="arabicParenR"/>
            </a:pPr>
            <a:endParaRPr lang="en-US" sz="2400" dirty="0">
              <a:solidFill>
                <a:schemeClr val="tx1">
                  <a:lumMod val="65000"/>
                  <a:lumOff val="35000"/>
                </a:schemeClr>
              </a:solidFill>
            </a:endParaRPr>
          </a:p>
          <a:p>
            <a:pPr marL="457200" indent="-457200">
              <a:buFont typeface="+mj-lt"/>
              <a:buAutoNum type="arabicParenR"/>
            </a:pPr>
            <a:r>
              <a:rPr lang="en-US" sz="2400" dirty="0" smtClean="0">
                <a:solidFill>
                  <a:schemeClr val="tx1">
                    <a:lumMod val="65000"/>
                    <a:lumOff val="35000"/>
                  </a:schemeClr>
                </a:solidFill>
              </a:rPr>
              <a:t>Para </a:t>
            </a:r>
            <a:r>
              <a:rPr lang="en-US" sz="2400" dirty="0" err="1" smtClean="0">
                <a:solidFill>
                  <a:schemeClr val="tx1">
                    <a:lumMod val="65000"/>
                    <a:lumOff val="35000"/>
                  </a:schemeClr>
                </a:solidFill>
              </a:rPr>
              <a:t>cada</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tipo</a:t>
            </a:r>
            <a:r>
              <a:rPr lang="en-US" sz="2400" dirty="0" smtClean="0">
                <a:solidFill>
                  <a:schemeClr val="tx1">
                    <a:lumMod val="65000"/>
                    <a:lumOff val="35000"/>
                  </a:schemeClr>
                </a:solidFill>
              </a:rPr>
              <a:t> de </a:t>
            </a:r>
            <a:r>
              <a:rPr lang="en-US" sz="2400" dirty="0" err="1" smtClean="0">
                <a:solidFill>
                  <a:schemeClr val="tx1">
                    <a:lumMod val="65000"/>
                    <a:lumOff val="35000"/>
                  </a:schemeClr>
                </a:solidFill>
              </a:rPr>
              <a:t>projecto</a:t>
            </a:r>
            <a:r>
              <a:rPr lang="en-US" sz="2400" dirty="0" smtClean="0">
                <a:solidFill>
                  <a:schemeClr val="tx1">
                    <a:lumMod val="65000"/>
                    <a:lumOff val="35000"/>
                  </a:schemeClr>
                </a:solidFill>
              </a:rPr>
              <a:t>, el </a:t>
            </a:r>
            <a:r>
              <a:rPr lang="en-US" sz="2400" dirty="0" err="1" smtClean="0">
                <a:solidFill>
                  <a:schemeClr val="tx1">
                    <a:lumMod val="65000"/>
                    <a:lumOff val="35000"/>
                  </a:schemeClr>
                </a:solidFill>
              </a:rPr>
              <a:t>índice</a:t>
            </a:r>
            <a:r>
              <a:rPr lang="en-US" sz="2400" dirty="0" smtClean="0">
                <a:solidFill>
                  <a:schemeClr val="tx1">
                    <a:lumMod val="65000"/>
                    <a:lumOff val="35000"/>
                  </a:schemeClr>
                </a:solidFill>
              </a:rPr>
              <a:t> de </a:t>
            </a:r>
            <a:r>
              <a:rPr lang="en-US" sz="2400" dirty="0" err="1" smtClean="0">
                <a:solidFill>
                  <a:schemeClr val="tx1">
                    <a:lumMod val="65000"/>
                    <a:lumOff val="35000"/>
                  </a:schemeClr>
                </a:solidFill>
              </a:rPr>
              <a:t>precepción</a:t>
            </a:r>
            <a:r>
              <a:rPr lang="en-US" sz="2400" dirty="0" smtClean="0">
                <a:solidFill>
                  <a:schemeClr val="tx1">
                    <a:lumMod val="65000"/>
                    <a:lumOff val="35000"/>
                  </a:schemeClr>
                </a:solidFill>
              </a:rPr>
              <a:t> del </a:t>
            </a:r>
            <a:r>
              <a:rPr lang="en-US" sz="2400" dirty="0" err="1" smtClean="0">
                <a:solidFill>
                  <a:schemeClr val="tx1">
                    <a:lumMod val="65000"/>
                    <a:lumOff val="35000"/>
                  </a:schemeClr>
                </a:solidFill>
              </a:rPr>
              <a:t>riesgo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es</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obtenido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como</a:t>
            </a:r>
            <a:r>
              <a:rPr lang="en-US" sz="2400" dirty="0" smtClean="0">
                <a:solidFill>
                  <a:schemeClr val="tx1">
                    <a:lumMod val="65000"/>
                    <a:lumOff val="35000"/>
                  </a:schemeClr>
                </a:solidFill>
              </a:rPr>
              <a:t> el </a:t>
            </a:r>
            <a:r>
              <a:rPr lang="en-US" sz="2400" dirty="0" err="1" smtClean="0">
                <a:solidFill>
                  <a:schemeClr val="tx1">
                    <a:lumMod val="65000"/>
                    <a:lumOff val="35000"/>
                  </a:schemeClr>
                </a:solidFill>
              </a:rPr>
              <a:t>puntaje</a:t>
            </a:r>
            <a:r>
              <a:rPr lang="en-US" sz="2400" dirty="0" smtClean="0">
                <a:solidFill>
                  <a:schemeClr val="tx1">
                    <a:lumMod val="65000"/>
                    <a:lumOff val="35000"/>
                  </a:schemeClr>
                </a:solidFill>
              </a:rPr>
              <a:t> de </a:t>
            </a:r>
            <a:r>
              <a:rPr lang="en-US" sz="2400" dirty="0" err="1" smtClean="0">
                <a:solidFill>
                  <a:schemeClr val="tx1">
                    <a:lumMod val="65000"/>
                    <a:lumOff val="35000"/>
                  </a:schemeClr>
                </a:solidFill>
              </a:rPr>
              <a:t>riesgo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máximo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normalizado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para</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todos</a:t>
            </a:r>
            <a:r>
              <a:rPr lang="en-US" sz="2400" dirty="0" smtClean="0">
                <a:solidFill>
                  <a:schemeClr val="tx1">
                    <a:lumMod val="65000"/>
                    <a:lumOff val="35000"/>
                  </a:schemeClr>
                </a:solidFill>
              </a:rPr>
              <a:t> los </a:t>
            </a:r>
            <a:r>
              <a:rPr lang="en-US" sz="2400" dirty="0" err="1" smtClean="0">
                <a:solidFill>
                  <a:schemeClr val="tx1">
                    <a:lumMod val="65000"/>
                    <a:lumOff val="35000"/>
                  </a:schemeClr>
                </a:solidFill>
              </a:rPr>
              <a:t>peligros</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asociados</a:t>
            </a:r>
            <a:r>
              <a:rPr lang="en-US" sz="2400" dirty="0" smtClean="0">
                <a:solidFill>
                  <a:schemeClr val="tx1">
                    <a:lumMod val="65000"/>
                    <a:lumOff val="35000"/>
                  </a:schemeClr>
                </a:solidFill>
              </a:rPr>
              <a:t>.</a:t>
            </a:r>
            <a:endParaRPr lang="en-US" sz="2400" dirty="0">
              <a:solidFill>
                <a:schemeClr val="tx1">
                  <a:lumMod val="65000"/>
                  <a:lumOff val="35000"/>
                </a:schemeClr>
              </a:solidFill>
            </a:endParaRPr>
          </a:p>
          <a:p>
            <a:pPr marL="457200" indent="-457200">
              <a:buNone/>
            </a:pPr>
            <a:endParaRPr lang="en-US" sz="2400" dirty="0">
              <a:solidFill>
                <a:schemeClr val="tx1">
                  <a:lumMod val="65000"/>
                  <a:lumOff val="35000"/>
                </a:schemeClr>
              </a:solidFill>
            </a:endParaRPr>
          </a:p>
          <a:p>
            <a:pPr marL="457200" indent="-457200">
              <a:buNone/>
            </a:pPr>
            <a:r>
              <a:rPr lang="en-US" sz="2400" dirty="0" smtClean="0">
                <a:solidFill>
                  <a:schemeClr val="tx1">
                    <a:lumMod val="65000"/>
                    <a:lumOff val="35000"/>
                  </a:schemeClr>
                </a:solidFill>
              </a:rPr>
              <a:t>Los </a:t>
            </a:r>
            <a:r>
              <a:rPr lang="en-US" sz="2400" dirty="0" err="1" smtClean="0">
                <a:solidFill>
                  <a:schemeClr val="tx1">
                    <a:lumMod val="65000"/>
                    <a:lumOff val="35000"/>
                  </a:schemeClr>
                </a:solidFill>
              </a:rPr>
              <a:t>projectos</a:t>
            </a:r>
            <a:r>
              <a:rPr lang="en-US" sz="2400" dirty="0" smtClean="0">
                <a:solidFill>
                  <a:schemeClr val="tx1">
                    <a:lumMod val="65000"/>
                    <a:lumOff val="35000"/>
                  </a:schemeClr>
                </a:solidFill>
              </a:rPr>
              <a:t> con un </a:t>
            </a:r>
            <a:r>
              <a:rPr lang="en-US" sz="2400" dirty="0" err="1" smtClean="0">
                <a:solidFill>
                  <a:schemeClr val="tx1">
                    <a:lumMod val="65000"/>
                    <a:lumOff val="35000"/>
                  </a:schemeClr>
                </a:solidFill>
              </a:rPr>
              <a:t>puntaje</a:t>
            </a:r>
            <a:r>
              <a:rPr lang="en-US" sz="2400" dirty="0" smtClean="0">
                <a:solidFill>
                  <a:schemeClr val="tx1">
                    <a:lumMod val="65000"/>
                    <a:lumOff val="35000"/>
                  </a:schemeClr>
                </a:solidFill>
              </a:rPr>
              <a:t> de </a:t>
            </a:r>
            <a:r>
              <a:rPr lang="en-US" sz="2400" dirty="0" err="1" smtClean="0">
                <a:solidFill>
                  <a:schemeClr val="tx1">
                    <a:lumMod val="65000"/>
                    <a:lumOff val="35000"/>
                  </a:schemeClr>
                </a:solidFill>
              </a:rPr>
              <a:t>riesgo</a:t>
            </a:r>
            <a:r>
              <a:rPr lang="en-US" sz="2400" dirty="0" smtClean="0">
                <a:solidFill>
                  <a:schemeClr val="tx1">
                    <a:lumMod val="65000"/>
                    <a:lumOff val="35000"/>
                  </a:schemeClr>
                </a:solidFill>
              </a:rPr>
              <a:t> social </a:t>
            </a:r>
            <a:r>
              <a:rPr lang="en-US" sz="2400" dirty="0" err="1" smtClean="0">
                <a:solidFill>
                  <a:schemeClr val="tx1">
                    <a:lumMod val="65000"/>
                    <a:lumOff val="35000"/>
                  </a:schemeClr>
                </a:solidFill>
              </a:rPr>
              <a:t>promedio</a:t>
            </a:r>
            <a:r>
              <a:rPr lang="en-US" sz="2400" dirty="0" smtClean="0">
                <a:solidFill>
                  <a:schemeClr val="tx1">
                    <a:lumMod val="65000"/>
                    <a:lumOff val="35000"/>
                  </a:schemeClr>
                </a:solidFill>
              </a:rPr>
              <a:t>, </a:t>
            </a:r>
            <a:r>
              <a:rPr lang="en-US" sz="2400" dirty="0" err="1" smtClean="0">
                <a:solidFill>
                  <a:schemeClr val="tx1">
                    <a:lumMod val="65000"/>
                    <a:lumOff val="35000"/>
                  </a:schemeClr>
                </a:solidFill>
              </a:rPr>
              <a:t>obtienen</a:t>
            </a:r>
            <a:r>
              <a:rPr lang="en-US" sz="2400" dirty="0" smtClean="0">
                <a:solidFill>
                  <a:schemeClr val="tx1">
                    <a:lumMod val="65000"/>
                    <a:lumOff val="35000"/>
                  </a:schemeClr>
                </a:solidFill>
              </a:rPr>
              <a:t> un valor  1 (neutral)</a:t>
            </a:r>
            <a:endParaRPr lang="es-ES" dirty="0"/>
          </a:p>
        </p:txBody>
      </p:sp>
      <p:graphicFrame>
        <p:nvGraphicFramePr>
          <p:cNvPr id="4" name="3 Objeto"/>
          <p:cNvGraphicFramePr>
            <a:graphicFrameLocks noChangeAspect="1"/>
          </p:cNvGraphicFramePr>
          <p:nvPr>
            <p:extLst>
              <p:ext uri="{D42A27DB-BD31-4B8C-83A1-F6EECF244321}">
                <p14:modId xmlns:p14="http://schemas.microsoft.com/office/powerpoint/2010/main" xmlns="" val="4106989180"/>
              </p:ext>
            </p:extLst>
          </p:nvPr>
        </p:nvGraphicFramePr>
        <p:xfrm>
          <a:off x="2471738" y="2357438"/>
          <a:ext cx="3929062" cy="1358900"/>
        </p:xfrm>
        <a:graphic>
          <a:graphicData uri="http://schemas.openxmlformats.org/presentationml/2006/ole">
            <p:oleObj spid="_x0000_s2063" name="Ecuación" r:id="rId4" imgW="1536480" imgH="533160" progId="Equation.3">
              <p:embed/>
            </p:oleObj>
          </a:graphicData>
        </a:graphic>
      </p:graphicFrame>
    </p:spTree>
    <p:extLst>
      <p:ext uri="{BB962C8B-B14F-4D97-AF65-F5344CB8AC3E}">
        <p14:creationId xmlns:p14="http://schemas.microsoft.com/office/powerpoint/2010/main" xmlns="" val="34564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Ajuste de historial de fiscalización</a:t>
            </a:r>
            <a:endParaRPr lang="es-ES" b="1" dirty="0"/>
          </a:p>
        </p:txBody>
      </p:sp>
      <p:sp>
        <p:nvSpPr>
          <p:cNvPr id="3" name="2 Marcador de contenido"/>
          <p:cNvSpPr>
            <a:spLocks noGrp="1"/>
          </p:cNvSpPr>
          <p:nvPr>
            <p:ph idx="1"/>
          </p:nvPr>
        </p:nvSpPr>
        <p:spPr/>
        <p:txBody>
          <a:bodyPr>
            <a:normAutofit/>
          </a:bodyPr>
          <a:lstStyle/>
          <a:p>
            <a:r>
              <a:rPr lang="es-CL" dirty="0"/>
              <a:t>Mediante el historial de fiscalización se realiza un ajuste al orden de las prioridades dependiente del tiempo que ha transcurrido desde la última fiscalización, aumentando la prioridad si ha transcurrido mucho tiempo.</a:t>
            </a:r>
          </a:p>
          <a:p>
            <a:r>
              <a:rPr lang="es-CL" dirty="0"/>
              <a:t>Este ajuste entrega finalmente un listado de prioridades de actividades de fiscalización.</a:t>
            </a:r>
          </a:p>
          <a:p>
            <a:endParaRPr lang="es-ES" dirty="0"/>
          </a:p>
        </p:txBody>
      </p:sp>
    </p:spTree>
    <p:extLst>
      <p:ext uri="{BB962C8B-B14F-4D97-AF65-F5344CB8AC3E}">
        <p14:creationId xmlns:p14="http://schemas.microsoft.com/office/powerpoint/2010/main" xmlns="" val="36683782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  Estimación del Riesgo Relativo Ambiental</a:t>
            </a:r>
            <a:endParaRPr lang="es-ES" b="1" dirty="0"/>
          </a:p>
        </p:txBody>
      </p:sp>
      <p:sp>
        <p:nvSpPr>
          <p:cNvPr id="3" name="2 Marcador de contenido"/>
          <p:cNvSpPr>
            <a:spLocks noGrp="1"/>
          </p:cNvSpPr>
          <p:nvPr>
            <p:ph idx="1"/>
          </p:nvPr>
        </p:nvSpPr>
        <p:spPr/>
        <p:txBody>
          <a:bodyPr>
            <a:normAutofit/>
          </a:bodyPr>
          <a:lstStyle/>
          <a:p>
            <a:pPr marL="514350" indent="-514350">
              <a:buFont typeface="+mj-lt"/>
              <a:buAutoNum type="arabicParenR"/>
            </a:pPr>
            <a:r>
              <a:rPr lang="es-CL" sz="2800" dirty="0" smtClean="0"/>
              <a:t>El Índice de Percepción del Riesgo (IPR) se estima como el producto de:</a:t>
            </a:r>
            <a:endParaRPr lang="es-CL" sz="2800" dirty="0"/>
          </a:p>
          <a:p>
            <a:pPr lvl="1"/>
            <a:r>
              <a:rPr lang="es-CL" sz="2400" dirty="0" smtClean="0"/>
              <a:t>Índice de Liberaciones</a:t>
            </a:r>
            <a:endParaRPr lang="es-CL" sz="2400" dirty="0"/>
          </a:p>
          <a:p>
            <a:pPr lvl="1"/>
            <a:r>
              <a:rPr lang="es-CL" sz="2400" dirty="0" smtClean="0"/>
              <a:t>Índice de </a:t>
            </a:r>
            <a:r>
              <a:rPr lang="es-CL" sz="2400" dirty="0" err="1" smtClean="0"/>
              <a:t>Caract</a:t>
            </a:r>
            <a:r>
              <a:rPr lang="es-CL" sz="2400" dirty="0" smtClean="0"/>
              <a:t>. del Entorno</a:t>
            </a:r>
            <a:endParaRPr lang="es-CL" sz="2400" dirty="0"/>
          </a:p>
          <a:p>
            <a:pPr lvl="1"/>
            <a:r>
              <a:rPr lang="es-CL" sz="2400" dirty="0" smtClean="0"/>
              <a:t>Índice de Percepción del Riesgo</a:t>
            </a:r>
            <a:endParaRPr lang="es-CL" sz="2400" dirty="0"/>
          </a:p>
          <a:p>
            <a:pPr marL="514350" indent="-514350">
              <a:buFont typeface="+mj-lt"/>
              <a:buAutoNum type="arabicParenR"/>
            </a:pPr>
            <a:r>
              <a:rPr lang="es-CL" sz="2800" dirty="0" smtClean="0"/>
              <a:t>Luego, el valor del IPR es normalizado para un mínimo 1 y un máximo 100.</a:t>
            </a:r>
            <a:endParaRPr lang="es-CL" sz="2800" dirty="0"/>
          </a:p>
          <a:p>
            <a:pPr marL="514350" indent="-514350">
              <a:buFont typeface="+mj-lt"/>
              <a:buAutoNum type="arabicParenR"/>
            </a:pPr>
            <a:r>
              <a:rPr lang="es-CL" sz="2800" dirty="0" smtClean="0"/>
              <a:t>El puntaje final para obtener el listado priorizado para las inspecciones medioambientales:</a:t>
            </a:r>
            <a:endParaRPr lang="es-CL" sz="2800" dirty="0"/>
          </a:p>
          <a:p>
            <a:endParaRPr lang="es-ES" dirty="0"/>
          </a:p>
        </p:txBody>
      </p:sp>
      <p:graphicFrame>
        <p:nvGraphicFramePr>
          <p:cNvPr id="4" name="3 Objeto"/>
          <p:cNvGraphicFramePr>
            <a:graphicFrameLocks noChangeAspect="1"/>
          </p:cNvGraphicFramePr>
          <p:nvPr>
            <p:extLst>
              <p:ext uri="{D42A27DB-BD31-4B8C-83A1-F6EECF244321}">
                <p14:modId xmlns:p14="http://schemas.microsoft.com/office/powerpoint/2010/main" xmlns="" val="1882881830"/>
              </p:ext>
            </p:extLst>
          </p:nvPr>
        </p:nvGraphicFramePr>
        <p:xfrm>
          <a:off x="3109913" y="5949950"/>
          <a:ext cx="3868737" cy="612775"/>
        </p:xfrm>
        <a:graphic>
          <a:graphicData uri="http://schemas.openxmlformats.org/presentationml/2006/ole">
            <p:oleObj spid="_x0000_s3096" name="Ecuación" r:id="rId4" imgW="1447560" imgH="228600" progId="Equation.3">
              <p:embed/>
            </p:oleObj>
          </a:graphicData>
        </a:graphic>
      </p:graphicFrame>
      <p:graphicFrame>
        <p:nvGraphicFramePr>
          <p:cNvPr id="5" name="4 Objeto"/>
          <p:cNvGraphicFramePr>
            <a:graphicFrameLocks noChangeAspect="1"/>
          </p:cNvGraphicFramePr>
          <p:nvPr>
            <p:extLst>
              <p:ext uri="{D42A27DB-BD31-4B8C-83A1-F6EECF244321}">
                <p14:modId xmlns:p14="http://schemas.microsoft.com/office/powerpoint/2010/main" xmlns="" val="2517096530"/>
              </p:ext>
            </p:extLst>
          </p:nvPr>
        </p:nvGraphicFramePr>
        <p:xfrm>
          <a:off x="5368925" y="2749550"/>
          <a:ext cx="3352800" cy="665163"/>
        </p:xfrm>
        <a:graphic>
          <a:graphicData uri="http://schemas.openxmlformats.org/presentationml/2006/ole">
            <p:oleObj spid="_x0000_s3097" name="Ecuación" r:id="rId5" imgW="1218960" imgH="241200" progId="Equation.3">
              <p:embed/>
            </p:oleObj>
          </a:graphicData>
        </a:graphic>
      </p:graphicFrame>
    </p:spTree>
    <p:extLst>
      <p:ext uri="{BB962C8B-B14F-4D97-AF65-F5344CB8AC3E}">
        <p14:creationId xmlns:p14="http://schemas.microsoft.com/office/powerpoint/2010/main" xmlns="" val="6750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    Robustez del modelo frente a la falta de información</a:t>
            </a:r>
            <a:endParaRPr lang="es-ES" b="1" dirty="0"/>
          </a:p>
        </p:txBody>
      </p:sp>
      <p:sp>
        <p:nvSpPr>
          <p:cNvPr id="3" name="2 Marcador de contenido"/>
          <p:cNvSpPr>
            <a:spLocks noGrp="1"/>
          </p:cNvSpPr>
          <p:nvPr>
            <p:ph idx="1"/>
          </p:nvPr>
        </p:nvSpPr>
        <p:spPr/>
        <p:txBody>
          <a:bodyPr>
            <a:normAutofit/>
          </a:bodyPr>
          <a:lstStyle/>
          <a:p>
            <a:r>
              <a:rPr lang="es-CL" sz="2800" dirty="0">
                <a:solidFill>
                  <a:schemeClr val="tx1">
                    <a:lumMod val="65000"/>
                    <a:lumOff val="35000"/>
                  </a:schemeClr>
                </a:solidFill>
              </a:rPr>
              <a:t>El modelo está conceptualizado y la herramienta programada para funcionar con distintos niveles de información.</a:t>
            </a:r>
          </a:p>
          <a:p>
            <a:r>
              <a:rPr lang="es-CL" sz="2800" dirty="0">
                <a:solidFill>
                  <a:schemeClr val="tx1">
                    <a:lumMod val="65000"/>
                    <a:lumOff val="35000"/>
                  </a:schemeClr>
                </a:solidFill>
              </a:rPr>
              <a:t>Cuando la información no existe, se asignan valores promedio por comuna y tipo de proyecto</a:t>
            </a:r>
          </a:p>
          <a:p>
            <a:r>
              <a:rPr lang="es-CL" sz="2800" dirty="0">
                <a:solidFill>
                  <a:schemeClr val="tx1">
                    <a:lumMod val="65000"/>
                    <a:lumOff val="35000"/>
                  </a:schemeClr>
                </a:solidFill>
              </a:rPr>
              <a:t>Los resultados se van refinando a medida que la calidad de información disponible mejora</a:t>
            </a:r>
          </a:p>
          <a:p>
            <a:endParaRPr lang="es-ES" dirty="0"/>
          </a:p>
        </p:txBody>
      </p:sp>
    </p:spTree>
    <p:extLst>
      <p:ext uri="{BB962C8B-B14F-4D97-AF65-F5344CB8AC3E}">
        <p14:creationId xmlns:p14="http://schemas.microsoft.com/office/powerpoint/2010/main" xmlns="" val="244409288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TotalTime>
  <Words>1221</Words>
  <Application>Microsoft Office PowerPoint</Application>
  <PresentationFormat>Presentación en pantalla (4:3)</PresentationFormat>
  <Paragraphs>241</Paragraphs>
  <Slides>23</Slides>
  <Notes>0</Notes>
  <HiddenSlides>0</HiddenSlides>
  <MMClips>0</MMClips>
  <ScaleCrop>false</ScaleCrop>
  <HeadingPairs>
    <vt:vector size="6" baseType="variant">
      <vt:variant>
        <vt:lpstr>Tema</vt:lpstr>
      </vt:variant>
      <vt:variant>
        <vt:i4>1</vt:i4>
      </vt:variant>
      <vt:variant>
        <vt:lpstr>Servidores OLE incrustados</vt:lpstr>
      </vt:variant>
      <vt:variant>
        <vt:i4>2</vt:i4>
      </vt:variant>
      <vt:variant>
        <vt:lpstr>Títulos de diapositiva</vt:lpstr>
      </vt:variant>
      <vt:variant>
        <vt:i4>23</vt:i4>
      </vt:variant>
    </vt:vector>
  </HeadingPairs>
  <TitlesOfParts>
    <vt:vector size="26" baseType="lpstr">
      <vt:lpstr>Tema de Office</vt:lpstr>
      <vt:lpstr>Equation</vt:lpstr>
      <vt:lpstr>Ecuación</vt:lpstr>
      <vt:lpstr>Modelo de Representación del Riesgo Ambiental de Proyectos o Actividades con Resolución de Calificación Ambiental (RCA) a Nivel Nacional</vt:lpstr>
      <vt:lpstr>Contenidos</vt:lpstr>
      <vt:lpstr>Introducción: Contexto y Motivación</vt:lpstr>
      <vt:lpstr>Tendencias mundiales</vt:lpstr>
      <vt:lpstr>Análisis de Riesgo</vt:lpstr>
      <vt:lpstr>Análisis de riesgo</vt:lpstr>
      <vt:lpstr>Estructura del Modelo</vt:lpstr>
      <vt:lpstr>Imputación de datos faltantes</vt:lpstr>
      <vt:lpstr>Índice de Liberación</vt:lpstr>
      <vt:lpstr>Estimación del Índice de Liberación</vt:lpstr>
      <vt:lpstr>Peligrosidad del agente liberado</vt:lpstr>
      <vt:lpstr>Ajustes</vt:lpstr>
      <vt:lpstr>Cálculo Índice de Liberación</vt:lpstr>
      <vt:lpstr>    Índice de Características del Entorno</vt:lpstr>
      <vt:lpstr>Definición de Receptores</vt:lpstr>
      <vt:lpstr>Subíndice de Exposición</vt:lpstr>
      <vt:lpstr>Subíndice de Vulnerabilidad</vt:lpstr>
      <vt:lpstr>Estimación del Índice de Características del Entorno</vt:lpstr>
      <vt:lpstr>Índice de Percepción del Riesgo</vt:lpstr>
      <vt:lpstr>     Estimación del índice de Percepción del Riesgo</vt:lpstr>
      <vt:lpstr>Ajuste de historial de fiscalización</vt:lpstr>
      <vt:lpstr>  Estimación del Riesgo Relativo Ambiental</vt:lpstr>
      <vt:lpstr>    Robustez del modelo frente a la falta de información</vt:lpstr>
    </vt:vector>
  </TitlesOfParts>
  <Company>Particular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Romina Valencia</dc:creator>
  <cp:lastModifiedBy>Romina Valencia</cp:lastModifiedBy>
  <cp:revision>21</cp:revision>
  <dcterms:created xsi:type="dcterms:W3CDTF">2012-12-28T15:46:24Z</dcterms:created>
  <dcterms:modified xsi:type="dcterms:W3CDTF">2013-01-07T12:33:00Z</dcterms:modified>
</cp:coreProperties>
</file>