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22"/>
  </p:notesMasterIdLst>
  <p:sldIdLst>
    <p:sldId id="256" r:id="rId2"/>
    <p:sldId id="258" r:id="rId3"/>
    <p:sldId id="333" r:id="rId4"/>
    <p:sldId id="336" r:id="rId5"/>
    <p:sldId id="259" r:id="rId6"/>
    <p:sldId id="260" r:id="rId7"/>
    <p:sldId id="316" r:id="rId8"/>
    <p:sldId id="319" r:id="rId9"/>
    <p:sldId id="317" r:id="rId10"/>
    <p:sldId id="320" r:id="rId11"/>
    <p:sldId id="321" r:id="rId12"/>
    <p:sldId id="323" r:id="rId13"/>
    <p:sldId id="322" r:id="rId14"/>
    <p:sldId id="324" r:id="rId15"/>
    <p:sldId id="325" r:id="rId16"/>
    <p:sldId id="327" r:id="rId17"/>
    <p:sldId id="337" r:id="rId18"/>
    <p:sldId id="338" r:id="rId19"/>
    <p:sldId id="339" r:id="rId20"/>
    <p:sldId id="332" r:id="rId21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8005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79" d="100"/>
          <a:sy n="79" d="100"/>
        </p:scale>
        <p:origin x="-1350" y="-6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76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fld id="{CA921508-8852-443E-BEA7-137A6AF5694F}" type="datetimeFigureOut">
              <a:rPr lang="es-CL"/>
              <a:pPr>
                <a:defRPr/>
              </a:pPr>
              <a:t>09-01-2013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CL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CL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fld id="{8AD85784-3152-4AEB-B8CD-B34E4F2A55F6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19384199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6"/>
          <p:cNvSpPr/>
          <p:nvPr/>
        </p:nvSpPr>
        <p:spPr>
          <a:xfrm flipV="1">
            <a:off x="228600" y="4724400"/>
            <a:ext cx="8686800" cy="1828800"/>
          </a:xfrm>
          <a:prstGeom prst="round2SameRect">
            <a:avLst>
              <a:gd name="adj1" fmla="val 10784"/>
              <a:gd name="adj2" fmla="val 0"/>
            </a:avLst>
          </a:prstGeom>
          <a:solidFill>
            <a:schemeClr val="tx2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ound Same Side Corner Rectangle 7"/>
          <p:cNvSpPr/>
          <p:nvPr/>
        </p:nvSpPr>
        <p:spPr>
          <a:xfrm>
            <a:off x="228600" y="228600"/>
            <a:ext cx="8686800" cy="4419600"/>
          </a:xfrm>
          <a:prstGeom prst="round2SameRect">
            <a:avLst>
              <a:gd name="adj1" fmla="val 2821"/>
              <a:gd name="adj2" fmla="val 0"/>
            </a:avLst>
          </a:prstGeom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609600" y="533400"/>
            <a:ext cx="7924800" cy="3886201"/>
          </a:xfrm>
        </p:spPr>
        <p:txBody>
          <a:bodyPr>
            <a:norm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304800" y="4800600"/>
            <a:ext cx="8534400" cy="1600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6" name="Rectangle 3"/>
          <p:cNvSpPr>
            <a:spLocks noGrp="1"/>
          </p:cNvSpPr>
          <p:nvPr>
            <p:ph type="dt" sz="half" idx="10"/>
          </p:nvPr>
        </p:nvSpPr>
        <p:spPr>
          <a:xfrm>
            <a:off x="228600" y="6553200"/>
            <a:ext cx="2133600" cy="2873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4"/>
          <p:cNvSpPr>
            <a:spLocks noGrp="1"/>
          </p:cNvSpPr>
          <p:nvPr>
            <p:ph type="ftr" sz="quarter" idx="11"/>
          </p:nvPr>
        </p:nvSpPr>
        <p:spPr>
          <a:xfrm>
            <a:off x="2895600" y="6553200"/>
            <a:ext cx="3429000" cy="2873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/>
          </p:cNvSpPr>
          <p:nvPr>
            <p:ph type="sldNum" sz="quarter" idx="12"/>
          </p:nvPr>
        </p:nvSpPr>
        <p:spPr>
          <a:xfrm>
            <a:off x="6858000" y="6553200"/>
            <a:ext cx="2057400" cy="2873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830C6A-EC75-415A-BC06-712422C34F8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04800" y="1772816"/>
            <a:ext cx="8534400" cy="4627984"/>
          </a:xfrm>
        </p:spPr>
        <p:txBody>
          <a:bodyPr>
            <a:normAutofit/>
          </a:bodyPr>
          <a:lstStyle>
            <a:lvl1pPr>
              <a:defRPr sz="2400">
                <a:latin typeface="Cambria" pitchFamily="18" charset="0"/>
              </a:defRPr>
            </a:lvl1pPr>
            <a:lvl2pPr>
              <a:defRPr sz="2000">
                <a:latin typeface="Cambria" pitchFamily="18" charset="0"/>
              </a:defRPr>
            </a:lvl2pPr>
            <a:lvl3pPr>
              <a:defRPr sz="1800">
                <a:latin typeface="Cambria" pitchFamily="18" charset="0"/>
              </a:defRPr>
            </a:lvl3pPr>
            <a:lvl4pPr>
              <a:defRPr sz="1600">
                <a:latin typeface="Cambria" pitchFamily="18" charset="0"/>
              </a:defRPr>
            </a:lvl4pPr>
            <a:lvl5pPr>
              <a:defRPr sz="1600">
                <a:latin typeface="Cambria" pitchFamily="18" charset="0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525344"/>
            <a:ext cx="2039144" cy="319088"/>
          </a:xfrm>
        </p:spPr>
        <p:txBody>
          <a:bodyPr/>
          <a:lstStyle>
            <a:lvl1pPr>
              <a:defRPr sz="1100">
                <a:latin typeface="Cambria" pitchFamily="18" charset="0"/>
              </a:defRPr>
            </a:lvl1pPr>
          </a:lstStyle>
          <a:p>
            <a:pPr algn="ctr">
              <a:defRPr/>
            </a:pPr>
            <a:r>
              <a:rPr lang="es-ES" b="1" dirty="0" smtClean="0"/>
              <a:t>Agostini y Saavedra </a:t>
            </a:r>
            <a:r>
              <a:rPr lang="es-ES" dirty="0" smtClean="0"/>
              <a:t> Colegio Ingenieros, Jun ‘11</a:t>
            </a:r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27EF2-57E4-404B-A444-09E0D1C8C6E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392717"/>
            <a:ext cx="1512168" cy="42065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7"/>
          <p:cNvSpPr/>
          <p:nvPr/>
        </p:nvSpPr>
        <p:spPr>
          <a:xfrm>
            <a:off x="228600" y="228600"/>
            <a:ext cx="8686800" cy="4953000"/>
          </a:xfrm>
          <a:prstGeom prst="round2SameRect">
            <a:avLst>
              <a:gd name="adj1" fmla="val 2821"/>
              <a:gd name="adj2" fmla="val 0"/>
            </a:avLst>
          </a:prstGeom>
          <a:solidFill>
            <a:schemeClr val="tx2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ound Same Side Corner Rectangle 6"/>
          <p:cNvSpPr/>
          <p:nvPr/>
        </p:nvSpPr>
        <p:spPr>
          <a:xfrm flipV="1">
            <a:off x="228600" y="5257800"/>
            <a:ext cx="8686800" cy="1295400"/>
          </a:xfrm>
          <a:prstGeom prst="round2SameRect">
            <a:avLst>
              <a:gd name="adj1" fmla="val 10784"/>
              <a:gd name="adj2" fmla="val 0"/>
            </a:avLst>
          </a:prstGeom>
          <a:solidFill>
            <a:schemeClr val="accent1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772400" cy="4191000"/>
          </a:xfrm>
        </p:spPr>
        <p:txBody>
          <a:bodyPr/>
          <a:lstStyle>
            <a:lvl1pPr algn="ctr">
              <a:defRPr sz="4800" b="0" cap="none" baseline="0">
                <a:solidFill>
                  <a:schemeClr val="bg2"/>
                </a:solidFill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722313" y="5410200"/>
            <a:ext cx="7772400" cy="10429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68639-5DEC-4639-B8F7-7872FECFD2D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301752" y="1600200"/>
            <a:ext cx="4160520" cy="47548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60520" cy="47548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C3802-CC6F-4613-827F-58CEC968CC5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301752" y="1535112"/>
            <a:ext cx="4160520" cy="827087"/>
          </a:xfrm>
        </p:spPr>
        <p:txBody>
          <a:bodyPr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>
              <a:buNone/>
              <a:defRPr lang="en-US" sz="2400" b="0" dirty="0" smtClean="0">
                <a:ln w="11430"/>
                <a:solidFill>
                  <a:schemeClr val="tx2"/>
                </a:solidFill>
                <a:effectLst/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301752" y="2373312"/>
            <a:ext cx="41605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4" y="1535112"/>
            <a:ext cx="4160520" cy="827087"/>
          </a:xfrm>
        </p:spPr>
        <p:txBody>
          <a:bodyPr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>
              <a:buNone/>
              <a:defRPr lang="en-US" sz="2400" b="0" dirty="0" smtClean="0">
                <a:ln w="11430"/>
                <a:solidFill>
                  <a:schemeClr val="tx2"/>
                </a:solidFill>
                <a:effectLst/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4" y="2373312"/>
            <a:ext cx="41605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4CED3-7BCC-44CF-85E5-6D0813991D6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F6179-A7CC-47B3-8F14-E53C9D3282F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CA106-743B-489F-B8F2-F8CE8C384EC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7"/>
          <p:cNvSpPr/>
          <p:nvPr/>
        </p:nvSpPr>
        <p:spPr>
          <a:xfrm>
            <a:off x="228600" y="152400"/>
            <a:ext cx="8686800" cy="1295400"/>
          </a:xfrm>
          <a:prstGeom prst="round2SameRect">
            <a:avLst>
              <a:gd name="adj1" fmla="val 4902"/>
              <a:gd name="adj2" fmla="val 0"/>
            </a:avLst>
          </a:prstGeom>
          <a:solidFill>
            <a:schemeClr val="accent1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Straight Connector 8"/>
          <p:cNvCxnSpPr/>
          <p:nvPr/>
        </p:nvCxnSpPr>
        <p:spPr>
          <a:xfrm>
            <a:off x="228600" y="6529388"/>
            <a:ext cx="8686800" cy="1587"/>
          </a:xfrm>
          <a:prstGeom prst="line">
            <a:avLst/>
          </a:prstGeom>
          <a:ln w="12700" cap="rnd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" name="Rectangle 9"/>
          <p:cNvSpPr/>
          <p:nvPr/>
        </p:nvSpPr>
        <p:spPr>
          <a:xfrm>
            <a:off x="4876800" y="152400"/>
            <a:ext cx="3581400" cy="1295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10"/>
          <p:cNvSpPr/>
          <p:nvPr/>
        </p:nvSpPr>
        <p:spPr>
          <a:xfrm>
            <a:off x="4967288" y="152400"/>
            <a:ext cx="3400425" cy="1295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4495800" cy="1143000"/>
          </a:xfrm>
        </p:spPr>
        <p:txBody>
          <a:bodyPr/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724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5105400" y="228600"/>
            <a:ext cx="3200400" cy="1143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1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04561-8669-48FF-8185-1532DE4B7EE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7"/>
          <p:cNvSpPr/>
          <p:nvPr/>
        </p:nvSpPr>
        <p:spPr>
          <a:xfrm>
            <a:off x="228600" y="152400"/>
            <a:ext cx="8686800" cy="1295400"/>
          </a:xfrm>
          <a:prstGeom prst="round2SameRect">
            <a:avLst>
              <a:gd name="adj1" fmla="val 4902"/>
              <a:gd name="adj2" fmla="val 0"/>
            </a:avLst>
          </a:prstGeom>
          <a:solidFill>
            <a:schemeClr val="accent1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6" name="Rectangle 8"/>
          <p:cNvSpPr/>
          <p:nvPr/>
        </p:nvSpPr>
        <p:spPr>
          <a:xfrm>
            <a:off x="4876800" y="152400"/>
            <a:ext cx="3581400" cy="1295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>
          <a:xfrm>
            <a:off x="4967288" y="152400"/>
            <a:ext cx="3400425" cy="1295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Straight Connector 10"/>
          <p:cNvCxnSpPr/>
          <p:nvPr/>
        </p:nvCxnSpPr>
        <p:spPr>
          <a:xfrm>
            <a:off x="228600" y="6529388"/>
            <a:ext cx="8686800" cy="1587"/>
          </a:xfrm>
          <a:prstGeom prst="line">
            <a:avLst/>
          </a:prstGeom>
          <a:ln w="12700" cap="rnd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228600" y="1524000"/>
            <a:ext cx="8686800" cy="4910328"/>
          </a:xfrm>
          <a:solidFill>
            <a:schemeClr val="bg2"/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/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4495800" cy="1143000"/>
          </a:xfrm>
        </p:spPr>
        <p:txBody>
          <a:bodyPr/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5105400" y="228600"/>
            <a:ext cx="3200400" cy="114300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1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09964-A8F9-4A63-9C46-6258C3A84BF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F13E6-BC5A-4DBC-B391-8912208BFD2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6"/>
          <p:cNvSpPr/>
          <p:nvPr/>
        </p:nvSpPr>
        <p:spPr>
          <a:xfrm rot="5400000">
            <a:off x="4862513" y="2300287"/>
            <a:ext cx="6096000" cy="1952625"/>
          </a:xfrm>
          <a:prstGeom prst="round2SameRect">
            <a:avLst>
              <a:gd name="adj1" fmla="val 4902"/>
              <a:gd name="adj2" fmla="val 0"/>
            </a:avLst>
          </a:prstGeom>
          <a:solidFill>
            <a:schemeClr val="accent1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" name="Straight Connector 7"/>
          <p:cNvCxnSpPr/>
          <p:nvPr/>
        </p:nvCxnSpPr>
        <p:spPr>
          <a:xfrm>
            <a:off x="228600" y="6529388"/>
            <a:ext cx="8686800" cy="1587"/>
          </a:xfrm>
          <a:prstGeom prst="line">
            <a:avLst/>
          </a:prstGeom>
          <a:ln w="12700" cap="rnd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400800" cy="60499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Rectangle 1"/>
          <p:cNvSpPr>
            <a:spLocks noGrp="1"/>
          </p:cNvSpPr>
          <p:nvPr>
            <p:ph type="title" orient="vert"/>
          </p:nvPr>
        </p:nvSpPr>
        <p:spPr>
          <a:xfrm>
            <a:off x="7029450" y="274638"/>
            <a:ext cx="1752600" cy="5973762"/>
          </a:xfrm>
        </p:spPr>
        <p:txBody>
          <a:bodyPr vert="eaVert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7FD9E-BC37-45DF-BEC6-B231EE8E604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>
            <a:off x="228600" y="152400"/>
            <a:ext cx="8686800" cy="1295400"/>
          </a:xfrm>
          <a:prstGeom prst="round2SameRect">
            <a:avLst>
              <a:gd name="adj1" fmla="val 4902"/>
              <a:gd name="adj2" fmla="val 0"/>
            </a:avLst>
          </a:prstGeom>
          <a:solidFill>
            <a:schemeClr val="accent1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274638"/>
            <a:ext cx="853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04800" y="1600200"/>
            <a:ext cx="8534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521450"/>
            <a:ext cx="2133600" cy="3190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5600" y="6521450"/>
            <a:ext cx="3429000" cy="3190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6521450"/>
            <a:ext cx="2133600" cy="3190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C9BE827E-BCBA-46B6-8988-F0EED008582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cxnSp>
        <p:nvCxnSpPr>
          <p:cNvPr id="8" name="Straight Connector 7"/>
          <p:cNvCxnSpPr/>
          <p:nvPr/>
        </p:nvCxnSpPr>
        <p:spPr>
          <a:xfrm>
            <a:off x="228600" y="6524625"/>
            <a:ext cx="8686800" cy="1588"/>
          </a:xfrm>
          <a:prstGeom prst="line">
            <a:avLst/>
          </a:prstGeom>
          <a:ln w="12700" cap="rnd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84" r:id="rId2"/>
    <p:sldLayoutId id="2147483690" r:id="rId3"/>
    <p:sldLayoutId id="2147483685" r:id="rId4"/>
    <p:sldLayoutId id="2147483686" r:id="rId5"/>
    <p:sldLayoutId id="2147483687" r:id="rId6"/>
    <p:sldLayoutId id="2147483691" r:id="rId7"/>
    <p:sldLayoutId id="2147483692" r:id="rId8"/>
    <p:sldLayoutId id="2147483693" r:id="rId9"/>
    <p:sldLayoutId id="2147483688" r:id="rId10"/>
    <p:sldLayoutId id="214748369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6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Arial Black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Arial Black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Arial Black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Arial Black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100000"/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279525" indent="-182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630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73736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194560" indent="-182880" algn="l" defTabSz="914400" rtl="0" eaLnBrk="1" latinLnBrk="0" hangingPunct="1">
        <a:spcBef>
          <a:spcPts val="310"/>
        </a:spcBef>
        <a:buClr>
          <a:schemeClr val="accent2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1598935"/>
            <a:ext cx="8207375" cy="1470025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s-ES" sz="4000" b="1" i="1" cap="smal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Infraestructura y Pobreza en Chile</a:t>
            </a:r>
            <a:endParaRPr lang="es-ES" b="1" cap="small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2924943"/>
            <a:ext cx="9109075" cy="324090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CL" b="1" i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Eduardo Saavedra</a:t>
            </a:r>
            <a:endParaRPr lang="es-CL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s-ES" sz="2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ILADES-Universidad Alberto Hurtado</a:t>
            </a:r>
          </a:p>
          <a:p>
            <a:pPr fontAlgn="auto">
              <a:spcAft>
                <a:spcPts val="0"/>
              </a:spcAft>
              <a:defRPr/>
            </a:pPr>
            <a:endParaRPr lang="es-ES" sz="2000" dirty="0" smtClean="0"/>
          </a:p>
          <a:p>
            <a:pPr fontAlgn="auto">
              <a:spcAft>
                <a:spcPts val="0"/>
              </a:spcAft>
              <a:defRPr/>
            </a:pPr>
            <a:endParaRPr lang="es-ES" sz="2000" dirty="0" smtClean="0"/>
          </a:p>
          <a:p>
            <a:pPr fontAlgn="auto">
              <a:spcAft>
                <a:spcPts val="0"/>
              </a:spcAft>
              <a:defRPr/>
            </a:pPr>
            <a:r>
              <a:rPr lang="es-ES" sz="2000" b="1" cap="small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es-ES" sz="2000" b="1" cap="small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Encuentro Anual de la Sociedad </a:t>
            </a:r>
            <a:r>
              <a:rPr lang="es-ES" sz="2000" b="1" cap="small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Chilena de Políticas Públicas»</a:t>
            </a:r>
          </a:p>
          <a:p>
            <a:pPr fontAlgn="auto">
              <a:spcAft>
                <a:spcPts val="0"/>
              </a:spcAft>
              <a:defRPr/>
            </a:pPr>
            <a:r>
              <a:rPr lang="es-ES" sz="2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Valparaíso, 10 Enero 2013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877272"/>
            <a:ext cx="3055566" cy="85000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534400" cy="99377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i="1" dirty="0" err="1" smtClean="0">
                <a:solidFill>
                  <a:srgbClr val="FFFF00"/>
                </a:solidFill>
              </a:rPr>
              <a:t>Outline</a:t>
            </a:r>
            <a:endParaRPr lang="es-ES" i="1" dirty="0" smtClean="0">
              <a:solidFill>
                <a:srgbClr val="FFFF00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773238"/>
            <a:ext cx="8534400" cy="4627562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es-CL" b="1" dirty="0" smtClean="0"/>
              <a:t>Antecedentes y Literatura Relacionada</a:t>
            </a:r>
            <a:endParaRPr lang="es-CL" dirty="0" smtClean="0"/>
          </a:p>
          <a:p>
            <a:pPr lvl="1">
              <a:lnSpc>
                <a:spcPct val="150000"/>
              </a:lnSpc>
            </a:pPr>
            <a:r>
              <a:rPr lang="es-ES" b="1" dirty="0" smtClean="0"/>
              <a:t>Pobreza</a:t>
            </a:r>
            <a:r>
              <a:rPr lang="es-ES" b="1" dirty="0"/>
              <a:t>, Crecimiento e Infraestructura en </a:t>
            </a:r>
            <a:r>
              <a:rPr lang="es-ES" b="1" dirty="0" smtClean="0"/>
              <a:t>Chile</a:t>
            </a:r>
            <a:endParaRPr lang="es-CL" b="1" dirty="0" smtClean="0"/>
          </a:p>
          <a:p>
            <a:pPr lvl="1">
              <a:lnSpc>
                <a:spcPct val="150000"/>
              </a:lnSpc>
            </a:pPr>
            <a:r>
              <a:rPr lang="es-ES" b="1" dirty="0" smtClean="0"/>
              <a:t>Modelación y Principales Resultados</a:t>
            </a:r>
            <a:endParaRPr lang="es-CL" b="1" dirty="0" smtClean="0"/>
          </a:p>
          <a:p>
            <a:pPr lvl="1">
              <a:lnSpc>
                <a:spcPct val="150000"/>
              </a:lnSpc>
            </a:pPr>
            <a:r>
              <a:rPr lang="es-CL" b="1" dirty="0" smtClean="0"/>
              <a:t>Estática Comparada y Análisis de Políticas</a:t>
            </a:r>
          </a:p>
          <a:p>
            <a:pPr lvl="1">
              <a:lnSpc>
                <a:spcPct val="150000"/>
              </a:lnSpc>
            </a:pPr>
            <a:r>
              <a:rPr lang="es-ES_tradnl" b="1" dirty="0" smtClean="0"/>
              <a:t>Recomendaciones de Política Pública</a:t>
            </a:r>
            <a:endParaRPr lang="es-CL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Rectángulo"/>
          <p:cNvSpPr>
            <a:spLocks noChangeArrowheads="1"/>
          </p:cNvSpPr>
          <p:nvPr/>
        </p:nvSpPr>
        <p:spPr bwMode="auto">
          <a:xfrm>
            <a:off x="250824" y="314653"/>
            <a:ext cx="619338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s-ES" sz="28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La Data en América Latina</a:t>
            </a:r>
            <a:endParaRPr lang="es-CL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5508104" y="274638"/>
            <a:ext cx="3331096" cy="993775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s-E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Antecedentes y Literatura </a:t>
            </a:r>
            <a: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Relacionada</a:t>
            </a:r>
            <a:b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Pobreza, Crecimiento e Infraestructura en Chile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Modelación y Principales Resultados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Estática Comparada y Análisis de Políticas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Recomendaciones de Política Pública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16942" y="1472614"/>
            <a:ext cx="5847546" cy="238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576" y="3789040"/>
            <a:ext cx="4632052" cy="2992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6563390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Rectángulo"/>
          <p:cNvSpPr>
            <a:spLocks noChangeArrowheads="1"/>
          </p:cNvSpPr>
          <p:nvPr/>
        </p:nvSpPr>
        <p:spPr bwMode="auto">
          <a:xfrm>
            <a:off x="250824" y="314653"/>
            <a:ext cx="511326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¿Afecta la carencia de Infraestructura a los pobres?</a:t>
            </a:r>
            <a:endParaRPr lang="es-CL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2106489"/>
            <a:ext cx="7928317" cy="3194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5508104" y="274638"/>
            <a:ext cx="3331096" cy="993775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s-E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Antecedentes y Literatura </a:t>
            </a:r>
            <a: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Relacionada</a:t>
            </a: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/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Pobreza, Crecimiento e Infraestructura en Chile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Modelación y Principales Resultados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Estática Comparada y Análisis de Políticas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Recomendaciones de Política Pública</a:t>
            </a:r>
          </a:p>
        </p:txBody>
      </p:sp>
    </p:spTree>
    <p:extLst>
      <p:ext uri="{BB962C8B-B14F-4D97-AF65-F5344CB8AC3E}">
        <p14:creationId xmlns:p14="http://schemas.microsoft.com/office/powerpoint/2010/main" xmlns="" val="3425758864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508104" y="274638"/>
            <a:ext cx="3331096" cy="993775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s-E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Antecedentes y Literatura </a:t>
            </a:r>
            <a: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Relacionada</a:t>
            </a:r>
            <a:b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Pobreza, Crecimiento e Infraestructura en Chile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Modelación y Principales Resultados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Estática Comparada y Análisis de Políticas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Recomendaciones de Política Pública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251521" y="1628775"/>
            <a:ext cx="8435280" cy="4752975"/>
          </a:xfrm>
        </p:spPr>
        <p:txBody>
          <a:bodyPr>
            <a:normAutofit/>
          </a:bodyPr>
          <a:lstStyle/>
          <a:p>
            <a:pPr marL="646113" lvl="1" indent="-285750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es-ES" dirty="0"/>
              <a:t>Chile muestra elevadas tasas de inversión en infraestructura </a:t>
            </a:r>
          </a:p>
          <a:p>
            <a:pPr marL="828675" lvl="2" indent="-285750">
              <a:lnSpc>
                <a:spcPct val="15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s-ES" sz="1600" b="1" dirty="0" smtClean="0"/>
              <a:t>Obras </a:t>
            </a:r>
            <a:r>
              <a:rPr lang="es-ES" sz="1600" b="1" dirty="0"/>
              <a:t>públicas: carreteras, </a:t>
            </a:r>
            <a:r>
              <a:rPr lang="es-ES" sz="1600" b="1" dirty="0" smtClean="0"/>
              <a:t>riego</a:t>
            </a:r>
            <a:r>
              <a:rPr lang="es-ES" sz="1600" b="1" dirty="0"/>
              <a:t>, puertos y aeropuertos </a:t>
            </a:r>
            <a:r>
              <a:rPr lang="es-ES" sz="1600" b="1" dirty="0" smtClean="0"/>
              <a:t>(públicas o </a:t>
            </a:r>
            <a:r>
              <a:rPr lang="es-ES" sz="1600" b="1" dirty="0" err="1" smtClean="0"/>
              <a:t>PPPs</a:t>
            </a:r>
            <a:r>
              <a:rPr lang="es-ES" sz="1600" b="1" dirty="0" smtClean="0"/>
              <a:t>)</a:t>
            </a:r>
          </a:p>
          <a:p>
            <a:pPr marL="828675" lvl="2" indent="-285750">
              <a:lnSpc>
                <a:spcPct val="15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s-ES" sz="1600" dirty="0" smtClean="0"/>
              <a:t>Otras </a:t>
            </a:r>
            <a:r>
              <a:rPr lang="es-ES" sz="1600" dirty="0"/>
              <a:t>inversiones </a:t>
            </a:r>
            <a:r>
              <a:rPr lang="es-ES" sz="1600" dirty="0" smtClean="0"/>
              <a:t>en SS básicos</a:t>
            </a:r>
          </a:p>
          <a:p>
            <a:pPr marL="828675" lvl="2" indent="-285750">
              <a:lnSpc>
                <a:spcPct val="15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s-ES" sz="1600" dirty="0" smtClean="0"/>
              <a:t>Carencia en </a:t>
            </a:r>
            <a:r>
              <a:rPr lang="es-ES" sz="1600" dirty="0"/>
              <a:t>algunos </a:t>
            </a:r>
            <a:r>
              <a:rPr lang="es-ES" sz="1600" dirty="0" smtClean="0"/>
              <a:t>SS públicos: escuelas </a:t>
            </a:r>
            <a:r>
              <a:rPr lang="es-ES" sz="1600" dirty="0"/>
              <a:t>y </a:t>
            </a:r>
            <a:r>
              <a:rPr lang="es-ES" sz="1600" dirty="0" smtClean="0"/>
              <a:t>hospitales</a:t>
            </a:r>
          </a:p>
          <a:p>
            <a:pPr marL="646113" lvl="1" indent="-285750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es-ES" dirty="0" smtClean="0"/>
              <a:t>¿Qué impacto han </a:t>
            </a:r>
            <a:r>
              <a:rPr lang="es-ES" dirty="0"/>
              <a:t>tenido </a:t>
            </a:r>
            <a:r>
              <a:rPr lang="es-ES" dirty="0" smtClean="0"/>
              <a:t>estas inversiones </a:t>
            </a:r>
            <a:r>
              <a:rPr lang="es-ES" dirty="0"/>
              <a:t>en </a:t>
            </a:r>
            <a:r>
              <a:rPr lang="es-ES" dirty="0" smtClean="0"/>
              <a:t>infraestructura  sobre los </a:t>
            </a:r>
            <a:r>
              <a:rPr lang="es-ES" dirty="0"/>
              <a:t>indicadores de </a:t>
            </a:r>
            <a:r>
              <a:rPr lang="es-ES" dirty="0" smtClean="0"/>
              <a:t>pobreza?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57338"/>
            <a:ext cx="3970783" cy="4895997"/>
          </a:xfrm>
        </p:spPr>
        <p:txBody>
          <a:bodyPr>
            <a:normAutofit lnSpcReduction="10000"/>
          </a:bodyPr>
          <a:lstStyle/>
          <a:p>
            <a:pPr>
              <a:lnSpc>
                <a:spcPct val="130000"/>
              </a:lnSpc>
              <a:buFont typeface="Wingdings" pitchFamily="2" charset="2"/>
              <a:buChar char="v"/>
            </a:pPr>
            <a:r>
              <a:rPr lang="es-ES_tradnl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Economía Regional</a:t>
            </a:r>
            <a:r>
              <a:rPr lang="es-ES_tradnl" sz="1800" dirty="0" smtClean="0"/>
              <a:t>: </a:t>
            </a:r>
            <a:r>
              <a:rPr lang="es-ES" sz="1800" dirty="0" smtClean="0"/>
              <a:t>economías </a:t>
            </a:r>
            <a:r>
              <a:rPr lang="es-ES" sz="1800" dirty="0"/>
              <a:t>de aglomeración </a:t>
            </a:r>
            <a:r>
              <a:rPr lang="es-ES" sz="1800" dirty="0" smtClean="0">
                <a:sym typeface="Wingdings" pitchFamily="2" charset="2"/>
              </a:rPr>
              <a:t> </a:t>
            </a:r>
            <a:r>
              <a:rPr lang="es-ES" sz="1800" dirty="0" smtClean="0"/>
              <a:t>crecimiento </a:t>
            </a:r>
            <a:r>
              <a:rPr lang="es-ES" sz="1800" dirty="0"/>
              <a:t>económico y </a:t>
            </a:r>
            <a:r>
              <a:rPr lang="es-ES" sz="1800" dirty="0" smtClean="0"/>
              <a:t>menor pobreza</a:t>
            </a:r>
            <a:endParaRPr lang="es-ES_tradnl" sz="1800" dirty="0" smtClean="0"/>
          </a:p>
          <a:p>
            <a:pPr lvl="1">
              <a:lnSpc>
                <a:spcPct val="130000"/>
              </a:lnSpc>
              <a:buFont typeface="Courier New" pitchFamily="49" charset="0"/>
              <a:buChar char="o"/>
            </a:pPr>
            <a:r>
              <a:rPr lang="es-ES" sz="1600" dirty="0" smtClean="0"/>
              <a:t>Interconectividad reduce costos </a:t>
            </a:r>
            <a:r>
              <a:rPr lang="es-ES" sz="1600" dirty="0"/>
              <a:t>de transporte </a:t>
            </a:r>
            <a:r>
              <a:rPr lang="es-ES" sz="1600" dirty="0" smtClean="0">
                <a:sym typeface="Wingdings" pitchFamily="2" charset="2"/>
              </a:rPr>
              <a:t> </a:t>
            </a:r>
            <a:r>
              <a:rPr lang="es-ES" sz="1600" dirty="0" smtClean="0"/>
              <a:t>aumenta demanda agregada y reduce la pobreza</a:t>
            </a:r>
          </a:p>
          <a:p>
            <a:pPr lvl="1">
              <a:lnSpc>
                <a:spcPct val="130000"/>
              </a:lnSpc>
              <a:buFont typeface="Courier New" pitchFamily="49" charset="0"/>
              <a:buChar char="o"/>
            </a:pPr>
            <a:r>
              <a:rPr lang="es-ES" sz="1600" dirty="0" smtClean="0"/>
              <a:t>Obras de riego aumentan productividad rural </a:t>
            </a:r>
            <a:r>
              <a:rPr lang="es-ES" sz="1600" dirty="0" smtClean="0">
                <a:sym typeface="Wingdings" pitchFamily="2" charset="2"/>
              </a:rPr>
              <a:t> </a:t>
            </a:r>
            <a:r>
              <a:rPr lang="es-ES" sz="1600" dirty="0" smtClean="0"/>
              <a:t>mayor </a:t>
            </a:r>
            <a:r>
              <a:rPr lang="es-ES" sz="1600" dirty="0"/>
              <a:t>valor agregado de los productos, la productividad y la mano de obra </a:t>
            </a:r>
            <a:r>
              <a:rPr lang="es-ES" sz="1600" dirty="0" smtClean="0"/>
              <a:t>agrícola</a:t>
            </a:r>
          </a:p>
          <a:p>
            <a:pPr lvl="1">
              <a:lnSpc>
                <a:spcPct val="130000"/>
              </a:lnSpc>
              <a:buFont typeface="Courier New" pitchFamily="49" charset="0"/>
              <a:buChar char="o"/>
            </a:pPr>
            <a:r>
              <a:rPr lang="es-ES" sz="1600" dirty="0" smtClean="0"/>
              <a:t>Economía exportadora de </a:t>
            </a:r>
            <a:r>
              <a:rPr lang="es-ES" sz="1600" dirty="0"/>
              <a:t>materias </a:t>
            </a:r>
            <a:r>
              <a:rPr lang="es-ES" sz="1600" dirty="0" smtClean="0"/>
              <a:t>primas - agrícola </a:t>
            </a:r>
            <a:r>
              <a:rPr lang="es-ES" sz="1600" dirty="0"/>
              <a:t>y </a:t>
            </a:r>
            <a:r>
              <a:rPr lang="es-ES" sz="1600" dirty="0" smtClean="0"/>
              <a:t>acuícola - se beneficia del desarrollo </a:t>
            </a:r>
            <a:r>
              <a:rPr lang="es-ES" sz="1600" dirty="0"/>
              <a:t>de la </a:t>
            </a:r>
            <a:r>
              <a:rPr lang="es-ES" sz="1600" dirty="0" smtClean="0"/>
              <a:t>infraestructura</a:t>
            </a:r>
            <a:endParaRPr lang="es-CL" sz="1600" dirty="0" smtClean="0"/>
          </a:p>
        </p:txBody>
      </p:sp>
      <p:sp>
        <p:nvSpPr>
          <p:cNvPr id="4" name="2 Rectángulo"/>
          <p:cNvSpPr>
            <a:spLocks noChangeArrowheads="1"/>
          </p:cNvSpPr>
          <p:nvPr/>
        </p:nvSpPr>
        <p:spPr bwMode="auto">
          <a:xfrm>
            <a:off x="250824" y="908050"/>
            <a:ext cx="41771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Literatura Relacionada</a:t>
            </a:r>
            <a:endParaRPr lang="es-CL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705673" y="1556793"/>
            <a:ext cx="3970783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73050" indent="-2730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itchFamily="18" charset="2"/>
              <a:buChar char=""/>
              <a:defRPr sz="24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7688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730250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04888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charset="0"/>
              <a:buChar char="•"/>
              <a:defRPr sz="1600" kern="1200">
                <a:solidFill>
                  <a:schemeClr val="tx2"/>
                </a:solidFill>
                <a:latin typeface="Cambria" pitchFamily="18" charset="0"/>
                <a:ea typeface="+mn-ea"/>
                <a:cs typeface="+mn-cs"/>
              </a:defRPr>
            </a:lvl4pPr>
            <a:lvl5pPr marL="1279525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4630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3736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94560" indent="-182880" algn="l" defTabSz="914400" rtl="0" eaLnBrk="1" latinLnBrk="0" hangingPunct="1">
              <a:spcBef>
                <a:spcPts val="310"/>
              </a:spcBef>
              <a:buClr>
                <a:schemeClr val="accent2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30000"/>
              </a:lnSpc>
              <a:buFont typeface="Wingdings" pitchFamily="2" charset="2"/>
              <a:buChar char="ü"/>
            </a:pPr>
            <a:r>
              <a:rPr lang="es-ES" sz="1600" dirty="0" err="1"/>
              <a:t>Fujita</a:t>
            </a:r>
            <a:r>
              <a:rPr lang="es-ES" sz="1600" dirty="0"/>
              <a:t>, </a:t>
            </a:r>
            <a:r>
              <a:rPr lang="es-ES" sz="1600" dirty="0" err="1"/>
              <a:t>Krugman</a:t>
            </a:r>
            <a:r>
              <a:rPr lang="es-ES" sz="1600" dirty="0"/>
              <a:t> y </a:t>
            </a:r>
            <a:r>
              <a:rPr lang="es-ES" sz="1600" dirty="0" err="1"/>
              <a:t>Veneables</a:t>
            </a:r>
            <a:r>
              <a:rPr lang="es-ES" sz="1600" dirty="0"/>
              <a:t> (1999</a:t>
            </a:r>
            <a:r>
              <a:rPr lang="es-ES" sz="1600" dirty="0" smtClean="0"/>
              <a:t>)</a:t>
            </a:r>
          </a:p>
          <a:p>
            <a:pPr lvl="1">
              <a:lnSpc>
                <a:spcPct val="130000"/>
              </a:lnSpc>
              <a:buFont typeface="Wingdings" pitchFamily="2" charset="2"/>
              <a:buChar char="ü"/>
            </a:pPr>
            <a:r>
              <a:rPr lang="es-ES" sz="1600" dirty="0" smtClean="0"/>
              <a:t>Baldwin </a:t>
            </a:r>
            <a:r>
              <a:rPr lang="es-ES" sz="1600" dirty="0"/>
              <a:t>y Martin (2004</a:t>
            </a:r>
            <a:r>
              <a:rPr lang="es-ES" sz="1600" dirty="0" smtClean="0"/>
              <a:t>)</a:t>
            </a:r>
          </a:p>
          <a:p>
            <a:pPr lvl="1">
              <a:lnSpc>
                <a:spcPct val="130000"/>
              </a:lnSpc>
              <a:buFont typeface="Wingdings" pitchFamily="2" charset="2"/>
              <a:buChar char="ü"/>
            </a:pPr>
            <a:r>
              <a:rPr lang="es-ES" sz="1600" dirty="0" err="1" smtClean="0"/>
              <a:t>Straub</a:t>
            </a:r>
            <a:r>
              <a:rPr lang="es-ES" sz="1600" dirty="0" smtClean="0"/>
              <a:t> (2008)</a:t>
            </a:r>
          </a:p>
          <a:p>
            <a:pPr lvl="1">
              <a:lnSpc>
                <a:spcPct val="130000"/>
              </a:lnSpc>
              <a:buFont typeface="Wingdings" pitchFamily="2" charset="2"/>
              <a:buChar char="ü"/>
            </a:pPr>
            <a:endParaRPr lang="es-ES" sz="1600" dirty="0" smtClean="0"/>
          </a:p>
          <a:p>
            <a:pPr lvl="1">
              <a:lnSpc>
                <a:spcPct val="130000"/>
              </a:lnSpc>
              <a:buFont typeface="Wingdings" pitchFamily="2" charset="2"/>
              <a:buChar char="ü"/>
            </a:pPr>
            <a:r>
              <a:rPr lang="es-CL" sz="1600" dirty="0" err="1" smtClean="0"/>
              <a:t>Jacoby</a:t>
            </a:r>
            <a:r>
              <a:rPr lang="es-CL" sz="1600" dirty="0" smtClean="0"/>
              <a:t> </a:t>
            </a:r>
            <a:r>
              <a:rPr lang="es-CL" sz="1600" dirty="0"/>
              <a:t>(1998</a:t>
            </a:r>
            <a:r>
              <a:rPr lang="es-CL" sz="1600" dirty="0" smtClean="0"/>
              <a:t>)</a:t>
            </a:r>
          </a:p>
          <a:p>
            <a:pPr lvl="1">
              <a:lnSpc>
                <a:spcPct val="130000"/>
              </a:lnSpc>
              <a:buFont typeface="Wingdings" pitchFamily="2" charset="2"/>
              <a:buChar char="ü"/>
            </a:pPr>
            <a:r>
              <a:rPr lang="es-CL" sz="1600" dirty="0" smtClean="0"/>
              <a:t>Kwon </a:t>
            </a:r>
            <a:r>
              <a:rPr lang="es-CL" sz="1600" dirty="0"/>
              <a:t>(2000</a:t>
            </a:r>
            <a:r>
              <a:rPr lang="es-CL" sz="1600" dirty="0" smtClean="0"/>
              <a:t>)</a:t>
            </a:r>
          </a:p>
          <a:p>
            <a:pPr lvl="1">
              <a:lnSpc>
                <a:spcPct val="130000"/>
              </a:lnSpc>
              <a:buFont typeface="Wingdings" pitchFamily="2" charset="2"/>
              <a:buChar char="ü"/>
            </a:pPr>
            <a:r>
              <a:rPr lang="es-CL" sz="1600" dirty="0" err="1" smtClean="0"/>
              <a:t>Balisacan</a:t>
            </a:r>
            <a:r>
              <a:rPr lang="es-CL" sz="1600" dirty="0" smtClean="0"/>
              <a:t> </a:t>
            </a:r>
            <a:r>
              <a:rPr lang="es-CL" sz="1600" dirty="0"/>
              <a:t>y </a:t>
            </a:r>
            <a:r>
              <a:rPr lang="es-CL" sz="1600" dirty="0" err="1"/>
              <a:t>Pernia</a:t>
            </a:r>
            <a:r>
              <a:rPr lang="es-CL" sz="1600" dirty="0"/>
              <a:t> (2002</a:t>
            </a:r>
            <a:r>
              <a:rPr lang="es-CL" sz="1600" dirty="0" smtClean="0"/>
              <a:t>)</a:t>
            </a:r>
          </a:p>
          <a:p>
            <a:pPr lvl="1">
              <a:lnSpc>
                <a:spcPct val="130000"/>
              </a:lnSpc>
              <a:buFont typeface="Wingdings" pitchFamily="2" charset="2"/>
              <a:buChar char="ü"/>
            </a:pPr>
            <a:r>
              <a:rPr lang="es-CL" sz="1600" dirty="0" smtClean="0"/>
              <a:t>Fan</a:t>
            </a:r>
            <a:r>
              <a:rPr lang="es-CL" sz="1600" dirty="0"/>
              <a:t>, Zhang y Zhang (2002</a:t>
            </a:r>
            <a:r>
              <a:rPr lang="es-CL" sz="1600" dirty="0" smtClean="0"/>
              <a:t>)</a:t>
            </a:r>
          </a:p>
          <a:p>
            <a:pPr lvl="1">
              <a:lnSpc>
                <a:spcPct val="130000"/>
              </a:lnSpc>
              <a:buFont typeface="Wingdings" pitchFamily="2" charset="2"/>
              <a:buChar char="ü"/>
            </a:pPr>
            <a:r>
              <a:rPr lang="es-CL" sz="1600" dirty="0" smtClean="0"/>
              <a:t>Jalan </a:t>
            </a:r>
            <a:r>
              <a:rPr lang="es-CL" sz="1600" dirty="0"/>
              <a:t>y </a:t>
            </a:r>
            <a:r>
              <a:rPr lang="es-CL" sz="1600" dirty="0" err="1"/>
              <a:t>Ravallion</a:t>
            </a:r>
            <a:r>
              <a:rPr lang="es-CL" sz="1600" dirty="0"/>
              <a:t> (2002</a:t>
            </a:r>
            <a:r>
              <a:rPr lang="es-CL" sz="1600" dirty="0" smtClean="0"/>
              <a:t>)</a:t>
            </a:r>
          </a:p>
          <a:p>
            <a:pPr lvl="1">
              <a:lnSpc>
                <a:spcPct val="130000"/>
              </a:lnSpc>
              <a:buFont typeface="Wingdings" pitchFamily="2" charset="2"/>
              <a:buChar char="ü"/>
            </a:pPr>
            <a:r>
              <a:rPr lang="es-ES" sz="1600" dirty="0" err="1" smtClean="0"/>
              <a:t>Murgai</a:t>
            </a:r>
            <a:r>
              <a:rPr lang="es-ES" sz="1600" dirty="0" smtClean="0"/>
              <a:t> </a:t>
            </a:r>
            <a:r>
              <a:rPr lang="es-ES" sz="1600" dirty="0"/>
              <a:t>y </a:t>
            </a:r>
            <a:r>
              <a:rPr lang="es-ES" sz="1600" dirty="0" err="1"/>
              <a:t>Zagha</a:t>
            </a:r>
            <a:r>
              <a:rPr lang="es-ES" sz="1600" dirty="0"/>
              <a:t> (2010) </a:t>
            </a:r>
          </a:p>
          <a:p>
            <a:pPr lvl="1">
              <a:lnSpc>
                <a:spcPct val="130000"/>
              </a:lnSpc>
              <a:buFont typeface="Wingdings" pitchFamily="2" charset="2"/>
              <a:buChar char="ü"/>
            </a:pPr>
            <a:endParaRPr lang="es-CL" sz="1600" dirty="0" smtClean="0"/>
          </a:p>
        </p:txBody>
      </p:sp>
      <p:sp>
        <p:nvSpPr>
          <p:cNvPr id="8" name="7 Redondear rectángulo de esquina diagonal"/>
          <p:cNvSpPr/>
          <p:nvPr/>
        </p:nvSpPr>
        <p:spPr>
          <a:xfrm>
            <a:off x="4283968" y="5013176"/>
            <a:ext cx="4536504" cy="129614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evidencia empírica no </a:t>
            </a:r>
            <a:r>
              <a:rPr lang="es-E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del </a:t>
            </a:r>
            <a:r>
              <a:rPr lang="es-E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todo </a:t>
            </a:r>
            <a:r>
              <a:rPr lang="es-E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clara … todos </a:t>
            </a:r>
            <a:r>
              <a:rPr lang="es-E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estos efectos son </a:t>
            </a:r>
            <a:r>
              <a:rPr lang="es-E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capturados </a:t>
            </a:r>
            <a:r>
              <a:rPr lang="es-E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por la relación causal infraestructura-crecimiento-caída en la pobreza</a:t>
            </a: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5508104" y="274638"/>
            <a:ext cx="3331096" cy="993775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s-E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Antecedentes y Literatura </a:t>
            </a:r>
            <a: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Relacionada</a:t>
            </a: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/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Pobreza, Crecimiento e Infraestructura en Chile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Modelación y Principales Resultados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Estática Comparada y Análisis de Políticas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Recomendaciones de Política Pública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57338"/>
            <a:ext cx="3970783" cy="4895997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buFont typeface="Wingdings" pitchFamily="2" charset="2"/>
              <a:buChar char="v"/>
            </a:pPr>
            <a:r>
              <a:rPr lang="es-ES_tradnl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Economía del Crecimiento</a:t>
            </a:r>
            <a:r>
              <a:rPr lang="es-ES_tradnl" sz="1800" dirty="0" smtClean="0"/>
              <a:t>:</a:t>
            </a:r>
          </a:p>
          <a:p>
            <a:pPr lvl="1">
              <a:lnSpc>
                <a:spcPct val="130000"/>
              </a:lnSpc>
              <a:buFont typeface="Courier New" pitchFamily="49" charset="0"/>
              <a:buChar char="o"/>
            </a:pPr>
            <a:r>
              <a:rPr lang="es-ES" sz="1600" dirty="0" smtClean="0"/>
              <a:t>Inversiones en infraestructura generan empleo directo e indirecto </a:t>
            </a:r>
            <a:r>
              <a:rPr lang="es-ES" sz="1600" dirty="0" smtClean="0">
                <a:sym typeface="Wingdings" pitchFamily="2" charset="2"/>
              </a:rPr>
              <a:t> </a:t>
            </a:r>
            <a:r>
              <a:rPr lang="es-ES" sz="1600" dirty="0" smtClean="0"/>
              <a:t>reduce la </a:t>
            </a:r>
            <a:r>
              <a:rPr lang="es-ES" sz="1600" dirty="0"/>
              <a:t>pobreza por tratarse de obras intensivas </a:t>
            </a:r>
            <a:r>
              <a:rPr lang="es-ES" sz="1600" dirty="0" smtClean="0"/>
              <a:t>en empleo </a:t>
            </a:r>
            <a:r>
              <a:rPr lang="es-ES" sz="1600" dirty="0"/>
              <a:t>menos calificado </a:t>
            </a:r>
            <a:endParaRPr lang="es-ES" sz="1600" dirty="0" smtClean="0"/>
          </a:p>
          <a:p>
            <a:pPr lvl="1">
              <a:lnSpc>
                <a:spcPct val="130000"/>
              </a:lnSpc>
              <a:buFont typeface="Courier New" pitchFamily="49" charset="0"/>
              <a:buChar char="o"/>
            </a:pPr>
            <a:r>
              <a:rPr lang="es-ES" sz="1600" dirty="0"/>
              <a:t>Inversiones en infraestructura </a:t>
            </a:r>
            <a:r>
              <a:rPr lang="es-ES" sz="1600" dirty="0" smtClean="0"/>
              <a:t>reducen el </a:t>
            </a:r>
            <a:r>
              <a:rPr lang="es-ES" sz="1600" dirty="0"/>
              <a:t>poder de mercado </a:t>
            </a:r>
            <a:r>
              <a:rPr lang="es-ES" sz="1600" dirty="0" smtClean="0"/>
              <a:t>al conectar mercados </a:t>
            </a:r>
            <a:r>
              <a:rPr lang="es-ES" sz="1600" dirty="0" err="1" smtClean="0"/>
              <a:t>quasi</a:t>
            </a:r>
            <a:r>
              <a:rPr lang="es-ES" sz="1600" dirty="0" smtClean="0"/>
              <a:t>-aislados</a:t>
            </a:r>
            <a:r>
              <a:rPr lang="es-ES" sz="1600" dirty="0"/>
              <a:t>, aumentando con ello la competencia y generando efectos distributivos en favor de los consumidores</a:t>
            </a:r>
            <a:endParaRPr lang="es-ES" sz="1600" dirty="0" smtClean="0"/>
          </a:p>
        </p:txBody>
      </p:sp>
      <p:sp>
        <p:nvSpPr>
          <p:cNvPr id="4" name="2 Rectángulo"/>
          <p:cNvSpPr>
            <a:spLocks noChangeArrowheads="1"/>
          </p:cNvSpPr>
          <p:nvPr/>
        </p:nvSpPr>
        <p:spPr bwMode="auto">
          <a:xfrm>
            <a:off x="250824" y="908050"/>
            <a:ext cx="41771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Literatura Relacionada</a:t>
            </a:r>
            <a:endParaRPr lang="es-CL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705673" y="2349154"/>
            <a:ext cx="3970783" cy="208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es-ES"/>
            </a:defPPr>
            <a:lvl1pPr marL="273050" indent="-273050">
              <a:spcBef>
                <a:spcPct val="20000"/>
              </a:spcBef>
              <a:buClr>
                <a:schemeClr val="accent2"/>
              </a:buClr>
              <a:buSzPct val="85000"/>
              <a:buFont typeface="Wingdings 2" pitchFamily="18" charset="2"/>
              <a:buChar char=""/>
              <a:defRPr sz="2400">
                <a:latin typeface="Cambria" pitchFamily="18" charset="0"/>
                <a:ea typeface="+mn-ea"/>
              </a:defRPr>
            </a:lvl1pPr>
            <a:lvl2pPr marL="547688" lvl="1" indent="-2286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Wingdings" pitchFamily="2" charset="2"/>
              <a:buChar char="ü"/>
              <a:defRPr sz="1600">
                <a:latin typeface="Cambria" pitchFamily="18" charset="0"/>
                <a:ea typeface="+mn-ea"/>
              </a:defRPr>
            </a:lvl2pPr>
            <a:lvl3pPr marL="730250" indent="-182563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1800">
                <a:latin typeface="Cambria" pitchFamily="18" charset="0"/>
                <a:ea typeface="+mn-ea"/>
              </a:defRPr>
            </a:lvl3pPr>
            <a:lvl4pPr marL="1004888" indent="-182563">
              <a:spcBef>
                <a:spcPct val="20000"/>
              </a:spcBef>
              <a:buClr>
                <a:schemeClr val="accent2"/>
              </a:buClr>
              <a:buSzPct val="100000"/>
              <a:buFont typeface="Arial" charset="0"/>
              <a:buChar char="•"/>
              <a:defRPr sz="1600">
                <a:solidFill>
                  <a:schemeClr val="tx2"/>
                </a:solidFill>
                <a:latin typeface="Cambria" pitchFamily="18" charset="0"/>
                <a:ea typeface="+mn-ea"/>
              </a:defRPr>
            </a:lvl4pPr>
            <a:lvl5pPr marL="1279525" indent="-182563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1600">
                <a:latin typeface="Cambria" pitchFamily="18" charset="0"/>
                <a:ea typeface="+mn-ea"/>
              </a:defRPr>
            </a:lvl5pPr>
            <a:lvl6pPr marL="1463040" indent="-18288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600">
                <a:solidFill>
                  <a:schemeClr val="tx2"/>
                </a:solidFill>
                <a:latin typeface="+mn-lt"/>
                <a:ea typeface="+mn-ea"/>
              </a:defRPr>
            </a:lvl6pPr>
            <a:lvl7pPr marL="1737360" indent="-18288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600">
                <a:latin typeface="+mn-lt"/>
                <a:ea typeface="+mn-ea"/>
              </a:defRPr>
            </a:lvl7pPr>
            <a:lvl8pPr marL="1920240" indent="-18288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600" baseline="0">
                <a:solidFill>
                  <a:schemeClr val="tx2"/>
                </a:solidFill>
                <a:latin typeface="+mn-lt"/>
                <a:ea typeface="+mn-ea"/>
              </a:defRPr>
            </a:lvl8pPr>
            <a:lvl9pPr marL="2194560" indent="-182880">
              <a:spcBef>
                <a:spcPts val="310"/>
              </a:spcBef>
              <a:buClr>
                <a:schemeClr val="accent2"/>
              </a:buClr>
              <a:buFont typeface="Arial" pitchFamily="34" charset="0"/>
              <a:buChar char="•"/>
              <a:defRPr sz="1600" baseline="0">
                <a:latin typeface="+mn-lt"/>
                <a:ea typeface="+mn-ea"/>
              </a:defRPr>
            </a:lvl9pPr>
          </a:lstStyle>
          <a:p>
            <a:pPr lvl="1"/>
            <a:r>
              <a:rPr lang="es-ES" dirty="0" err="1"/>
              <a:t>Anas</a:t>
            </a:r>
            <a:r>
              <a:rPr lang="es-ES" dirty="0"/>
              <a:t>, Lee y Murray (1996)</a:t>
            </a:r>
          </a:p>
          <a:p>
            <a:pPr lvl="1"/>
            <a:r>
              <a:rPr lang="es-ES" dirty="0" err="1"/>
              <a:t>Agenor</a:t>
            </a:r>
            <a:r>
              <a:rPr lang="es-ES" dirty="0"/>
              <a:t> (2004)</a:t>
            </a:r>
          </a:p>
          <a:p>
            <a:pPr lvl="1"/>
            <a:r>
              <a:rPr lang="es-ES" dirty="0" err="1"/>
              <a:t>Banerjee</a:t>
            </a:r>
            <a:r>
              <a:rPr lang="es-ES" dirty="0"/>
              <a:t> y </a:t>
            </a:r>
            <a:r>
              <a:rPr lang="es-ES" dirty="0" err="1"/>
              <a:t>Duflo</a:t>
            </a:r>
            <a:r>
              <a:rPr lang="es-ES" dirty="0"/>
              <a:t> (2005)</a:t>
            </a:r>
          </a:p>
          <a:p>
            <a:pPr lvl="1"/>
            <a:r>
              <a:rPr lang="es-ES" dirty="0"/>
              <a:t>Barro y Sala-i-Martin (2005)</a:t>
            </a:r>
          </a:p>
          <a:p>
            <a:pPr lvl="1"/>
            <a:r>
              <a:rPr lang="es-ES" dirty="0" err="1"/>
              <a:t>Agénor</a:t>
            </a:r>
            <a:r>
              <a:rPr lang="es-ES" dirty="0"/>
              <a:t> y Moreno-</a:t>
            </a:r>
            <a:r>
              <a:rPr lang="es-ES" dirty="0" err="1"/>
              <a:t>Dodson</a:t>
            </a:r>
            <a:r>
              <a:rPr lang="es-ES" dirty="0"/>
              <a:t> (2006)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5508104" y="274638"/>
            <a:ext cx="3331096" cy="993775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s-E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Antecedentes y Literatura </a:t>
            </a:r>
            <a: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Relacionada</a:t>
            </a: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/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Pobreza, Crecimiento e Infraestructura en Chile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Modelación y Principales Resultados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Estática Comparada y Análisis de Políticas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Recomendaciones de Política Pública</a:t>
            </a:r>
          </a:p>
        </p:txBody>
      </p:sp>
    </p:spTree>
    <p:extLst>
      <p:ext uri="{BB962C8B-B14F-4D97-AF65-F5344CB8AC3E}">
        <p14:creationId xmlns:p14="http://schemas.microsoft.com/office/powerpoint/2010/main" xmlns="" val="266006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Rectángulo"/>
          <p:cNvSpPr>
            <a:spLocks noChangeArrowheads="1"/>
          </p:cNvSpPr>
          <p:nvPr/>
        </p:nvSpPr>
        <p:spPr bwMode="auto">
          <a:xfrm>
            <a:off x="250824" y="908050"/>
            <a:ext cx="41771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Pobreza en Chile</a:t>
            </a:r>
            <a:endParaRPr lang="es-CL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5" name="4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4" y="2060848"/>
            <a:ext cx="7633544" cy="4248472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17289" y="1645370"/>
            <a:ext cx="2705990" cy="1495598"/>
          </a:xfrm>
          <a:prstGeom prst="rect">
            <a:avLst/>
          </a:prstGeom>
          <a:noFill/>
          <a:ln w="412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5508104" y="274638"/>
            <a:ext cx="3331096" cy="993775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s-ES" sz="1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Antecedentes y Literatura </a:t>
            </a: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Relacionada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Pobreza, Crecimiento e Infraestructura en Chile</a:t>
            </a:r>
            <a:b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Modelación y Principales Resultados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Estática Comparada y Análisis de Políticas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Recomendaciones de Política Pública</a:t>
            </a:r>
          </a:p>
        </p:txBody>
      </p:sp>
    </p:spTree>
    <p:extLst>
      <p:ext uri="{BB962C8B-B14F-4D97-AF65-F5344CB8AC3E}">
        <p14:creationId xmlns:p14="http://schemas.microsoft.com/office/powerpoint/2010/main" xmlns="" val="304732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Rectángulo"/>
          <p:cNvSpPr>
            <a:spLocks noChangeArrowheads="1"/>
          </p:cNvSpPr>
          <p:nvPr/>
        </p:nvSpPr>
        <p:spPr bwMode="auto">
          <a:xfrm>
            <a:off x="250825" y="908050"/>
            <a:ext cx="316904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PIB por regiones </a:t>
            </a:r>
            <a:r>
              <a:rPr lang="es-E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mm$ 2003</a:t>
            </a:r>
            <a:endParaRPr lang="es-CL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88840"/>
            <a:ext cx="7904289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5508104" y="274638"/>
            <a:ext cx="3331096" cy="993775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s-ES" sz="1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Antecedentes y Literatura </a:t>
            </a: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Relacionada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Pobreza, Crecimiento e Infraestructura en Chile</a:t>
            </a:r>
            <a:b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Modelación y Principales Resultados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Estática Comparada y Análisis de Políticas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Recomendaciones de Política Pública</a:t>
            </a:r>
          </a:p>
        </p:txBody>
      </p:sp>
    </p:spTree>
    <p:extLst>
      <p:ext uri="{BB962C8B-B14F-4D97-AF65-F5344CB8AC3E}">
        <p14:creationId xmlns:p14="http://schemas.microsoft.com/office/powerpoint/2010/main" xmlns="" val="22038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Rectángulo"/>
          <p:cNvSpPr>
            <a:spLocks noChangeArrowheads="1"/>
          </p:cNvSpPr>
          <p:nvPr/>
        </p:nvSpPr>
        <p:spPr bwMode="auto">
          <a:xfrm>
            <a:off x="250824" y="908050"/>
            <a:ext cx="41771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Infraestructura (x tipo) </a:t>
            </a:r>
            <a:r>
              <a:rPr lang="es-E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mm$ 2003</a:t>
            </a:r>
            <a:endParaRPr lang="es-CL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6065" y="1700808"/>
            <a:ext cx="6324327" cy="4541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5508104" y="274638"/>
            <a:ext cx="3331096" cy="993775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s-ES" sz="1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Antecedentes y Literatura </a:t>
            </a: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Relacionada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Pobreza, Crecimiento e Infraestructura en Chile</a:t>
            </a:r>
            <a:b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Modelación y Principales Resultados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Estática Comparada y Análisis de Políticas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Recomendaciones de Política Pública</a:t>
            </a:r>
          </a:p>
        </p:txBody>
      </p:sp>
    </p:spTree>
    <p:extLst>
      <p:ext uri="{BB962C8B-B14F-4D97-AF65-F5344CB8AC3E}">
        <p14:creationId xmlns:p14="http://schemas.microsoft.com/office/powerpoint/2010/main" xmlns="" val="144754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Rectángulo"/>
          <p:cNvSpPr>
            <a:spLocks noChangeArrowheads="1"/>
          </p:cNvSpPr>
          <p:nvPr/>
        </p:nvSpPr>
        <p:spPr bwMode="auto">
          <a:xfrm>
            <a:off x="250824" y="908050"/>
            <a:ext cx="446519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Infraestructura (x región) </a:t>
            </a:r>
            <a:r>
              <a:rPr lang="es-E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mm$ 2003</a:t>
            </a:r>
            <a:endParaRPr lang="es-CL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4338" y="1700808"/>
            <a:ext cx="6416054" cy="465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5508104" y="274638"/>
            <a:ext cx="3331096" cy="993775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s-ES" sz="1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Antecedentes y Literatura </a:t>
            </a: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Relacionada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Pobreza, Crecimiento e Infraestructura en Chile</a:t>
            </a:r>
            <a:b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Modelación y Principales Resultados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Estática Comparada y Análisis de Políticas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Recomendaciones de Política Pública</a:t>
            </a:r>
          </a:p>
        </p:txBody>
      </p:sp>
    </p:spTree>
    <p:extLst>
      <p:ext uri="{BB962C8B-B14F-4D97-AF65-F5344CB8AC3E}">
        <p14:creationId xmlns:p14="http://schemas.microsoft.com/office/powerpoint/2010/main" xmlns="" val="19413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dondear rectángulo de esquina diagonal"/>
          <p:cNvSpPr/>
          <p:nvPr/>
        </p:nvSpPr>
        <p:spPr>
          <a:xfrm>
            <a:off x="539552" y="2276872"/>
            <a:ext cx="8280920" cy="172819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Fuerte </a:t>
            </a:r>
            <a:r>
              <a:rPr lang="es-E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heterogeneidad en </a:t>
            </a:r>
            <a:r>
              <a:rPr lang="es-E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la  tasa </a:t>
            </a:r>
            <a:r>
              <a:rPr lang="es-E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de pobreza e inversiones de infraestructura, </a:t>
            </a:r>
            <a:r>
              <a:rPr lang="es-E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x regiones  y en el tiempo … facilita </a:t>
            </a:r>
            <a:r>
              <a:rPr lang="es-E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el análisis </a:t>
            </a:r>
            <a:r>
              <a:rPr lang="es-E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econométrico</a:t>
            </a:r>
            <a:endParaRPr lang="es-E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5508104" y="274638"/>
            <a:ext cx="3331096" cy="993775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s-ES" sz="1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Antecedentes y Literatura </a:t>
            </a: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Relacionada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Pobreza, Crecimiento e Infraestructura en Chile</a:t>
            </a:r>
            <a:b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Modelación y Principales Resultados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Estática Comparada y Análisis de Políticas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Recomendaciones de Política Pública</a:t>
            </a:r>
          </a:p>
        </p:txBody>
      </p:sp>
    </p:spTree>
    <p:extLst>
      <p:ext uri="{BB962C8B-B14F-4D97-AF65-F5344CB8AC3E}">
        <p14:creationId xmlns:p14="http://schemas.microsoft.com/office/powerpoint/2010/main" xmlns="" val="92034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5229200"/>
            <a:ext cx="8435280" cy="936103"/>
          </a:xfrm>
        </p:spPr>
        <p:txBody>
          <a:bodyPr>
            <a:normAutofit/>
          </a:bodyPr>
          <a:lstStyle/>
          <a:p>
            <a:r>
              <a:rPr lang="es-CL" sz="2000" dirty="0" smtClean="0"/>
              <a:t>Se estima:</a:t>
            </a:r>
          </a:p>
          <a:p>
            <a:endParaRPr lang="en-US" sz="2000" dirty="0"/>
          </a:p>
        </p:txBody>
      </p:sp>
      <p:sp>
        <p:nvSpPr>
          <p:cNvPr id="4" name="2 Rectángulo"/>
          <p:cNvSpPr>
            <a:spLocks noChangeArrowheads="1"/>
          </p:cNvSpPr>
          <p:nvPr/>
        </p:nvSpPr>
        <p:spPr bwMode="auto">
          <a:xfrm>
            <a:off x="250824" y="908050"/>
            <a:ext cx="41771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Metodología</a:t>
            </a:r>
            <a:endParaRPr lang="es-CL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107" y="1772816"/>
            <a:ext cx="7928317" cy="3194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25487" y="5589240"/>
            <a:ext cx="6938953" cy="360040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2267744" y="609329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sym typeface="Wingdings"/>
              </a:rPr>
              <a:t>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3275856" y="609329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sym typeface="Wingdings"/>
              </a:rPr>
              <a:t>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220072" y="609329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sym typeface="Wingdings"/>
              </a:rPr>
              <a:t>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6372200" y="609329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sym typeface="Wingdings"/>
              </a:rPr>
              <a:t>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4283968" y="609329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sym typeface="Wingdings"/>
              </a:rPr>
              <a:t></a:t>
            </a:r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5508104" y="274638"/>
            <a:ext cx="3331096" cy="993775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s-ES" sz="1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Antecedentes y Literatura </a:t>
            </a: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Relacionada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Pobreza, Crecimiento e Infraestructura en Chile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Modelación y Principales Resultados</a:t>
            </a:r>
            <a:b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Estática Comparada y Análisis de Políticas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Recomendaciones de Política Pública</a:t>
            </a:r>
          </a:p>
        </p:txBody>
      </p:sp>
    </p:spTree>
    <p:extLst>
      <p:ext uri="{BB962C8B-B14F-4D97-AF65-F5344CB8AC3E}">
        <p14:creationId xmlns:p14="http://schemas.microsoft.com/office/powerpoint/2010/main" xmlns="" val="107700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Rectángulo"/>
          <p:cNvSpPr>
            <a:spLocks noChangeArrowheads="1"/>
          </p:cNvSpPr>
          <p:nvPr/>
        </p:nvSpPr>
        <p:spPr bwMode="auto">
          <a:xfrm>
            <a:off x="250824" y="908050"/>
            <a:ext cx="41771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La Data</a:t>
            </a:r>
            <a:endParaRPr lang="es-CL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8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772816"/>
            <a:ext cx="7128792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5508104" y="274638"/>
            <a:ext cx="3331096" cy="993775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s-ES" sz="1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Antecedentes y Literatura </a:t>
            </a: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Relacionada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Pobreza, Crecimiento e Infraestructura en Chile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Modelación y Principales Resultados</a:t>
            </a:r>
            <a:b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Estática Comparada y Análisis de Políticas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Recomendaciones de Política Pública</a:t>
            </a:r>
          </a:p>
        </p:txBody>
      </p:sp>
    </p:spTree>
    <p:extLst>
      <p:ext uri="{BB962C8B-B14F-4D97-AF65-F5344CB8AC3E}">
        <p14:creationId xmlns:p14="http://schemas.microsoft.com/office/powerpoint/2010/main" xmlns="" val="107700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Rectángulo"/>
          <p:cNvSpPr>
            <a:spLocks noChangeArrowheads="1"/>
          </p:cNvSpPr>
          <p:nvPr/>
        </p:nvSpPr>
        <p:spPr bwMode="auto">
          <a:xfrm>
            <a:off x="250825" y="908050"/>
            <a:ext cx="316904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Regresión Básica</a:t>
            </a:r>
            <a:endParaRPr lang="es-CL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6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772816"/>
            <a:ext cx="626469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5508104" y="274638"/>
            <a:ext cx="3331096" cy="993775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s-ES" sz="1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Antecedentes y Literatura </a:t>
            </a: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Relacionada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Pobreza, Crecimiento e Infraestructura en Chile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Modelación y Principales Resultados</a:t>
            </a:r>
            <a:b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Estática Comparada y Análisis de Políticas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Recomendaciones de Política Pública</a:t>
            </a:r>
          </a:p>
        </p:txBody>
      </p:sp>
    </p:spTree>
    <p:extLst>
      <p:ext uri="{BB962C8B-B14F-4D97-AF65-F5344CB8AC3E}">
        <p14:creationId xmlns:p14="http://schemas.microsoft.com/office/powerpoint/2010/main" xmlns="" val="107700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Rectángulo"/>
          <p:cNvSpPr>
            <a:spLocks noChangeArrowheads="1"/>
          </p:cNvSpPr>
          <p:nvPr/>
        </p:nvSpPr>
        <p:spPr bwMode="auto">
          <a:xfrm>
            <a:off x="250825" y="908050"/>
            <a:ext cx="42491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Robustez Econométrica</a:t>
            </a:r>
            <a:endParaRPr lang="es-CL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5877272"/>
            <a:ext cx="7931224" cy="648072"/>
          </a:xfrm>
        </p:spPr>
        <p:txBody>
          <a:bodyPr>
            <a:noAutofit/>
          </a:bodyPr>
          <a:lstStyle/>
          <a:p>
            <a:pPr marL="703263" lvl="1" indent="-342900">
              <a:spcBef>
                <a:spcPts val="0"/>
              </a:spcBef>
              <a:buNone/>
            </a:pPr>
            <a:r>
              <a:rPr lang="es-ES" sz="1600" dirty="0" smtClean="0">
                <a:solidFill>
                  <a:schemeClr val="accent2"/>
                </a:solidFill>
              </a:rPr>
              <a:t>Variables en tasas , regresiones con ajuste de varianza por </a:t>
            </a:r>
            <a:r>
              <a:rPr lang="es-ES" sz="1600" dirty="0" err="1" smtClean="0">
                <a:solidFill>
                  <a:schemeClr val="accent2"/>
                </a:solidFill>
              </a:rPr>
              <a:t>autocorrelación</a:t>
            </a:r>
            <a:endParaRPr lang="es-ES" sz="1600" dirty="0" smtClean="0">
              <a:solidFill>
                <a:schemeClr val="accent2"/>
              </a:solidFill>
            </a:endParaRPr>
          </a:p>
          <a:p>
            <a:pPr marL="703263" lvl="1" indent="-342900">
              <a:spcBef>
                <a:spcPts val="0"/>
              </a:spcBef>
              <a:buNone/>
            </a:pPr>
            <a:r>
              <a:rPr lang="es-ES" sz="1600" dirty="0" err="1" smtClean="0">
                <a:solidFill>
                  <a:schemeClr val="accent2"/>
                </a:solidFill>
              </a:rPr>
              <a:t>Fractional</a:t>
            </a:r>
            <a:r>
              <a:rPr lang="es-ES" sz="1600" dirty="0" smtClean="0">
                <a:solidFill>
                  <a:schemeClr val="accent2"/>
                </a:solidFill>
              </a:rPr>
              <a:t> </a:t>
            </a:r>
            <a:r>
              <a:rPr lang="es-ES" sz="1600" dirty="0" err="1" smtClean="0">
                <a:solidFill>
                  <a:schemeClr val="accent2"/>
                </a:solidFill>
              </a:rPr>
              <a:t>Logit</a:t>
            </a:r>
            <a:r>
              <a:rPr lang="es-ES" sz="1600" dirty="0" smtClean="0">
                <a:solidFill>
                  <a:schemeClr val="accent2"/>
                </a:solidFill>
              </a:rPr>
              <a:t> </a:t>
            </a:r>
            <a:r>
              <a:rPr lang="es-ES" sz="1600" dirty="0" err="1" smtClean="0">
                <a:solidFill>
                  <a:schemeClr val="accent2"/>
                </a:solidFill>
              </a:rPr>
              <a:t>Pooled</a:t>
            </a:r>
            <a:r>
              <a:rPr lang="es-ES" sz="1600" dirty="0" smtClean="0">
                <a:solidFill>
                  <a:schemeClr val="accent2"/>
                </a:solidFill>
              </a:rPr>
              <a:t>  reporta efectos marginales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4809" y="1628800"/>
            <a:ext cx="6484179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5508104" y="274638"/>
            <a:ext cx="3331096" cy="993775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s-ES" sz="1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Antecedentes y Literatura </a:t>
            </a: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Relacionada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Pobreza, Crecimiento e Infraestructura en Chile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Modelación y Principales Resultados</a:t>
            </a:r>
            <a:b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Estática Comparada y Análisis de Políticas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Recomendaciones de Política Pública</a:t>
            </a:r>
          </a:p>
        </p:txBody>
      </p:sp>
    </p:spTree>
    <p:extLst>
      <p:ext uri="{BB962C8B-B14F-4D97-AF65-F5344CB8AC3E}">
        <p14:creationId xmlns:p14="http://schemas.microsoft.com/office/powerpoint/2010/main" xmlns="" val="107700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26621"/>
            <a:ext cx="8534400" cy="1384995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ＭＳ Ｐゴシック" pitchFamily="34" charset="-128"/>
                <a:cs typeface="+mn-cs"/>
              </a:rPr>
              <a:t/>
            </a:r>
            <a:br>
              <a:rPr lang="es-E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ＭＳ Ｐゴシック" pitchFamily="34" charset="-128"/>
                <a:cs typeface="+mn-cs"/>
              </a:rPr>
            </a:br>
            <a:r>
              <a:rPr lang="es-E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ＭＳ Ｐゴシック" pitchFamily="34" charset="-128"/>
                <a:cs typeface="+mn-cs"/>
              </a:rPr>
              <a:t/>
            </a:r>
            <a:br>
              <a:rPr lang="es-E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ＭＳ Ｐゴシック" pitchFamily="34" charset="-128"/>
                <a:cs typeface="+mn-cs"/>
              </a:rPr>
            </a:br>
            <a:endParaRPr lang="es-E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ＭＳ Ｐゴシック" pitchFamily="34" charset="-128"/>
              <a:cs typeface="+mn-cs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251521" y="1628775"/>
            <a:ext cx="8435280" cy="4752975"/>
          </a:xfrm>
        </p:spPr>
        <p:txBody>
          <a:bodyPr>
            <a:normAutofit/>
          </a:bodyPr>
          <a:lstStyle/>
          <a:p>
            <a:pPr marL="646113" lvl="1" indent="-285750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s-ES" dirty="0" smtClean="0"/>
              <a:t>Pobreza base de 15,1% en 2009, versus:</a:t>
            </a:r>
          </a:p>
          <a:p>
            <a:pPr marL="828675" lvl="2" indent="-285750">
              <a:lnSpc>
                <a:spcPct val="15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s-ES" sz="1600" dirty="0" smtClean="0"/>
              <a:t>14,6% de haberse hecho aumento en riesgo</a:t>
            </a:r>
          </a:p>
          <a:p>
            <a:pPr marL="828675" lvl="2" indent="-285750">
              <a:lnSpc>
                <a:spcPct val="15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s-ES" sz="1600" dirty="0" smtClean="0"/>
              <a:t>14,7% en concesiones</a:t>
            </a:r>
          </a:p>
          <a:p>
            <a:pPr marL="828675" lvl="2" indent="-285750">
              <a:lnSpc>
                <a:spcPct val="15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s-ES" sz="1600" dirty="0" smtClean="0"/>
              <a:t>11,5% en obras viales</a:t>
            </a:r>
          </a:p>
          <a:p>
            <a:pPr marL="828675" lvl="2" indent="-285750">
              <a:lnSpc>
                <a:spcPct val="150000"/>
              </a:lnSpc>
              <a:spcBef>
                <a:spcPts val="0"/>
              </a:spcBef>
              <a:buFont typeface="Courier New" pitchFamily="49" charset="0"/>
              <a:buChar char="o"/>
            </a:pPr>
            <a:endParaRPr lang="es-ES" sz="1400" dirty="0"/>
          </a:p>
        </p:txBody>
      </p:sp>
      <p:pic>
        <p:nvPicPr>
          <p:cNvPr id="4" name="3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996952"/>
            <a:ext cx="5472608" cy="3273354"/>
          </a:xfrm>
          <a:prstGeom prst="rect">
            <a:avLst/>
          </a:prstGeom>
          <a:noFill/>
        </p:spPr>
      </p:pic>
      <p:sp>
        <p:nvSpPr>
          <p:cNvPr id="5" name="4 Elipse"/>
          <p:cNvSpPr/>
          <p:nvPr/>
        </p:nvSpPr>
        <p:spPr>
          <a:xfrm>
            <a:off x="539552" y="2780928"/>
            <a:ext cx="2952328" cy="648072"/>
          </a:xfrm>
          <a:prstGeom prst="ellipse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5508104" y="274638"/>
            <a:ext cx="3331096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Antecedentes y Literatura Relacionada</a:t>
            </a:r>
            <a:b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Pobreza, Crecimiento e Infraestructura en Chile</a:t>
            </a:r>
            <a:b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Modelación y Principales Resultados</a:t>
            </a:r>
            <a:b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Estática Comparada y Análisis de Políticas</a:t>
            </a:r>
            <a: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/>
            </a:r>
            <a:b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Recomendaciones de Política Pública</a:t>
            </a:r>
            <a:endParaRPr lang="es-ES" sz="12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51520" y="620688"/>
            <a:ext cx="52565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Aumento de 1% en inversión en riego, vial o concesiones desde 1990</a:t>
            </a:r>
            <a:endParaRPr lang="es-CL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83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251521" y="1628775"/>
            <a:ext cx="8640959" cy="4680545"/>
          </a:xfrm>
        </p:spPr>
        <p:txBody>
          <a:bodyPr>
            <a:normAutofit/>
          </a:bodyPr>
          <a:lstStyle/>
          <a:p>
            <a:pPr marL="646113" lvl="1" indent="-285750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es-ES" dirty="0" smtClean="0"/>
              <a:t>Razonable: obras concesionadas tienen menos impacto en reducir la pobreza que las inversiones viales del MOP</a:t>
            </a:r>
          </a:p>
          <a:p>
            <a:pPr marL="828675" lvl="2" indent="-285750">
              <a:lnSpc>
                <a:spcPct val="150000"/>
              </a:lnSpc>
              <a:spcBef>
                <a:spcPts val="600"/>
              </a:spcBef>
              <a:buFont typeface="Courier New" pitchFamily="49" charset="0"/>
              <a:buChar char="o"/>
            </a:pPr>
            <a:r>
              <a:rPr lang="es-ES" sz="1600" dirty="0" smtClean="0"/>
              <a:t>Privados invierten en infraestructura con menor rentabilidad social, aunque con alta rentabilidad privada</a:t>
            </a:r>
          </a:p>
          <a:p>
            <a:pPr marL="828675" lvl="2" indent="-285750">
              <a:lnSpc>
                <a:spcPct val="150000"/>
              </a:lnSpc>
              <a:spcBef>
                <a:spcPts val="600"/>
              </a:spcBef>
              <a:buFont typeface="Courier New" pitchFamily="49" charset="0"/>
              <a:buChar char="o"/>
            </a:pPr>
            <a:r>
              <a:rPr lang="es-ES" sz="1600" dirty="0" smtClean="0"/>
              <a:t>Estado acomete inversiones con mayor impacto social …</a:t>
            </a:r>
          </a:p>
          <a:p>
            <a:pPr marL="828675" lvl="2" indent="-285750">
              <a:lnSpc>
                <a:spcPct val="150000"/>
              </a:lnSpc>
              <a:spcBef>
                <a:spcPts val="600"/>
              </a:spcBef>
              <a:buFont typeface="Courier New" pitchFamily="49" charset="0"/>
              <a:buChar char="o"/>
            </a:pPr>
            <a:endParaRPr lang="es-ES" sz="1600" dirty="0" smtClean="0"/>
          </a:p>
          <a:p>
            <a:pPr marL="646113" lvl="1" indent="-285750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es-ES" dirty="0" smtClean="0"/>
              <a:t>Evaluación social de proyectos debería tomar en cuenta estas diferencias</a:t>
            </a:r>
          </a:p>
          <a:p>
            <a:pPr marL="828675" lvl="2" indent="-285750">
              <a:lnSpc>
                <a:spcPct val="150000"/>
              </a:lnSpc>
              <a:spcBef>
                <a:spcPts val="600"/>
              </a:spcBef>
              <a:buFont typeface="Courier New" pitchFamily="49" charset="0"/>
              <a:buChar char="o"/>
            </a:pPr>
            <a:endParaRPr lang="es-ES" sz="16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508104" y="274638"/>
            <a:ext cx="3331096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Antecedentes y Literatura Relacionada</a:t>
            </a:r>
            <a:b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Pobreza, Crecimiento e Infraestructura en Chile</a:t>
            </a:r>
            <a:b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Modelación y Principales Resultados</a:t>
            </a:r>
            <a:b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Estática Comparada y Análisis de Políticas</a:t>
            </a:r>
            <a: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/>
            </a:r>
            <a:b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Recomendaciones de Política Pública</a:t>
            </a:r>
            <a:endParaRPr lang="es-ES" sz="12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51520" y="620688"/>
            <a:ext cx="52565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Aumento de 1% en inversión en riego, vial o concesiones desde 1990</a:t>
            </a:r>
            <a:endParaRPr lang="es-CL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9568035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251521" y="1628775"/>
            <a:ext cx="8640959" cy="1512193"/>
          </a:xfrm>
        </p:spPr>
        <p:txBody>
          <a:bodyPr>
            <a:normAutofit/>
          </a:bodyPr>
          <a:lstStyle/>
          <a:p>
            <a:pPr marL="646113" lvl="1" indent="-285750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es-ES" dirty="0" smtClean="0"/>
              <a:t>Suponemos que no cambian otras inversiones (escenario peor)</a:t>
            </a:r>
          </a:p>
          <a:p>
            <a:pPr marL="828675" lvl="2" indent="-285750">
              <a:lnSpc>
                <a:spcPct val="150000"/>
              </a:lnSpc>
              <a:spcBef>
                <a:spcPts val="600"/>
              </a:spcBef>
              <a:buFont typeface="Courier New" pitchFamily="49" charset="0"/>
              <a:buChar char="o"/>
            </a:pPr>
            <a:r>
              <a:rPr lang="es-ES" sz="1600" dirty="0" smtClean="0"/>
              <a:t>Hay que tener en cuenta que el MOP carecía de los recursos para esas inversiones</a:t>
            </a:r>
          </a:p>
        </p:txBody>
      </p:sp>
      <p:pic>
        <p:nvPicPr>
          <p:cNvPr id="4" name="3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08920"/>
            <a:ext cx="5400360" cy="3744415"/>
          </a:xfrm>
          <a:prstGeom prst="rect">
            <a:avLst/>
          </a:prstGeo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508104" y="274638"/>
            <a:ext cx="3331096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FFFF"/>
                </a:solidFill>
                <a:latin typeface="Arial Black" pitchFamily="34" charset="0"/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Antecedentes y Literatura Relacionada</a:t>
            </a:r>
            <a:b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Pobreza, Crecimiento e Infraestructura en Chile</a:t>
            </a:r>
            <a:b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Modelación y Principales Resultados</a:t>
            </a:r>
            <a:b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Estática Comparada y Análisis de Políticas</a:t>
            </a:r>
            <a: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/>
            </a:r>
            <a:b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Recomendaciones de Política Pública</a:t>
            </a:r>
            <a:endParaRPr lang="es-ES" sz="12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51520" y="620688"/>
            <a:ext cx="54726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¿Y si nunca se hubiese </a:t>
            </a:r>
            <a:r>
              <a:rPr lang="es-E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habido programa </a:t>
            </a:r>
            <a:r>
              <a:rPr lang="es-E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concesiones?</a:t>
            </a:r>
            <a:endParaRPr lang="es-CL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6277117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 redondeado"/>
          <p:cNvSpPr/>
          <p:nvPr/>
        </p:nvSpPr>
        <p:spPr>
          <a:xfrm>
            <a:off x="3635896" y="3356992"/>
            <a:ext cx="2304256" cy="86409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>
                <a:solidFill>
                  <a:schemeClr val="tx1"/>
                </a:solidFill>
                <a:latin typeface="Cambria" pitchFamily="18" charset="0"/>
              </a:rPr>
              <a:t>Revisar la Evaluación Social de las Inversiones</a:t>
            </a:r>
            <a:endParaRPr lang="en-US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395536" y="3717032"/>
            <a:ext cx="1440160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dirty="0" smtClean="0">
                <a:latin typeface="Cambria" pitchFamily="18" charset="0"/>
              </a:rPr>
              <a:t>Comités de Obras (</a:t>
            </a:r>
            <a:r>
              <a:rPr lang="es-CL" sz="1600" dirty="0" err="1" smtClean="0">
                <a:latin typeface="Cambria" pitchFamily="18" charset="0"/>
              </a:rPr>
              <a:t>transpa-rencia</a:t>
            </a:r>
            <a:r>
              <a:rPr lang="es-CL" sz="1600" dirty="0" smtClean="0">
                <a:latin typeface="Cambria" pitchFamily="18" charset="0"/>
              </a:rPr>
              <a:t>)</a:t>
            </a:r>
            <a:endParaRPr lang="en-US" sz="1600" dirty="0">
              <a:latin typeface="Cambria" pitchFamily="18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1907704" y="4509120"/>
            <a:ext cx="1368152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dirty="0" smtClean="0">
                <a:latin typeface="Cambria" pitchFamily="18" charset="0"/>
              </a:rPr>
              <a:t>Incentivos e ITO de </a:t>
            </a:r>
            <a:r>
              <a:rPr lang="es-CL" sz="1600" dirty="0" err="1" smtClean="0">
                <a:latin typeface="Cambria" pitchFamily="18" charset="0"/>
              </a:rPr>
              <a:t>ITOs</a:t>
            </a:r>
            <a:endParaRPr lang="en-US" sz="1600" dirty="0">
              <a:latin typeface="Cambria" pitchFamily="18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347864" y="4869160"/>
            <a:ext cx="1368152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dirty="0" smtClean="0">
                <a:latin typeface="Cambria" pitchFamily="18" charset="0"/>
              </a:rPr>
              <a:t>Seguro x Sobre Costos</a:t>
            </a:r>
            <a:endParaRPr lang="en-US" sz="1600" dirty="0">
              <a:latin typeface="Cambria" pitchFamily="18" charset="0"/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4788024" y="4869160"/>
            <a:ext cx="1368152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dirty="0" smtClean="0">
                <a:latin typeface="Cambria" pitchFamily="18" charset="0"/>
              </a:rPr>
              <a:t>Pre-</a:t>
            </a:r>
            <a:r>
              <a:rPr lang="es-CL" sz="1600" dirty="0" err="1" smtClean="0">
                <a:latin typeface="Cambria" pitchFamily="18" charset="0"/>
              </a:rPr>
              <a:t>Calific</a:t>
            </a:r>
            <a:r>
              <a:rPr lang="es-CL" sz="1600" dirty="0" smtClean="0">
                <a:latin typeface="Cambria" pitchFamily="18" charset="0"/>
              </a:rPr>
              <a:t>. de Contratistas</a:t>
            </a:r>
            <a:endParaRPr lang="en-US" sz="1600" dirty="0">
              <a:latin typeface="Cambria" pitchFamily="18" charset="0"/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6228184" y="4509120"/>
            <a:ext cx="1368152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dirty="0" smtClean="0">
                <a:latin typeface="Cambria" pitchFamily="18" charset="0"/>
              </a:rPr>
              <a:t>Rol de </a:t>
            </a:r>
            <a:r>
              <a:rPr lang="es-CL" sz="1600" dirty="0" err="1" smtClean="0">
                <a:latin typeface="Cambria" pitchFamily="18" charset="0"/>
              </a:rPr>
              <a:t>Asoc</a:t>
            </a:r>
            <a:r>
              <a:rPr lang="es-CL" sz="1600" dirty="0" smtClean="0">
                <a:latin typeface="Cambria" pitchFamily="18" charset="0"/>
              </a:rPr>
              <a:t>. Gremiales (peligro)</a:t>
            </a:r>
            <a:endParaRPr lang="en-US" sz="1600" dirty="0">
              <a:latin typeface="Cambria" pitchFamily="18" charset="0"/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7668344" y="3717032"/>
            <a:ext cx="1368152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dirty="0" smtClean="0">
                <a:latin typeface="Cambria" pitchFamily="18" charset="0"/>
              </a:rPr>
              <a:t>Rediseño </a:t>
            </a:r>
            <a:r>
              <a:rPr lang="es-CL" sz="1600" dirty="0" err="1" smtClean="0">
                <a:latin typeface="Cambria" pitchFamily="18" charset="0"/>
              </a:rPr>
              <a:t>Institut</a:t>
            </a:r>
            <a:r>
              <a:rPr lang="es-CL" sz="1600" dirty="0" smtClean="0">
                <a:latin typeface="Cambria" pitchFamily="18" charset="0"/>
              </a:rPr>
              <a:t>. en OO.PP.</a:t>
            </a:r>
            <a:endParaRPr lang="en-US" sz="1600" dirty="0">
              <a:latin typeface="Cambria" pitchFamily="18" charset="0"/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827584" y="2276872"/>
            <a:ext cx="1368152" cy="1296144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dirty="0" err="1" smtClean="0">
                <a:latin typeface="Cambria" pitchFamily="18" charset="0"/>
              </a:rPr>
              <a:t>Independ</a:t>
            </a:r>
            <a:r>
              <a:rPr lang="es-CL" sz="1600" dirty="0" smtClean="0">
                <a:latin typeface="Cambria" pitchFamily="18" charset="0"/>
              </a:rPr>
              <a:t>. de </a:t>
            </a:r>
            <a:r>
              <a:rPr lang="es-CL" sz="1600" dirty="0" err="1" smtClean="0">
                <a:latin typeface="Cambria" pitchFamily="18" charset="0"/>
              </a:rPr>
              <a:t>Eval</a:t>
            </a:r>
            <a:r>
              <a:rPr lang="es-CL" sz="1600" dirty="0" smtClean="0">
                <a:latin typeface="Cambria" pitchFamily="18" charset="0"/>
              </a:rPr>
              <a:t>. Soc. de </a:t>
            </a:r>
            <a:r>
              <a:rPr lang="es-CL" sz="1600" dirty="0" err="1" smtClean="0">
                <a:latin typeface="Cambria" pitchFamily="18" charset="0"/>
              </a:rPr>
              <a:t>Proyect</a:t>
            </a:r>
            <a:r>
              <a:rPr lang="es-CL" sz="1600" dirty="0" smtClean="0">
                <a:latin typeface="Cambria" pitchFamily="18" charset="0"/>
              </a:rPr>
              <a:t>.</a:t>
            </a:r>
            <a:endParaRPr lang="en-US" sz="1600" dirty="0">
              <a:latin typeface="Cambria" pitchFamily="18" charset="0"/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2483768" y="1772816"/>
            <a:ext cx="1368152" cy="1296144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dirty="0" smtClean="0">
                <a:latin typeface="Cambria" pitchFamily="18" charset="0"/>
              </a:rPr>
              <a:t>Reducir dualidad de roles de DIPRES</a:t>
            </a:r>
            <a:endParaRPr lang="en-US" sz="1600" dirty="0">
              <a:latin typeface="Cambria" pitchFamily="18" charset="0"/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4139952" y="1556792"/>
            <a:ext cx="1368152" cy="1296144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latin typeface="Cambria" pitchFamily="18" charset="0"/>
              </a:rPr>
              <a:t>Menos </a:t>
            </a:r>
            <a:r>
              <a:rPr lang="es-ES" sz="1600" dirty="0" err="1" smtClean="0">
                <a:latin typeface="Cambria" pitchFamily="18" charset="0"/>
              </a:rPr>
              <a:t>autoeval</a:t>
            </a:r>
            <a:r>
              <a:rPr lang="es-ES" sz="1600" dirty="0" smtClean="0">
                <a:latin typeface="Cambria" pitchFamily="18" charset="0"/>
              </a:rPr>
              <a:t>. de Ministerios Ejecutores</a:t>
            </a:r>
            <a:endParaRPr lang="en-US" sz="1600" dirty="0">
              <a:latin typeface="Cambria" pitchFamily="18" charset="0"/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5724128" y="1772816"/>
            <a:ext cx="1368152" cy="1296144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latin typeface="Cambria" pitchFamily="18" charset="0"/>
              </a:rPr>
              <a:t>Eliminar Inversiones x Decreto</a:t>
            </a:r>
            <a:endParaRPr lang="en-US" sz="1600" dirty="0">
              <a:latin typeface="Cambria" pitchFamily="18" charset="0"/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7308304" y="2276872"/>
            <a:ext cx="1368152" cy="1296144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latin typeface="Cambria" pitchFamily="18" charset="0"/>
              </a:rPr>
              <a:t>Centralizar </a:t>
            </a:r>
            <a:r>
              <a:rPr lang="es-ES" sz="1600" dirty="0" err="1" smtClean="0">
                <a:latin typeface="Cambria" pitchFamily="18" charset="0"/>
              </a:rPr>
              <a:t>Eval</a:t>
            </a:r>
            <a:r>
              <a:rPr lang="es-ES" sz="1600" dirty="0" smtClean="0">
                <a:latin typeface="Cambria" pitchFamily="18" charset="0"/>
              </a:rPr>
              <a:t>. de Inversiones</a:t>
            </a:r>
            <a:endParaRPr lang="en-US" sz="1600" dirty="0">
              <a:latin typeface="Cambria" pitchFamily="18" charset="0"/>
            </a:endParaRP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5508104" y="274638"/>
            <a:ext cx="3331096" cy="993775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s-ES" sz="1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Antecedentes y Literatura </a:t>
            </a: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Relacionada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Pobreza, Crecimiento e Infraestructura en Chile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Modelación y Principales Resultados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Estática Comparada y Análisis de Políticas</a:t>
            </a:r>
            <a:br>
              <a:rPr lang="es-ES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es-ES" sz="1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Recomendaciones de Política Pública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fab">
  <a:themeElements>
    <a:clrScheme name="Á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Prefab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refab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00000"/>
              </a:schemeClr>
            </a:gs>
            <a:gs pos="30000">
              <a:schemeClr val="phClr">
                <a:tint val="60000"/>
                <a:satMod val="250000"/>
              </a:schemeClr>
            </a:gs>
            <a:gs pos="50000">
              <a:schemeClr val="phClr">
                <a:tint val="57000"/>
                <a:satMod val="250000"/>
              </a:schemeClr>
            </a:gs>
            <a:gs pos="100000">
              <a:schemeClr val="phClr">
                <a:tint val="17000"/>
                <a:satMod val="350000"/>
              </a:schemeClr>
            </a:gs>
          </a:gsLst>
          <a:lin ang="4000000" scaled="1"/>
        </a:gradFill>
        <a:gradFill rotWithShape="1">
          <a:gsLst>
            <a:gs pos="0">
              <a:schemeClr val="phClr">
                <a:tint val="75000"/>
                <a:satMod val="110000"/>
              </a:schemeClr>
            </a:gs>
            <a:gs pos="30000">
              <a:schemeClr val="phClr">
                <a:shade val="75000"/>
                <a:satMod val="130000"/>
              </a:schemeClr>
            </a:gs>
            <a:gs pos="50000">
              <a:schemeClr val="phClr">
                <a:shade val="70000"/>
                <a:satMod val="135000"/>
              </a:schemeClr>
            </a:gs>
            <a:gs pos="100000">
              <a:schemeClr val="phClr">
                <a:tint val="75000"/>
                <a:satMod val="110000"/>
              </a:schemeClr>
            </a:gs>
          </a:gsLst>
          <a:lin ang="40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0000" algn="ct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110000" algn="ctr" rotWithShape="0">
              <a:srgbClr val="000000">
                <a:alpha val="65000"/>
              </a:srgbClr>
            </a:outerShdw>
          </a:effectLst>
        </a:effectStyle>
        <a:effectStyle>
          <a:effectLst>
            <a:outerShdw blurRad="120000" algn="ctr" rotWithShape="0">
              <a:srgbClr val="000000">
                <a:alpha val="70000"/>
              </a:srgbClr>
            </a:outerShdw>
          </a:effectLst>
          <a:scene3d>
            <a:camera prst="orthographicFront"/>
            <a:lightRig rig="glow" dir="t">
              <a:rot lat="0" lon="0" rev="1800000"/>
            </a:lightRig>
          </a:scene3d>
          <a:sp3d contourW="12700" prstMaterial="dkEdge">
            <a:bevelT w="50800" h="44450" prst="angle"/>
            <a:contourClr>
              <a:schemeClr val="phClr">
                <a:shade val="4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110000"/>
              </a:schemeClr>
            </a:gs>
            <a:gs pos="30000">
              <a:schemeClr val="phClr">
                <a:shade val="75000"/>
                <a:satMod val="130000"/>
              </a:schemeClr>
            </a:gs>
            <a:gs pos="50000">
              <a:schemeClr val="phClr">
                <a:shade val="70000"/>
                <a:satMod val="135000"/>
              </a:schemeClr>
            </a:gs>
            <a:gs pos="100000">
              <a:schemeClr val="phClr">
                <a:tint val="75000"/>
                <a:satMod val="110000"/>
              </a:schemeClr>
            </a:gs>
          </a:gsLst>
          <a:lin ang="4000000" scaled="1"/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20000"/>
              </a:schemeClr>
              <a:schemeClr val="phClr">
                <a:tint val="94000"/>
                <a:satMod val="2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TC010205604[[fn=Tema de prefabricado]]</Template>
  <TotalTime>1072</TotalTime>
  <Words>704</Words>
  <Application>Microsoft Office PowerPoint</Application>
  <PresentationFormat>Presentación en pantalla (4:3)</PresentationFormat>
  <Paragraphs>108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Prefab</vt:lpstr>
      <vt:lpstr>Infraestructura y Pobreza en Chile</vt:lpstr>
      <vt:lpstr>Outline</vt:lpstr>
      <vt:lpstr>Antecedentes y Literatura Relacionada Pobreza, Crecimiento e Infraestructura en Chile Modelación y Principales Resultados Estática Comparada y Análisis de Políticas Recomendaciones de Política Pública</vt:lpstr>
      <vt:lpstr>Antecedentes y Literatura Relacionada Pobreza, Crecimiento e Infraestructura en Chile Modelación y Principales Resultados Estática Comparada y Análisis de Políticas Recomendaciones de Política Pública</vt:lpstr>
      <vt:lpstr>Antecedentes y Literatura Relacionada Pobreza, Crecimiento e Infraestructura en Chile Modelación y Principales Resultados Estática Comparada y Análisis de Políticas Recomendaciones de Política Pública</vt:lpstr>
      <vt:lpstr>Antecedentes y Literatura Relacionada Pobreza, Crecimiento e Infraestructura en Chile Modelación y Principales Resultados Estática Comparada y Análisis de Políticas Recomendaciones de Política Pública</vt:lpstr>
      <vt:lpstr>Antecedentes y Literatura Relacionada Pobreza, Crecimiento e Infraestructura en Chile Modelación y Principales Resultados Estática Comparada y Análisis de Políticas Recomendaciones de Política Pública</vt:lpstr>
      <vt:lpstr>Antecedentes y Literatura Relacionada Pobreza, Crecimiento e Infraestructura en Chile Modelación y Principales Resultados Estática Comparada y Análisis de Políticas Recomendaciones de Política Pública</vt:lpstr>
      <vt:lpstr>Antecedentes y Literatura Relacionada Pobreza, Crecimiento e Infraestructura en Chile Modelación y Principales Resultados Estática Comparada y Análisis de Políticas Recomendaciones de Política Pública</vt:lpstr>
      <vt:lpstr>Antecedentes y Literatura Relacionada Pobreza, Crecimiento e Infraestructura en Chile Modelación y Principales Resultados Estática Comparada y Análisis de Políticas Recomendaciones de Política Pública</vt:lpstr>
      <vt:lpstr>Antecedentes y Literatura Relacionada Pobreza, Crecimiento e Infraestructura en Chile Modelación y Principales Resultados Estática Comparada y Análisis de Políticas Recomendaciones de Política Pública</vt:lpstr>
      <vt:lpstr>Antecedentes y Literatura Relacionada Pobreza, Crecimiento e Infraestructura en Chile Modelación y Principales Resultados Estática Comparada y Análisis de Políticas Recomendaciones de Política Pública</vt:lpstr>
      <vt:lpstr>Antecedentes y Literatura Relacionada Pobreza, Crecimiento e Infraestructura en Chile Modelación y Principales Resultados Estática Comparada y Análisis de Políticas Recomendaciones de Política Pública</vt:lpstr>
      <vt:lpstr>Antecedentes y Literatura Relacionada Pobreza, Crecimiento e Infraestructura en Chile Modelación y Principales Resultados Estática Comparada y Análisis de Políticas Recomendaciones de Política Pública</vt:lpstr>
      <vt:lpstr>Antecedentes y Literatura Relacionada Pobreza, Crecimiento e Infraestructura en Chile Modelación y Principales Resultados Estática Comparada y Análisis de Políticas Recomendaciones de Política Pública</vt:lpstr>
      <vt:lpstr>Antecedentes y Literatura Relacionada Pobreza, Crecimiento e Infraestructura en Chile Modelación y Principales Resultados Estática Comparada y Análisis de Políticas Recomendaciones de Política Pública</vt:lpstr>
      <vt:lpstr>  </vt:lpstr>
      <vt:lpstr>Diapositiva 18</vt:lpstr>
      <vt:lpstr>Diapositiva 19</vt:lpstr>
      <vt:lpstr>Antecedentes y Literatura Relacionada Pobreza, Crecimiento e Infraestructura en Chile Modelación y Principales Resultados Estática Comparada y Análisis de Políticas Recomendaciones de Política Pública</vt:lpstr>
    </vt:vector>
  </TitlesOfParts>
  <Company>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Industria del Petróleo en Chile</dc:title>
  <dc:creator>saavedra</dc:creator>
  <cp:lastModifiedBy>Romina Valencia</cp:lastModifiedBy>
  <cp:revision>85</cp:revision>
  <dcterms:created xsi:type="dcterms:W3CDTF">2009-01-19T18:30:05Z</dcterms:created>
  <dcterms:modified xsi:type="dcterms:W3CDTF">2013-01-09T12:32:12Z</dcterms:modified>
</cp:coreProperties>
</file>