
<file path=[Content_Types].xml><?xml version="1.0" encoding="utf-8"?>
<Types xmlns="http://schemas.openxmlformats.org/package/2006/content-types">
  <Override PartName="/ppt/slideMasters/slideMaster3.xml" ContentType="application/vnd.openxmlformats-officedocument.presentationml.slideMaster+xml"/>
  <Override PartName="/ppt/slideLayouts/slideLayout39.xml" ContentType="application/vnd.openxmlformats-officedocument.presentationml.slideLayout+xml"/>
  <Override PartName="/ppt/theme/theme5.xml" ContentType="application/vnd.openxmlformats-officedocument.theme+xml"/>
  <Override PartName="/ppt/slideLayouts/slideLayout57.xml" ContentType="application/vnd.openxmlformats-officedocument.presentationml.slideLayout+xml"/>
  <Override PartName="/ppt/notesSlides/notesSlide2.xml" ContentType="application/vnd.openxmlformats-officedocument.presentationml.notesSlide+xml"/>
  <Override PartName="/ppt/diagrams/drawing2.xml" ContentType="application/vnd.ms-office.drawingml.diagramDrawing+xml"/>
  <Override PartName="/ppt/slides/slide4.xml" ContentType="application/vnd.openxmlformats-officedocument.presentationml.slide+xml"/>
  <Override PartName="/ppt/slides/slide18.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Layouts/slideLayout28.xml" ContentType="application/vnd.openxmlformats-officedocument.presentationml.slideLayout+xml"/>
  <Override PartName="/ppt/slideLayouts/slideLayout46.xml" ContentType="application/vnd.openxmlformats-officedocument.presentationml.slideLayout+xml"/>
  <Override PartName="/ppt/slideLayouts/slideLayout64.xml" ContentType="application/vnd.openxmlformats-officedocument.presentationml.slideLayout+xml"/>
  <Override PartName="/ppt/slideLayouts/slideLayout75.xml" ContentType="application/vnd.openxmlformats-officedocument.presentationml.slideLayout+xml"/>
  <Override PartName="/ppt/diagrams/quickStyle2.xml" ContentType="application/vnd.openxmlformats-officedocument.drawingml.diagramStyle+xml"/>
  <Override PartName="/ppt/theme/theme1.xml" ContentType="application/vnd.openxmlformats-officedocument.theme+xml"/>
  <Override PartName="/ppt/slideLayouts/slideLayout2.xml" ContentType="application/vnd.openxmlformats-officedocument.presentationml.slideLayout+xml"/>
  <Override PartName="/ppt/slideLayouts/slideLayout35.xml" ContentType="application/vnd.openxmlformats-officedocument.presentationml.slideLayout+xml"/>
  <Override PartName="/ppt/slideLayouts/slideLayout53.xml" ContentType="application/vnd.openxmlformats-officedocument.presentationml.slideLayout+xml"/>
  <Default Extension="xml" ContentType="application/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slideLayouts/slideLayout42.xml" ContentType="application/vnd.openxmlformats-officedocument.presentationml.slideLayout+xml"/>
  <Override PartName="/ppt/slideLayouts/slideLayout60.xml" ContentType="application/vnd.openxmlformats-officedocument.presentationml.slideLayout+xml"/>
  <Override PartName="/ppt/slideLayouts/slideLayout71.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Layouts/slideLayout31.xml" ContentType="application/vnd.openxmlformats-officedocument.presentationml.slideLayout+xml"/>
  <Override PartName="/ppt/diagrams/layout1.xml" ContentType="application/vnd.openxmlformats-officedocument.drawingml.diagramLayout+xml"/>
  <Override PartName="/ppt/diagrams/data2.xml" ContentType="application/vnd.openxmlformats-officedocument.drawingml.diagramData+xml"/>
  <Override PartName="/ppt/slideMasters/slideMaster4.xml" ContentType="application/vnd.openxmlformats-officedocument.presentationml.slideMaster+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theme/theme6.xml" ContentType="application/vnd.openxmlformats-officedocument.theme+xml"/>
  <Override PartName="/ppt/slideLayouts/slideLayout69.xml" ContentType="application/vnd.openxmlformats-officedocument.presentationml.slideLayout+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Override PartName="/ppt/slideLayouts/slideLayout29.xml" ContentType="application/vnd.openxmlformats-officedocument.presentationml.slideLayout+xml"/>
  <Override PartName="/ppt/slideLayouts/slideLayout38.xml" ContentType="application/vnd.openxmlformats-officedocument.presentationml.slideLayout+xml"/>
  <Override PartName="/ppt/theme/theme4.xml" ContentType="application/vnd.openxmlformats-officedocument.theme+xml"/>
  <Override PartName="/ppt/slideLayouts/slideLayout49.xml" ContentType="application/vnd.openxmlformats-officedocument.presentationml.slideLayout+xml"/>
  <Override PartName="/ppt/slideLayouts/slideLayout58.xml" ContentType="application/vnd.openxmlformats-officedocument.presentationml.slideLayout+xml"/>
  <Override PartName="/ppt/slideLayouts/slideLayout67.xml" ContentType="application/vnd.openxmlformats-officedocument.presentationml.slideLayout+xml"/>
  <Override PartName="/ppt/slideLayouts/slideLayout76.xml" ContentType="application/vnd.openxmlformats-officedocument.presentationml.slideLayout+xml"/>
  <Default Extension="png" ContentType="image/png"/>
  <Override PartName="/ppt/notesSlides/notesSlide1.xml" ContentType="application/vnd.openxmlformats-officedocument.presentationml.notesSlide+xml"/>
  <Override PartName="/ppt/diagrams/colors2.xml" ContentType="application/vnd.openxmlformats-officedocument.drawingml.diagramColors+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Layouts/slideLayout27.xml" ContentType="application/vnd.openxmlformats-officedocument.presentationml.slideLayout+xml"/>
  <Override PartName="/ppt/slideLayouts/slideLayout36.xml" ContentType="application/vnd.openxmlformats-officedocument.presentationml.slideLayout+xml"/>
  <Override PartName="/ppt/slideLayouts/slideLayout45.xml" ContentType="application/vnd.openxmlformats-officedocument.presentationml.slideLayout+xml"/>
  <Override PartName="/ppt/slideLayouts/slideLayout47.xml" ContentType="application/vnd.openxmlformats-officedocument.presentationml.slideLayout+xml"/>
  <Override PartName="/ppt/slideLayouts/slideLayout56.xml" ContentType="application/vnd.openxmlformats-officedocument.presentationml.slideLayout+xml"/>
  <Override PartName="/ppt/slideLayouts/slideLayout65.xml" ContentType="application/vnd.openxmlformats-officedocument.presentationml.slideLayout+xml"/>
  <Override PartName="/ppt/slideLayouts/slideLayout74.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1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Override PartName="/ppt/slideLayouts/slideLayout25.xml" ContentType="application/vnd.openxmlformats-officedocument.presentationml.slideLayout+xml"/>
  <Override PartName="/ppt/slideLayouts/slideLayout34.xml" ContentType="application/vnd.openxmlformats-officedocument.presentationml.slideLayout+xml"/>
  <Override PartName="/ppt/slideLayouts/slideLayout43.xml" ContentType="application/vnd.openxmlformats-officedocument.presentationml.slideLayout+xml"/>
  <Override PartName="/ppt/slideLayouts/slideLayout54.xml" ContentType="application/vnd.openxmlformats-officedocument.presentationml.slideLayout+xml"/>
  <Override PartName="/ppt/slideLayouts/slideLayout63.xml" ContentType="application/vnd.openxmlformats-officedocument.presentationml.slideLayout+xml"/>
  <Override PartName="/ppt/slideLayouts/slideLayout72.xml" ContentType="application/vnd.openxmlformats-officedocument.presentationml.slideLayout+xml"/>
  <Default Extension="jpeg" ContentType="image/jpeg"/>
  <Override PartName="/ppt/diagrams/quickStyle1.xml" ContentType="application/vnd.openxmlformats-officedocument.drawingml.diagramStyle+xml"/>
  <Override PartName="/ppt/presentation.xml" ContentType="application/vnd.openxmlformats-officedocument.presentationml.presentation.main+xml"/>
  <Override PartName="/ppt/slides/slide13.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slideLayouts/slideLayout23.xml" ContentType="application/vnd.openxmlformats-officedocument.presentationml.slideLayout+xml"/>
  <Override PartName="/ppt/slideLayouts/slideLayout32.xml" ContentType="application/vnd.openxmlformats-officedocument.presentationml.slideLayout+xml"/>
  <Override PartName="/ppt/slideLayouts/slideLayout41.xml" ContentType="application/vnd.openxmlformats-officedocument.presentationml.slideLayout+xml"/>
  <Override PartName="/ppt/slideLayouts/slideLayout52.xml" ContentType="application/vnd.openxmlformats-officedocument.presentationml.slideLayout+xml"/>
  <Override PartName="/ppt/slideLayouts/slideLayout61.xml" ContentType="application/vnd.openxmlformats-officedocument.presentationml.slideLayout+xml"/>
  <Override PartName="/ppt/slideLayouts/slideLayout70.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Layouts/slideLayout12.xml" ContentType="application/vnd.openxmlformats-officedocument.presentationml.slideLayout+xml"/>
  <Override PartName="/ppt/slideLayouts/slideLayout21.xml" ContentType="application/vnd.openxmlformats-officedocument.presentationml.slideLayout+xml"/>
  <Override PartName="/ppt/slideLayouts/slideLayout30.xml" ContentType="application/vnd.openxmlformats-officedocument.presentationml.slideLayout+xml"/>
  <Override PartName="/ppt/slideLayouts/slideLayout50.xml" ContentType="application/vnd.openxmlformats-officedocument.presentationml.slideLayout+xml"/>
  <Override PartName="/ppt/slideLayouts/slideLayout10.xml" ContentType="application/vnd.openxmlformats-officedocument.presentationml.slideLayout+xml"/>
  <Override PartName="/ppt/diagrams/layout2.xml" ContentType="application/vnd.openxmlformats-officedocument.drawingml.diagramLayout+xml"/>
  <Override PartName="/ppt/slideMasters/slideMaster7.xml" ContentType="application/vnd.openxmlformats-officedocument.presentationml.slideMaster+xml"/>
  <Override PartName="/ppt/slideMasters/slideMaster5.xml" ContentType="application/vnd.openxmlformats-officedocument.presentationml.slideMaster+xml"/>
  <Override PartName="/ppt/slides/slide8.xml" ContentType="application/vnd.openxmlformats-officedocument.presentationml.slide+xml"/>
  <Override PartName="/ppt/slideLayouts/slideLayout59.xml" ContentType="application/vnd.openxmlformats-officedocument.presentationml.slideLayout+xml"/>
  <Override PartName="/ppt/slideLayouts/slideLayout68.xml" ContentType="application/vnd.openxmlformats-officedocument.presentationml.slideLayout+xml"/>
  <Override PartName="/ppt/theme/theme7.xml" ContentType="application/vnd.openxmlformats-officedocument.theme+xml"/>
  <Override PartName="/ppt/diagrams/data1.xml" ContentType="application/vnd.openxmlformats-officedocument.drawingml.diagramData+xml"/>
  <Override PartName="/docProps/core.xml" ContentType="application/vnd.openxmlformats-package.core-properties+xml"/>
  <Override PartName="/ppt/slides/slide6.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Layouts/slideLayout48.xml" ContentType="application/vnd.openxmlformats-officedocument.presentationml.slideLayout+xml"/>
  <Override PartName="/ppt/slideLayouts/slideLayout66.xml" ContentType="application/vnd.openxmlformats-officedocument.presentationml.slideLayout+xml"/>
  <Override PartName="/ppt/slideLayouts/slideLayout77.xml" ContentType="application/vnd.openxmlformats-officedocument.presentationml.slideLayout+xml"/>
  <Override PartName="/ppt/diagrams/colors1.xml" ContentType="application/vnd.openxmlformats-officedocument.drawingml.diagramColors+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theme/theme3.xml" ContentType="application/vnd.openxmlformats-officedocument.theme+xml"/>
  <Override PartName="/ppt/slideLayouts/slideLayout37.xml" ContentType="application/vnd.openxmlformats-officedocument.presentationml.slideLayout+xml"/>
  <Override PartName="/ppt/slideLayouts/slideLayout55.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Override PartName="/ppt/slideLayouts/slideLayout44.xml" ContentType="application/vnd.openxmlformats-officedocument.presentationml.slideLayout+xml"/>
  <Override PartName="/ppt/slideLayouts/slideLayout62.xml" ContentType="application/vnd.openxmlformats-officedocument.presentationml.slideLayout+xml"/>
  <Override PartName="/ppt/slideLayouts/slideLayout73.xml" ContentType="application/vnd.openxmlformats-officedocument.presentationml.slideLayout+xml"/>
  <Default Extension="rels" ContentType="application/vnd.openxmlformats-package.relationships+xml"/>
  <Override PartName="/ppt/slideLayouts/slideLayout22.xml" ContentType="application/vnd.openxmlformats-officedocument.presentationml.slideLayout+xml"/>
  <Override PartName="/ppt/slideLayouts/slideLayout33.xml" ContentType="application/vnd.openxmlformats-officedocument.presentationml.slideLayout+xml"/>
  <Override PartName="/ppt/slideLayouts/slideLayout51.xml" ContentType="application/vnd.openxmlformats-officedocument.presentationml.slideLayout+xml"/>
  <Override PartName="/ppt/slides/slide12.xml" ContentType="application/vnd.openxmlformats-officedocument.presentationml.slide+xml"/>
  <Override PartName="/ppt/slideLayouts/slideLayout11.xml" ContentType="application/vnd.openxmlformats-officedocument.presentationml.slideLayout+xml"/>
  <Override PartName="/ppt/slideLayouts/slideLayout40.xml" ContentType="application/vnd.openxmlformats-officedocument.presentationml.slideLayout+xml"/>
  <Override PartName="/ppt/slideMasters/slideMaster6.xml" ContentType="application/vnd.openxmlformats-officedocument.presentationml.slideMaster+xml"/>
  <Override PartName="/ppt/theme/theme8.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bookmarkIdSeed="3">
  <p:sldMasterIdLst>
    <p:sldMasterId id="2147483648" r:id="rId1"/>
    <p:sldMasterId id="2147483660" r:id="rId2"/>
    <p:sldMasterId id="2147483672" r:id="rId3"/>
    <p:sldMasterId id="2147483684" r:id="rId4"/>
    <p:sldMasterId id="2147483696" r:id="rId5"/>
    <p:sldMasterId id="2147483708" r:id="rId6"/>
    <p:sldMasterId id="2147483720" r:id="rId7"/>
  </p:sldMasterIdLst>
  <p:notesMasterIdLst>
    <p:notesMasterId r:id="rId28"/>
  </p:notesMasterIdLst>
  <p:sldIdLst>
    <p:sldId id="256" r:id="rId8"/>
    <p:sldId id="283" r:id="rId9"/>
    <p:sldId id="284" r:id="rId10"/>
    <p:sldId id="257" r:id="rId11"/>
    <p:sldId id="287" r:id="rId12"/>
    <p:sldId id="288" r:id="rId13"/>
    <p:sldId id="285" r:id="rId14"/>
    <p:sldId id="289" r:id="rId15"/>
    <p:sldId id="291" r:id="rId16"/>
    <p:sldId id="290" r:id="rId17"/>
    <p:sldId id="259" r:id="rId18"/>
    <p:sldId id="296" r:id="rId19"/>
    <p:sldId id="297" r:id="rId20"/>
    <p:sldId id="260" r:id="rId21"/>
    <p:sldId id="261" r:id="rId22"/>
    <p:sldId id="293" r:id="rId23"/>
    <p:sldId id="294" r:id="rId24"/>
    <p:sldId id="295" r:id="rId25"/>
    <p:sldId id="298" r:id="rId26"/>
    <p:sldId id="281" r:id="rId2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p:scale>
          <a:sx n="70" d="100"/>
          <a:sy n="70" d="100"/>
        </p:scale>
        <p:origin x="-1158" y="-744"/>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1.xml"/><Relationship Id="rId13" Type="http://schemas.openxmlformats.org/officeDocument/2006/relationships/slide" Target="slides/slide6.xml"/><Relationship Id="rId18" Type="http://schemas.openxmlformats.org/officeDocument/2006/relationships/slide" Target="slides/slide11.xml"/><Relationship Id="rId26" Type="http://schemas.openxmlformats.org/officeDocument/2006/relationships/slide" Target="slides/slide19.xml"/><Relationship Id="rId3" Type="http://schemas.openxmlformats.org/officeDocument/2006/relationships/slideMaster" Target="slideMasters/slideMaster3.xml"/><Relationship Id="rId21" Type="http://schemas.openxmlformats.org/officeDocument/2006/relationships/slide" Target="slides/slide14.xml"/><Relationship Id="rId7" Type="http://schemas.openxmlformats.org/officeDocument/2006/relationships/slideMaster" Target="slideMasters/slideMaster7.xml"/><Relationship Id="rId12" Type="http://schemas.openxmlformats.org/officeDocument/2006/relationships/slide" Target="slides/slide5.xml"/><Relationship Id="rId17" Type="http://schemas.openxmlformats.org/officeDocument/2006/relationships/slide" Target="slides/slide10.xml"/><Relationship Id="rId25" Type="http://schemas.openxmlformats.org/officeDocument/2006/relationships/slide" Target="slides/slide18.xml"/><Relationship Id="rId2" Type="http://schemas.openxmlformats.org/officeDocument/2006/relationships/slideMaster" Target="slideMasters/slideMaster2.xml"/><Relationship Id="rId16" Type="http://schemas.openxmlformats.org/officeDocument/2006/relationships/slide" Target="slides/slide9.xml"/><Relationship Id="rId20" Type="http://schemas.openxmlformats.org/officeDocument/2006/relationships/slide" Target="slides/slide13.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4.xml"/><Relationship Id="rId24" Type="http://schemas.openxmlformats.org/officeDocument/2006/relationships/slide" Target="slides/slide17.xml"/><Relationship Id="rId32" Type="http://schemas.openxmlformats.org/officeDocument/2006/relationships/tableStyles" Target="tableStyles.xml"/><Relationship Id="rId5" Type="http://schemas.openxmlformats.org/officeDocument/2006/relationships/slideMaster" Target="slideMasters/slideMaster5.xml"/><Relationship Id="rId15" Type="http://schemas.openxmlformats.org/officeDocument/2006/relationships/slide" Target="slides/slide8.xml"/><Relationship Id="rId23" Type="http://schemas.openxmlformats.org/officeDocument/2006/relationships/slide" Target="slides/slide16.xml"/><Relationship Id="rId28" Type="http://schemas.openxmlformats.org/officeDocument/2006/relationships/notesMaster" Target="notesMasters/notesMaster1.xml"/><Relationship Id="rId10" Type="http://schemas.openxmlformats.org/officeDocument/2006/relationships/slide" Target="slides/slide3.xml"/><Relationship Id="rId19" Type="http://schemas.openxmlformats.org/officeDocument/2006/relationships/slide" Target="slides/slide12.xml"/><Relationship Id="rId31" Type="http://schemas.openxmlformats.org/officeDocument/2006/relationships/theme" Target="theme/theme1.xml"/><Relationship Id="rId4" Type="http://schemas.openxmlformats.org/officeDocument/2006/relationships/slideMaster" Target="slideMasters/slideMaster4.xml"/><Relationship Id="rId9" Type="http://schemas.openxmlformats.org/officeDocument/2006/relationships/slide" Target="slides/slide2.xml"/><Relationship Id="rId14" Type="http://schemas.openxmlformats.org/officeDocument/2006/relationships/slide" Target="slides/slide7.xml"/><Relationship Id="rId22" Type="http://schemas.openxmlformats.org/officeDocument/2006/relationships/slide" Target="slides/slide15.xml"/><Relationship Id="rId27" Type="http://schemas.openxmlformats.org/officeDocument/2006/relationships/slide" Target="slides/slide20.xml"/><Relationship Id="rId30"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AD296509-FEE1-4C5B-9588-D04BA0EBDDCC}" type="doc">
      <dgm:prSet loTypeId="urn:microsoft.com/office/officeart/2005/8/layout/gear1" loCatId="process" qsTypeId="urn:microsoft.com/office/officeart/2005/8/quickstyle/3d9" qsCatId="3D" csTypeId="urn:microsoft.com/office/officeart/2005/8/colors/accent1_2" csCatId="accent1" phldr="1"/>
      <dgm:spPr/>
      <dgm:t>
        <a:bodyPr/>
        <a:lstStyle/>
        <a:p>
          <a:endParaRPr lang="es-ES"/>
        </a:p>
      </dgm:t>
    </dgm:pt>
    <dgm:pt modelId="{14E731FA-A101-424B-B912-43CA235BCA92}">
      <dgm:prSet phldrT="[Texto]" custT="1"/>
      <dgm:spPr/>
      <dgm:t>
        <a:bodyPr/>
        <a:lstStyle/>
        <a:p>
          <a:r>
            <a:rPr lang="es-ES" sz="4400" dirty="0" smtClean="0"/>
            <a:t>ERD</a:t>
          </a:r>
          <a:endParaRPr lang="es-ES" sz="4400" dirty="0"/>
        </a:p>
      </dgm:t>
    </dgm:pt>
    <dgm:pt modelId="{8FF2AB6A-A127-48D5-8324-2C13A6FDA561}" type="parTrans" cxnId="{ACEED4ED-6B3F-4ACC-AA62-959DEC11BE94}">
      <dgm:prSet/>
      <dgm:spPr/>
      <dgm:t>
        <a:bodyPr/>
        <a:lstStyle/>
        <a:p>
          <a:endParaRPr lang="es-ES"/>
        </a:p>
      </dgm:t>
    </dgm:pt>
    <dgm:pt modelId="{504C66F5-4D3E-47CF-A062-6DD086C5BFAA}" type="sibTrans" cxnId="{ACEED4ED-6B3F-4ACC-AA62-959DEC11BE94}">
      <dgm:prSet/>
      <dgm:spPr/>
      <dgm:t>
        <a:bodyPr/>
        <a:lstStyle/>
        <a:p>
          <a:endParaRPr lang="es-ES"/>
        </a:p>
      </dgm:t>
    </dgm:pt>
    <dgm:pt modelId="{EFF04325-CA0F-4E98-A01B-10997C633832}">
      <dgm:prSet phldrT="[Texto]"/>
      <dgm:spPr/>
      <dgm:t>
        <a:bodyPr/>
        <a:lstStyle/>
        <a:p>
          <a:r>
            <a:rPr lang="es-ES" dirty="0" smtClean="0"/>
            <a:t>PLAN DE GOBIERNO</a:t>
          </a:r>
          <a:endParaRPr lang="es-ES" dirty="0"/>
        </a:p>
      </dgm:t>
    </dgm:pt>
    <dgm:pt modelId="{FE693C4E-02D4-41FA-9458-C9D6828D237E}" type="parTrans" cxnId="{335DBA2C-F69E-4B52-A4ED-371BB4A3D499}">
      <dgm:prSet/>
      <dgm:spPr/>
      <dgm:t>
        <a:bodyPr/>
        <a:lstStyle/>
        <a:p>
          <a:endParaRPr lang="es-ES"/>
        </a:p>
      </dgm:t>
    </dgm:pt>
    <dgm:pt modelId="{C96AFF15-C6AC-42F3-9FBC-C3A8C9D81807}" type="sibTrans" cxnId="{335DBA2C-F69E-4B52-A4ED-371BB4A3D499}">
      <dgm:prSet/>
      <dgm:spPr/>
      <dgm:t>
        <a:bodyPr/>
        <a:lstStyle/>
        <a:p>
          <a:endParaRPr lang="es-ES"/>
        </a:p>
      </dgm:t>
    </dgm:pt>
    <dgm:pt modelId="{06781B7F-F9CE-4390-AA96-C0C3378F5652}">
      <dgm:prSet phldrT="[Texto]"/>
      <dgm:spPr/>
      <dgm:t>
        <a:bodyPr/>
        <a:lstStyle/>
        <a:p>
          <a:r>
            <a:rPr lang="es-ES" dirty="0" smtClean="0"/>
            <a:t>POLITICAS REGIONALES</a:t>
          </a:r>
          <a:endParaRPr lang="es-ES" dirty="0"/>
        </a:p>
      </dgm:t>
    </dgm:pt>
    <dgm:pt modelId="{C29316F7-4FB7-47F1-9CDB-5386DA847238}" type="parTrans" cxnId="{F3DAA2C9-DD0F-4142-89AE-5481F1AE643D}">
      <dgm:prSet/>
      <dgm:spPr/>
      <dgm:t>
        <a:bodyPr/>
        <a:lstStyle/>
        <a:p>
          <a:endParaRPr lang="es-ES"/>
        </a:p>
      </dgm:t>
    </dgm:pt>
    <dgm:pt modelId="{E94DF865-4AA0-4BA3-92A5-A375FE6C009C}" type="sibTrans" cxnId="{F3DAA2C9-DD0F-4142-89AE-5481F1AE643D}">
      <dgm:prSet/>
      <dgm:spPr/>
      <dgm:t>
        <a:bodyPr/>
        <a:lstStyle/>
        <a:p>
          <a:endParaRPr lang="es-ES"/>
        </a:p>
      </dgm:t>
    </dgm:pt>
    <dgm:pt modelId="{0B4B0F97-7DB0-4A26-B5C3-1BFBD72F7052}" type="pres">
      <dgm:prSet presAssocID="{AD296509-FEE1-4C5B-9588-D04BA0EBDDCC}" presName="composite" presStyleCnt="0">
        <dgm:presLayoutVars>
          <dgm:chMax val="3"/>
          <dgm:animLvl val="lvl"/>
          <dgm:resizeHandles val="exact"/>
        </dgm:presLayoutVars>
      </dgm:prSet>
      <dgm:spPr/>
      <dgm:t>
        <a:bodyPr/>
        <a:lstStyle/>
        <a:p>
          <a:endParaRPr lang="es-ES"/>
        </a:p>
      </dgm:t>
    </dgm:pt>
    <dgm:pt modelId="{CFB047B2-5CCC-4979-93EF-269B2E5FA624}" type="pres">
      <dgm:prSet presAssocID="{14E731FA-A101-424B-B912-43CA235BCA92}" presName="gear1" presStyleLbl="node1" presStyleIdx="0" presStyleCnt="3" custLinFactX="-110" custLinFactNeighborX="-100000" custLinFactNeighborY="-22388">
        <dgm:presLayoutVars>
          <dgm:chMax val="1"/>
          <dgm:bulletEnabled val="1"/>
        </dgm:presLayoutVars>
      </dgm:prSet>
      <dgm:spPr/>
      <dgm:t>
        <a:bodyPr/>
        <a:lstStyle/>
        <a:p>
          <a:endParaRPr lang="es-ES"/>
        </a:p>
      </dgm:t>
    </dgm:pt>
    <dgm:pt modelId="{60BD89ED-CC9F-4877-9FEA-D9588C002478}" type="pres">
      <dgm:prSet presAssocID="{14E731FA-A101-424B-B912-43CA235BCA92}" presName="gear1srcNode" presStyleLbl="node1" presStyleIdx="0" presStyleCnt="3"/>
      <dgm:spPr/>
      <dgm:t>
        <a:bodyPr/>
        <a:lstStyle/>
        <a:p>
          <a:endParaRPr lang="es-ES"/>
        </a:p>
      </dgm:t>
    </dgm:pt>
    <dgm:pt modelId="{4BE00517-C704-4323-8631-27E0E436BD48}" type="pres">
      <dgm:prSet presAssocID="{14E731FA-A101-424B-B912-43CA235BCA92}" presName="gear1dstNode" presStyleLbl="node1" presStyleIdx="0" presStyleCnt="3"/>
      <dgm:spPr/>
      <dgm:t>
        <a:bodyPr/>
        <a:lstStyle/>
        <a:p>
          <a:endParaRPr lang="es-ES"/>
        </a:p>
      </dgm:t>
    </dgm:pt>
    <dgm:pt modelId="{F10DEAC7-D3E4-4354-9C78-E1434D0C0800}" type="pres">
      <dgm:prSet presAssocID="{EFF04325-CA0F-4E98-A01B-10997C633832}" presName="gear2" presStyleLbl="node1" presStyleIdx="1" presStyleCnt="3" custLinFactY="-104" custLinFactNeighborX="55607" custLinFactNeighborY="-100000">
        <dgm:presLayoutVars>
          <dgm:chMax val="1"/>
          <dgm:bulletEnabled val="1"/>
        </dgm:presLayoutVars>
      </dgm:prSet>
      <dgm:spPr/>
      <dgm:t>
        <a:bodyPr/>
        <a:lstStyle/>
        <a:p>
          <a:endParaRPr lang="es-ES"/>
        </a:p>
      </dgm:t>
    </dgm:pt>
    <dgm:pt modelId="{2710F02F-CFAB-4210-A1C1-97A9CD65F948}" type="pres">
      <dgm:prSet presAssocID="{EFF04325-CA0F-4E98-A01B-10997C633832}" presName="gear2srcNode" presStyleLbl="node1" presStyleIdx="1" presStyleCnt="3"/>
      <dgm:spPr/>
      <dgm:t>
        <a:bodyPr/>
        <a:lstStyle/>
        <a:p>
          <a:endParaRPr lang="es-ES"/>
        </a:p>
      </dgm:t>
    </dgm:pt>
    <dgm:pt modelId="{BCC1F926-FED5-4ED0-9D6C-A1DBF2F12997}" type="pres">
      <dgm:prSet presAssocID="{EFF04325-CA0F-4E98-A01B-10997C633832}" presName="gear2dstNode" presStyleLbl="node1" presStyleIdx="1" presStyleCnt="3"/>
      <dgm:spPr/>
      <dgm:t>
        <a:bodyPr/>
        <a:lstStyle/>
        <a:p>
          <a:endParaRPr lang="es-ES"/>
        </a:p>
      </dgm:t>
    </dgm:pt>
    <dgm:pt modelId="{AF7F5612-AEF2-4418-95DF-4AAB6216AE85}" type="pres">
      <dgm:prSet presAssocID="{06781B7F-F9CE-4390-AA96-C0C3378F5652}" presName="gear3" presStyleLbl="node1" presStyleIdx="2" presStyleCnt="3" custScaleX="130029" custScaleY="120036" custLinFactNeighborX="42311" custLinFactNeighborY="89910"/>
      <dgm:spPr/>
      <dgm:t>
        <a:bodyPr/>
        <a:lstStyle/>
        <a:p>
          <a:endParaRPr lang="es-ES"/>
        </a:p>
      </dgm:t>
    </dgm:pt>
    <dgm:pt modelId="{697ED564-7A3C-4EAC-9957-01A4489BAC2E}" type="pres">
      <dgm:prSet presAssocID="{06781B7F-F9CE-4390-AA96-C0C3378F5652}" presName="gear3tx" presStyleLbl="node1" presStyleIdx="2" presStyleCnt="3">
        <dgm:presLayoutVars>
          <dgm:chMax val="1"/>
          <dgm:bulletEnabled val="1"/>
        </dgm:presLayoutVars>
      </dgm:prSet>
      <dgm:spPr/>
      <dgm:t>
        <a:bodyPr/>
        <a:lstStyle/>
        <a:p>
          <a:endParaRPr lang="es-ES"/>
        </a:p>
      </dgm:t>
    </dgm:pt>
    <dgm:pt modelId="{97A8FC69-F0E0-4C39-ABA1-6354998E4F49}" type="pres">
      <dgm:prSet presAssocID="{06781B7F-F9CE-4390-AA96-C0C3378F5652}" presName="gear3srcNode" presStyleLbl="node1" presStyleIdx="2" presStyleCnt="3"/>
      <dgm:spPr/>
      <dgm:t>
        <a:bodyPr/>
        <a:lstStyle/>
        <a:p>
          <a:endParaRPr lang="es-ES"/>
        </a:p>
      </dgm:t>
    </dgm:pt>
    <dgm:pt modelId="{B8D14009-6942-4B4D-9207-DC85853AA50D}" type="pres">
      <dgm:prSet presAssocID="{06781B7F-F9CE-4390-AA96-C0C3378F5652}" presName="gear3dstNode" presStyleLbl="node1" presStyleIdx="2" presStyleCnt="3"/>
      <dgm:spPr/>
      <dgm:t>
        <a:bodyPr/>
        <a:lstStyle/>
        <a:p>
          <a:endParaRPr lang="es-ES"/>
        </a:p>
      </dgm:t>
    </dgm:pt>
    <dgm:pt modelId="{6B0E86E1-6DFE-4EF4-95CE-FFC7F41398DD}" type="pres">
      <dgm:prSet presAssocID="{504C66F5-4D3E-47CF-A062-6DD086C5BFAA}" presName="connector1" presStyleLbl="sibTrans2D1" presStyleIdx="0" presStyleCnt="3" custAng="4188319" custLinFactNeighborX="-3683" custLinFactNeighborY="-4093"/>
      <dgm:spPr/>
      <dgm:t>
        <a:bodyPr/>
        <a:lstStyle/>
        <a:p>
          <a:endParaRPr lang="es-ES"/>
        </a:p>
      </dgm:t>
    </dgm:pt>
    <dgm:pt modelId="{5F5CB08D-2642-4AE5-BD66-18DC9083ED00}" type="pres">
      <dgm:prSet presAssocID="{C96AFF15-C6AC-42F3-9FBC-C3A8C9D81807}" presName="connector2" presStyleLbl="sibTrans2D1" presStyleIdx="1" presStyleCnt="3" custLinFactNeighborX="-55750" custLinFactNeighborY="-2118"/>
      <dgm:spPr/>
      <dgm:t>
        <a:bodyPr/>
        <a:lstStyle/>
        <a:p>
          <a:endParaRPr lang="es-ES"/>
        </a:p>
      </dgm:t>
    </dgm:pt>
    <dgm:pt modelId="{788DB781-4CE2-45FD-9779-5B85E9533198}" type="pres">
      <dgm:prSet presAssocID="{E94DF865-4AA0-4BA3-92A5-A375FE6C009C}" presName="connector3" presStyleLbl="sibTrans2D1" presStyleIdx="2" presStyleCnt="3" custAng="15641778" custLinFactNeighborX="5488" custLinFactNeighborY="-12885"/>
      <dgm:spPr/>
      <dgm:t>
        <a:bodyPr/>
        <a:lstStyle/>
        <a:p>
          <a:endParaRPr lang="es-ES"/>
        </a:p>
      </dgm:t>
    </dgm:pt>
  </dgm:ptLst>
  <dgm:cxnLst>
    <dgm:cxn modelId="{529A0626-F7FA-437B-8FEF-F51760428A35}" type="presOf" srcId="{06781B7F-F9CE-4390-AA96-C0C3378F5652}" destId="{697ED564-7A3C-4EAC-9957-01A4489BAC2E}" srcOrd="1" destOrd="0" presId="urn:microsoft.com/office/officeart/2005/8/layout/gear1"/>
    <dgm:cxn modelId="{8B4698CD-00EE-4442-9751-6EDA899A9E56}" type="presOf" srcId="{EFF04325-CA0F-4E98-A01B-10997C633832}" destId="{2710F02F-CFAB-4210-A1C1-97A9CD65F948}" srcOrd="1" destOrd="0" presId="urn:microsoft.com/office/officeart/2005/8/layout/gear1"/>
    <dgm:cxn modelId="{ACEED4ED-6B3F-4ACC-AA62-959DEC11BE94}" srcId="{AD296509-FEE1-4C5B-9588-D04BA0EBDDCC}" destId="{14E731FA-A101-424B-B912-43CA235BCA92}" srcOrd="0" destOrd="0" parTransId="{8FF2AB6A-A127-48D5-8324-2C13A6FDA561}" sibTransId="{504C66F5-4D3E-47CF-A062-6DD086C5BFAA}"/>
    <dgm:cxn modelId="{335DBA2C-F69E-4B52-A4ED-371BB4A3D499}" srcId="{AD296509-FEE1-4C5B-9588-D04BA0EBDDCC}" destId="{EFF04325-CA0F-4E98-A01B-10997C633832}" srcOrd="1" destOrd="0" parTransId="{FE693C4E-02D4-41FA-9458-C9D6828D237E}" sibTransId="{C96AFF15-C6AC-42F3-9FBC-C3A8C9D81807}"/>
    <dgm:cxn modelId="{E7FE94B9-3C55-46C8-B10B-B6EF5A4829BA}" type="presOf" srcId="{06781B7F-F9CE-4390-AA96-C0C3378F5652}" destId="{AF7F5612-AEF2-4418-95DF-4AAB6216AE85}" srcOrd="0" destOrd="0" presId="urn:microsoft.com/office/officeart/2005/8/layout/gear1"/>
    <dgm:cxn modelId="{B61261EF-D554-46CB-B52F-1D217CF2F396}" type="presOf" srcId="{06781B7F-F9CE-4390-AA96-C0C3378F5652}" destId="{97A8FC69-F0E0-4C39-ABA1-6354998E4F49}" srcOrd="2" destOrd="0" presId="urn:microsoft.com/office/officeart/2005/8/layout/gear1"/>
    <dgm:cxn modelId="{76CA7BC4-DBBE-474F-9E3F-06EB549454A1}" type="presOf" srcId="{EFF04325-CA0F-4E98-A01B-10997C633832}" destId="{BCC1F926-FED5-4ED0-9D6C-A1DBF2F12997}" srcOrd="2" destOrd="0" presId="urn:microsoft.com/office/officeart/2005/8/layout/gear1"/>
    <dgm:cxn modelId="{A4AA9DE5-D617-40C8-B68F-DC302A7DCF76}" type="presOf" srcId="{504C66F5-4D3E-47CF-A062-6DD086C5BFAA}" destId="{6B0E86E1-6DFE-4EF4-95CE-FFC7F41398DD}" srcOrd="0" destOrd="0" presId="urn:microsoft.com/office/officeart/2005/8/layout/gear1"/>
    <dgm:cxn modelId="{6984D7AB-E7B4-471D-B347-CCE8A5DB7118}" type="presOf" srcId="{14E731FA-A101-424B-B912-43CA235BCA92}" destId="{CFB047B2-5CCC-4979-93EF-269B2E5FA624}" srcOrd="0" destOrd="0" presId="urn:microsoft.com/office/officeart/2005/8/layout/gear1"/>
    <dgm:cxn modelId="{70957F8D-5171-4946-BF27-C11BFB520280}" type="presOf" srcId="{C96AFF15-C6AC-42F3-9FBC-C3A8C9D81807}" destId="{5F5CB08D-2642-4AE5-BD66-18DC9083ED00}" srcOrd="0" destOrd="0" presId="urn:microsoft.com/office/officeart/2005/8/layout/gear1"/>
    <dgm:cxn modelId="{42F55021-2D2A-4BDE-BAF7-F2F08B7526B2}" type="presOf" srcId="{AD296509-FEE1-4C5B-9588-D04BA0EBDDCC}" destId="{0B4B0F97-7DB0-4A26-B5C3-1BFBD72F7052}" srcOrd="0" destOrd="0" presId="urn:microsoft.com/office/officeart/2005/8/layout/gear1"/>
    <dgm:cxn modelId="{8FE2C592-86F3-4112-AECB-9FBCC63FD22F}" type="presOf" srcId="{14E731FA-A101-424B-B912-43CA235BCA92}" destId="{60BD89ED-CC9F-4877-9FEA-D9588C002478}" srcOrd="1" destOrd="0" presId="urn:microsoft.com/office/officeart/2005/8/layout/gear1"/>
    <dgm:cxn modelId="{E00C27B7-15B6-4AA8-93CA-F73DF900CE13}" type="presOf" srcId="{E94DF865-4AA0-4BA3-92A5-A375FE6C009C}" destId="{788DB781-4CE2-45FD-9779-5B85E9533198}" srcOrd="0" destOrd="0" presId="urn:microsoft.com/office/officeart/2005/8/layout/gear1"/>
    <dgm:cxn modelId="{C8F99B96-87F2-4F4B-AA2E-A9953DF8142F}" type="presOf" srcId="{EFF04325-CA0F-4E98-A01B-10997C633832}" destId="{F10DEAC7-D3E4-4354-9C78-E1434D0C0800}" srcOrd="0" destOrd="0" presId="urn:microsoft.com/office/officeart/2005/8/layout/gear1"/>
    <dgm:cxn modelId="{A000008C-21DD-4CFE-B866-276C38DB6F52}" type="presOf" srcId="{14E731FA-A101-424B-B912-43CA235BCA92}" destId="{4BE00517-C704-4323-8631-27E0E436BD48}" srcOrd="2" destOrd="0" presId="urn:microsoft.com/office/officeart/2005/8/layout/gear1"/>
    <dgm:cxn modelId="{996E28D4-729B-4E5D-AF7A-C5BEB4E9A71D}" type="presOf" srcId="{06781B7F-F9CE-4390-AA96-C0C3378F5652}" destId="{B8D14009-6942-4B4D-9207-DC85853AA50D}" srcOrd="3" destOrd="0" presId="urn:microsoft.com/office/officeart/2005/8/layout/gear1"/>
    <dgm:cxn modelId="{F3DAA2C9-DD0F-4142-89AE-5481F1AE643D}" srcId="{AD296509-FEE1-4C5B-9588-D04BA0EBDDCC}" destId="{06781B7F-F9CE-4390-AA96-C0C3378F5652}" srcOrd="2" destOrd="0" parTransId="{C29316F7-4FB7-47F1-9CDB-5386DA847238}" sibTransId="{E94DF865-4AA0-4BA3-92A5-A375FE6C009C}"/>
    <dgm:cxn modelId="{EA280786-7767-4564-802A-BA64FE203D1E}" type="presParOf" srcId="{0B4B0F97-7DB0-4A26-B5C3-1BFBD72F7052}" destId="{CFB047B2-5CCC-4979-93EF-269B2E5FA624}" srcOrd="0" destOrd="0" presId="urn:microsoft.com/office/officeart/2005/8/layout/gear1"/>
    <dgm:cxn modelId="{164F4B27-0531-4F59-A364-E610B33C48C9}" type="presParOf" srcId="{0B4B0F97-7DB0-4A26-B5C3-1BFBD72F7052}" destId="{60BD89ED-CC9F-4877-9FEA-D9588C002478}" srcOrd="1" destOrd="0" presId="urn:microsoft.com/office/officeart/2005/8/layout/gear1"/>
    <dgm:cxn modelId="{95F915F9-E9E2-4C5F-9E99-74B51FD85CD2}" type="presParOf" srcId="{0B4B0F97-7DB0-4A26-B5C3-1BFBD72F7052}" destId="{4BE00517-C704-4323-8631-27E0E436BD48}" srcOrd="2" destOrd="0" presId="urn:microsoft.com/office/officeart/2005/8/layout/gear1"/>
    <dgm:cxn modelId="{954C03F7-69FF-4E87-B2E4-CAAB9F0A6138}" type="presParOf" srcId="{0B4B0F97-7DB0-4A26-B5C3-1BFBD72F7052}" destId="{F10DEAC7-D3E4-4354-9C78-E1434D0C0800}" srcOrd="3" destOrd="0" presId="urn:microsoft.com/office/officeart/2005/8/layout/gear1"/>
    <dgm:cxn modelId="{830F02E6-018C-4D73-8BCE-1B02E21172A1}" type="presParOf" srcId="{0B4B0F97-7DB0-4A26-B5C3-1BFBD72F7052}" destId="{2710F02F-CFAB-4210-A1C1-97A9CD65F948}" srcOrd="4" destOrd="0" presId="urn:microsoft.com/office/officeart/2005/8/layout/gear1"/>
    <dgm:cxn modelId="{2ABB88FE-D2C2-4250-BF0D-6950FE975277}" type="presParOf" srcId="{0B4B0F97-7DB0-4A26-B5C3-1BFBD72F7052}" destId="{BCC1F926-FED5-4ED0-9D6C-A1DBF2F12997}" srcOrd="5" destOrd="0" presId="urn:microsoft.com/office/officeart/2005/8/layout/gear1"/>
    <dgm:cxn modelId="{3775C51A-7B19-4D3C-A67E-88D6B67F2791}" type="presParOf" srcId="{0B4B0F97-7DB0-4A26-B5C3-1BFBD72F7052}" destId="{AF7F5612-AEF2-4418-95DF-4AAB6216AE85}" srcOrd="6" destOrd="0" presId="urn:microsoft.com/office/officeart/2005/8/layout/gear1"/>
    <dgm:cxn modelId="{58B4E3EB-1173-44C6-BD3B-5479C48C8058}" type="presParOf" srcId="{0B4B0F97-7DB0-4A26-B5C3-1BFBD72F7052}" destId="{697ED564-7A3C-4EAC-9957-01A4489BAC2E}" srcOrd="7" destOrd="0" presId="urn:microsoft.com/office/officeart/2005/8/layout/gear1"/>
    <dgm:cxn modelId="{46225873-4D94-4124-8D95-80A07B31C0EE}" type="presParOf" srcId="{0B4B0F97-7DB0-4A26-B5C3-1BFBD72F7052}" destId="{97A8FC69-F0E0-4C39-ABA1-6354998E4F49}" srcOrd="8" destOrd="0" presId="urn:microsoft.com/office/officeart/2005/8/layout/gear1"/>
    <dgm:cxn modelId="{06734B1C-4EEF-4EC8-9833-F2FF506771BB}" type="presParOf" srcId="{0B4B0F97-7DB0-4A26-B5C3-1BFBD72F7052}" destId="{B8D14009-6942-4B4D-9207-DC85853AA50D}" srcOrd="9" destOrd="0" presId="urn:microsoft.com/office/officeart/2005/8/layout/gear1"/>
    <dgm:cxn modelId="{770C1505-66F8-41B0-A172-C64CEB382BDE}" type="presParOf" srcId="{0B4B0F97-7DB0-4A26-B5C3-1BFBD72F7052}" destId="{6B0E86E1-6DFE-4EF4-95CE-FFC7F41398DD}" srcOrd="10" destOrd="0" presId="urn:microsoft.com/office/officeart/2005/8/layout/gear1"/>
    <dgm:cxn modelId="{1670B5DB-94EC-4438-9839-4572F8662C42}" type="presParOf" srcId="{0B4B0F97-7DB0-4A26-B5C3-1BFBD72F7052}" destId="{5F5CB08D-2642-4AE5-BD66-18DC9083ED00}" srcOrd="11" destOrd="0" presId="urn:microsoft.com/office/officeart/2005/8/layout/gear1"/>
    <dgm:cxn modelId="{08AE0090-EE2D-4856-9428-5143B3088C52}" type="presParOf" srcId="{0B4B0F97-7DB0-4A26-B5C3-1BFBD72F7052}" destId="{788DB781-4CE2-45FD-9779-5B85E9533198}" srcOrd="12" destOrd="0" presId="urn:microsoft.com/office/officeart/2005/8/layout/gear1"/>
  </dgm:cxnLst>
  <dgm:bg/>
  <dgm:whole/>
  <dgm:extLst>
    <a:ext uri="http://schemas.microsoft.com/office/drawing/2008/diagram">
      <dsp:dataModelExt xmlns=""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AD296509-FEE1-4C5B-9588-D04BA0EBDDCC}" type="doc">
      <dgm:prSet loTypeId="urn:microsoft.com/office/officeart/2005/8/layout/gear1" loCatId="process" qsTypeId="urn:microsoft.com/office/officeart/2005/8/quickstyle/3d9" qsCatId="3D" csTypeId="urn:microsoft.com/office/officeart/2005/8/colors/accent1_2" csCatId="accent1" phldr="1"/>
      <dgm:spPr>
        <a:scene3d>
          <a:camera prst="perspectiveHeroicExtremeLeftFacing"/>
          <a:lightRig rig="soft" dir="t"/>
          <a:backdrop>
            <a:anchor x="0" y="0" z="-210000"/>
            <a:norm dx="0" dy="0" dz="914400"/>
            <a:up dx="0" dy="914400" dz="0"/>
          </a:backdrop>
        </a:scene3d>
      </dgm:spPr>
      <dgm:t>
        <a:bodyPr/>
        <a:lstStyle/>
        <a:p>
          <a:endParaRPr lang="es-ES"/>
        </a:p>
      </dgm:t>
    </dgm:pt>
    <dgm:pt modelId="{14E731FA-A101-424B-B912-43CA235BCA92}">
      <dgm:prSet phldrT="[Texto]" custT="1"/>
      <dgm:spPr/>
      <dgm:t>
        <a:bodyPr/>
        <a:lstStyle/>
        <a:p>
          <a:r>
            <a:rPr lang="es-ES" sz="1400" dirty="0" smtClean="0"/>
            <a:t>PLADECOS</a:t>
          </a:r>
          <a:endParaRPr lang="es-ES" sz="1400" dirty="0"/>
        </a:p>
      </dgm:t>
    </dgm:pt>
    <dgm:pt modelId="{8FF2AB6A-A127-48D5-8324-2C13A6FDA561}" type="parTrans" cxnId="{ACEED4ED-6B3F-4ACC-AA62-959DEC11BE94}">
      <dgm:prSet/>
      <dgm:spPr/>
      <dgm:t>
        <a:bodyPr/>
        <a:lstStyle/>
        <a:p>
          <a:endParaRPr lang="es-ES"/>
        </a:p>
      </dgm:t>
    </dgm:pt>
    <dgm:pt modelId="{504C66F5-4D3E-47CF-A062-6DD086C5BFAA}" type="sibTrans" cxnId="{ACEED4ED-6B3F-4ACC-AA62-959DEC11BE94}">
      <dgm:prSet/>
      <dgm:spPr/>
      <dgm:t>
        <a:bodyPr/>
        <a:lstStyle/>
        <a:p>
          <a:endParaRPr lang="es-ES"/>
        </a:p>
      </dgm:t>
    </dgm:pt>
    <dgm:pt modelId="{EFF04325-CA0F-4E98-A01B-10997C633832}">
      <dgm:prSet phldrT="[Texto]"/>
      <dgm:spPr/>
      <dgm:t>
        <a:bodyPr/>
        <a:lstStyle/>
        <a:p>
          <a:r>
            <a:rPr lang="es-ES" dirty="0" smtClean="0"/>
            <a:t>PLANES REGULADORES COMUNALES</a:t>
          </a:r>
          <a:endParaRPr lang="es-ES" dirty="0"/>
        </a:p>
      </dgm:t>
    </dgm:pt>
    <dgm:pt modelId="{FE693C4E-02D4-41FA-9458-C9D6828D237E}" type="parTrans" cxnId="{335DBA2C-F69E-4B52-A4ED-371BB4A3D499}">
      <dgm:prSet/>
      <dgm:spPr/>
      <dgm:t>
        <a:bodyPr/>
        <a:lstStyle/>
        <a:p>
          <a:endParaRPr lang="es-ES"/>
        </a:p>
      </dgm:t>
    </dgm:pt>
    <dgm:pt modelId="{C96AFF15-C6AC-42F3-9FBC-C3A8C9D81807}" type="sibTrans" cxnId="{335DBA2C-F69E-4B52-A4ED-371BB4A3D499}">
      <dgm:prSet/>
      <dgm:spPr/>
      <dgm:t>
        <a:bodyPr/>
        <a:lstStyle/>
        <a:p>
          <a:endParaRPr lang="es-ES"/>
        </a:p>
      </dgm:t>
    </dgm:pt>
    <dgm:pt modelId="{0B4B0F97-7DB0-4A26-B5C3-1BFBD72F7052}" type="pres">
      <dgm:prSet presAssocID="{AD296509-FEE1-4C5B-9588-D04BA0EBDDCC}" presName="composite" presStyleCnt="0">
        <dgm:presLayoutVars>
          <dgm:chMax val="3"/>
          <dgm:animLvl val="lvl"/>
          <dgm:resizeHandles val="exact"/>
        </dgm:presLayoutVars>
      </dgm:prSet>
      <dgm:spPr/>
      <dgm:t>
        <a:bodyPr/>
        <a:lstStyle/>
        <a:p>
          <a:endParaRPr lang="es-ES"/>
        </a:p>
      </dgm:t>
    </dgm:pt>
    <dgm:pt modelId="{CFB047B2-5CCC-4979-93EF-269B2E5FA624}" type="pres">
      <dgm:prSet presAssocID="{14E731FA-A101-424B-B912-43CA235BCA92}" presName="gear1" presStyleLbl="node1" presStyleIdx="0" presStyleCnt="2" custLinFactNeighborX="-50718" custLinFactNeighborY="-15789">
        <dgm:presLayoutVars>
          <dgm:chMax val="1"/>
          <dgm:bulletEnabled val="1"/>
        </dgm:presLayoutVars>
      </dgm:prSet>
      <dgm:spPr/>
      <dgm:t>
        <a:bodyPr/>
        <a:lstStyle/>
        <a:p>
          <a:endParaRPr lang="es-ES"/>
        </a:p>
      </dgm:t>
    </dgm:pt>
    <dgm:pt modelId="{60BD89ED-CC9F-4877-9FEA-D9588C002478}" type="pres">
      <dgm:prSet presAssocID="{14E731FA-A101-424B-B912-43CA235BCA92}" presName="gear1srcNode" presStyleLbl="node1" presStyleIdx="0" presStyleCnt="2"/>
      <dgm:spPr/>
      <dgm:t>
        <a:bodyPr/>
        <a:lstStyle/>
        <a:p>
          <a:endParaRPr lang="es-ES"/>
        </a:p>
      </dgm:t>
    </dgm:pt>
    <dgm:pt modelId="{4BE00517-C704-4323-8631-27E0E436BD48}" type="pres">
      <dgm:prSet presAssocID="{14E731FA-A101-424B-B912-43CA235BCA92}" presName="gear1dstNode" presStyleLbl="node1" presStyleIdx="0" presStyleCnt="2"/>
      <dgm:spPr/>
      <dgm:t>
        <a:bodyPr/>
        <a:lstStyle/>
        <a:p>
          <a:endParaRPr lang="es-ES"/>
        </a:p>
      </dgm:t>
    </dgm:pt>
    <dgm:pt modelId="{F10DEAC7-D3E4-4354-9C78-E1434D0C0800}" type="pres">
      <dgm:prSet presAssocID="{EFF04325-CA0F-4E98-A01B-10997C633832}" presName="gear2" presStyleLbl="node1" presStyleIdx="1" presStyleCnt="2" custLinFactX="33947" custLinFactNeighborX="100000" custLinFactNeighborY="-55000">
        <dgm:presLayoutVars>
          <dgm:chMax val="1"/>
          <dgm:bulletEnabled val="1"/>
        </dgm:presLayoutVars>
      </dgm:prSet>
      <dgm:spPr/>
      <dgm:t>
        <a:bodyPr/>
        <a:lstStyle/>
        <a:p>
          <a:endParaRPr lang="es-ES"/>
        </a:p>
      </dgm:t>
    </dgm:pt>
    <dgm:pt modelId="{2710F02F-CFAB-4210-A1C1-97A9CD65F948}" type="pres">
      <dgm:prSet presAssocID="{EFF04325-CA0F-4E98-A01B-10997C633832}" presName="gear2srcNode" presStyleLbl="node1" presStyleIdx="1" presStyleCnt="2"/>
      <dgm:spPr/>
      <dgm:t>
        <a:bodyPr/>
        <a:lstStyle/>
        <a:p>
          <a:endParaRPr lang="es-ES"/>
        </a:p>
      </dgm:t>
    </dgm:pt>
    <dgm:pt modelId="{BCC1F926-FED5-4ED0-9D6C-A1DBF2F12997}" type="pres">
      <dgm:prSet presAssocID="{EFF04325-CA0F-4E98-A01B-10997C633832}" presName="gear2dstNode" presStyleLbl="node1" presStyleIdx="1" presStyleCnt="2"/>
      <dgm:spPr/>
      <dgm:t>
        <a:bodyPr/>
        <a:lstStyle/>
        <a:p>
          <a:endParaRPr lang="es-ES"/>
        </a:p>
      </dgm:t>
    </dgm:pt>
    <dgm:pt modelId="{6B0E86E1-6DFE-4EF4-95CE-FFC7F41398DD}" type="pres">
      <dgm:prSet presAssocID="{504C66F5-4D3E-47CF-A062-6DD086C5BFAA}" presName="connector1" presStyleLbl="sibTrans2D1" presStyleIdx="0" presStyleCnt="2" custAng="4188319" custLinFactNeighborX="-3683" custLinFactNeighborY="-4093"/>
      <dgm:spPr/>
      <dgm:t>
        <a:bodyPr/>
        <a:lstStyle/>
        <a:p>
          <a:endParaRPr lang="es-ES"/>
        </a:p>
      </dgm:t>
    </dgm:pt>
    <dgm:pt modelId="{5F5CB08D-2642-4AE5-BD66-18DC9083ED00}" type="pres">
      <dgm:prSet presAssocID="{C96AFF15-C6AC-42F3-9FBC-C3A8C9D81807}" presName="connector2" presStyleLbl="sibTrans2D1" presStyleIdx="1" presStyleCnt="2" custLinFactNeighborX="68179" custLinFactNeighborY="-41589"/>
      <dgm:spPr/>
      <dgm:t>
        <a:bodyPr/>
        <a:lstStyle/>
        <a:p>
          <a:endParaRPr lang="es-ES"/>
        </a:p>
      </dgm:t>
    </dgm:pt>
  </dgm:ptLst>
  <dgm:cxnLst>
    <dgm:cxn modelId="{ACEED4ED-6B3F-4ACC-AA62-959DEC11BE94}" srcId="{AD296509-FEE1-4C5B-9588-D04BA0EBDDCC}" destId="{14E731FA-A101-424B-B912-43CA235BCA92}" srcOrd="0" destOrd="0" parTransId="{8FF2AB6A-A127-48D5-8324-2C13A6FDA561}" sibTransId="{504C66F5-4D3E-47CF-A062-6DD086C5BFAA}"/>
    <dgm:cxn modelId="{360470F7-4072-4738-8472-1D1E3DEF77E3}" type="presOf" srcId="{AD296509-FEE1-4C5B-9588-D04BA0EBDDCC}" destId="{0B4B0F97-7DB0-4A26-B5C3-1BFBD72F7052}" srcOrd="0" destOrd="0" presId="urn:microsoft.com/office/officeart/2005/8/layout/gear1"/>
    <dgm:cxn modelId="{335DBA2C-F69E-4B52-A4ED-371BB4A3D499}" srcId="{AD296509-FEE1-4C5B-9588-D04BA0EBDDCC}" destId="{EFF04325-CA0F-4E98-A01B-10997C633832}" srcOrd="1" destOrd="0" parTransId="{FE693C4E-02D4-41FA-9458-C9D6828D237E}" sibTransId="{C96AFF15-C6AC-42F3-9FBC-C3A8C9D81807}"/>
    <dgm:cxn modelId="{0F54E4D6-2376-4746-B872-9BA7B5AA9084}" type="presOf" srcId="{EFF04325-CA0F-4E98-A01B-10997C633832}" destId="{BCC1F926-FED5-4ED0-9D6C-A1DBF2F12997}" srcOrd="2" destOrd="0" presId="urn:microsoft.com/office/officeart/2005/8/layout/gear1"/>
    <dgm:cxn modelId="{33B8B363-4F85-4B90-BC95-EA8D0969B151}" type="presOf" srcId="{504C66F5-4D3E-47CF-A062-6DD086C5BFAA}" destId="{6B0E86E1-6DFE-4EF4-95CE-FFC7F41398DD}" srcOrd="0" destOrd="0" presId="urn:microsoft.com/office/officeart/2005/8/layout/gear1"/>
    <dgm:cxn modelId="{D37F74BA-369D-4A1D-BB9D-58E9F178D876}" type="presOf" srcId="{EFF04325-CA0F-4E98-A01B-10997C633832}" destId="{F10DEAC7-D3E4-4354-9C78-E1434D0C0800}" srcOrd="0" destOrd="0" presId="urn:microsoft.com/office/officeart/2005/8/layout/gear1"/>
    <dgm:cxn modelId="{04FA22B1-1095-4B61-A353-F981BB57C62C}" type="presOf" srcId="{C96AFF15-C6AC-42F3-9FBC-C3A8C9D81807}" destId="{5F5CB08D-2642-4AE5-BD66-18DC9083ED00}" srcOrd="0" destOrd="0" presId="urn:microsoft.com/office/officeart/2005/8/layout/gear1"/>
    <dgm:cxn modelId="{ED03B53D-D850-42AD-8669-0331E0382628}" type="presOf" srcId="{14E731FA-A101-424B-B912-43CA235BCA92}" destId="{60BD89ED-CC9F-4877-9FEA-D9588C002478}" srcOrd="1" destOrd="0" presId="urn:microsoft.com/office/officeart/2005/8/layout/gear1"/>
    <dgm:cxn modelId="{DED4B2B9-E35F-4FE5-90BC-15DAA697F0F2}" type="presOf" srcId="{EFF04325-CA0F-4E98-A01B-10997C633832}" destId="{2710F02F-CFAB-4210-A1C1-97A9CD65F948}" srcOrd="1" destOrd="0" presId="urn:microsoft.com/office/officeart/2005/8/layout/gear1"/>
    <dgm:cxn modelId="{3F342FC3-20D8-47C9-9F28-BB3270EAAFA4}" type="presOf" srcId="{14E731FA-A101-424B-B912-43CA235BCA92}" destId="{CFB047B2-5CCC-4979-93EF-269B2E5FA624}" srcOrd="0" destOrd="0" presId="urn:microsoft.com/office/officeart/2005/8/layout/gear1"/>
    <dgm:cxn modelId="{8F08D6E6-909D-42D1-83F5-BCBDEB2B68A6}" type="presOf" srcId="{14E731FA-A101-424B-B912-43CA235BCA92}" destId="{4BE00517-C704-4323-8631-27E0E436BD48}" srcOrd="2" destOrd="0" presId="urn:microsoft.com/office/officeart/2005/8/layout/gear1"/>
    <dgm:cxn modelId="{A336D533-44C5-4F79-AF10-92C6843211F6}" type="presParOf" srcId="{0B4B0F97-7DB0-4A26-B5C3-1BFBD72F7052}" destId="{CFB047B2-5CCC-4979-93EF-269B2E5FA624}" srcOrd="0" destOrd="0" presId="urn:microsoft.com/office/officeart/2005/8/layout/gear1"/>
    <dgm:cxn modelId="{9CC4DF18-97F2-47CA-9013-5CDA570FA7F4}" type="presParOf" srcId="{0B4B0F97-7DB0-4A26-B5C3-1BFBD72F7052}" destId="{60BD89ED-CC9F-4877-9FEA-D9588C002478}" srcOrd="1" destOrd="0" presId="urn:microsoft.com/office/officeart/2005/8/layout/gear1"/>
    <dgm:cxn modelId="{A2B53364-93F3-4A4B-8183-486ECAC6CD78}" type="presParOf" srcId="{0B4B0F97-7DB0-4A26-B5C3-1BFBD72F7052}" destId="{4BE00517-C704-4323-8631-27E0E436BD48}" srcOrd="2" destOrd="0" presId="urn:microsoft.com/office/officeart/2005/8/layout/gear1"/>
    <dgm:cxn modelId="{89BF7092-A16B-4EA3-B754-76131BB6E5FA}" type="presParOf" srcId="{0B4B0F97-7DB0-4A26-B5C3-1BFBD72F7052}" destId="{F10DEAC7-D3E4-4354-9C78-E1434D0C0800}" srcOrd="3" destOrd="0" presId="urn:microsoft.com/office/officeart/2005/8/layout/gear1"/>
    <dgm:cxn modelId="{00643385-0DAD-4942-8628-34DB826ADBE3}" type="presParOf" srcId="{0B4B0F97-7DB0-4A26-B5C3-1BFBD72F7052}" destId="{2710F02F-CFAB-4210-A1C1-97A9CD65F948}" srcOrd="4" destOrd="0" presId="urn:microsoft.com/office/officeart/2005/8/layout/gear1"/>
    <dgm:cxn modelId="{21B0790B-800E-4E34-9ECF-76030A555C96}" type="presParOf" srcId="{0B4B0F97-7DB0-4A26-B5C3-1BFBD72F7052}" destId="{BCC1F926-FED5-4ED0-9D6C-A1DBF2F12997}" srcOrd="5" destOrd="0" presId="urn:microsoft.com/office/officeart/2005/8/layout/gear1"/>
    <dgm:cxn modelId="{A9FA447E-E1C3-4744-9AF0-A0E9186F51CB}" type="presParOf" srcId="{0B4B0F97-7DB0-4A26-B5C3-1BFBD72F7052}" destId="{6B0E86E1-6DFE-4EF4-95CE-FFC7F41398DD}" srcOrd="6" destOrd="0" presId="urn:microsoft.com/office/officeart/2005/8/layout/gear1"/>
    <dgm:cxn modelId="{883F64D7-2DA9-48AA-8E84-B6168B2C11C9}" type="presParOf" srcId="{0B4B0F97-7DB0-4A26-B5C3-1BFBD72F7052}" destId="{5F5CB08D-2642-4AE5-BD66-18DC9083ED00}" srcOrd="7" destOrd="0" presId="urn:microsoft.com/office/officeart/2005/8/layout/gear1"/>
  </dgm:cxnLst>
  <dgm:bg/>
  <dgm:whole/>
  <dgm:extLst>
    <a:ext uri="http://schemas.microsoft.com/office/drawing/2008/diagram">
      <dsp:dataModelExt xmlns=""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FB047B2-5CCC-4979-93EF-269B2E5FA624}">
      <dsp:nvSpPr>
        <dsp:cNvPr id="0" name=""/>
        <dsp:cNvSpPr/>
      </dsp:nvSpPr>
      <dsp:spPr>
        <a:xfrm>
          <a:off x="0" y="1177999"/>
          <a:ext cx="1846345" cy="1846345"/>
        </a:xfrm>
        <a:prstGeom prst="gear9">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55880" tIns="55880" rIns="55880" bIns="55880" numCol="1" spcCol="1270" anchor="ctr" anchorCtr="0">
          <a:noAutofit/>
          <a:sp3d extrusionH="28000" prstMaterial="matte"/>
        </a:bodyPr>
        <a:lstStyle/>
        <a:p>
          <a:pPr lvl="0" algn="ctr" defTabSz="1955800">
            <a:lnSpc>
              <a:spcPct val="90000"/>
            </a:lnSpc>
            <a:spcBef>
              <a:spcPct val="0"/>
            </a:spcBef>
            <a:spcAft>
              <a:spcPct val="35000"/>
            </a:spcAft>
          </a:pPr>
          <a:r>
            <a:rPr lang="es-ES" sz="4400" kern="1200" dirty="0" smtClean="0"/>
            <a:t>ERD</a:t>
          </a:r>
          <a:endParaRPr lang="es-ES" sz="4400" kern="1200" dirty="0"/>
        </a:p>
      </dsp:txBody>
      <dsp:txXfrm>
        <a:off x="0" y="1177999"/>
        <a:ext cx="1846345" cy="1846345"/>
      </dsp:txXfrm>
    </dsp:sp>
    <dsp:sp modelId="{F10DEAC7-D3E4-4354-9C78-E1434D0C0800}">
      <dsp:nvSpPr>
        <dsp:cNvPr id="0" name=""/>
        <dsp:cNvSpPr/>
      </dsp:nvSpPr>
      <dsp:spPr>
        <a:xfrm>
          <a:off x="1520825" y="0"/>
          <a:ext cx="1342796" cy="1342796"/>
        </a:xfrm>
        <a:prstGeom prst="gear6">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sp3d extrusionH="28000" prstMaterial="matte"/>
        </a:bodyPr>
        <a:lstStyle/>
        <a:p>
          <a:pPr lvl="0" algn="ctr" defTabSz="444500">
            <a:lnSpc>
              <a:spcPct val="90000"/>
            </a:lnSpc>
            <a:spcBef>
              <a:spcPct val="0"/>
            </a:spcBef>
            <a:spcAft>
              <a:spcPct val="35000"/>
            </a:spcAft>
          </a:pPr>
          <a:r>
            <a:rPr lang="es-ES" sz="1000" kern="1200" dirty="0" smtClean="0"/>
            <a:t>PLAN DE GOBIERNO</a:t>
          </a:r>
          <a:endParaRPr lang="es-ES" sz="1000" kern="1200" dirty="0"/>
        </a:p>
      </dsp:txBody>
      <dsp:txXfrm>
        <a:off x="1520825" y="0"/>
        <a:ext cx="1342796" cy="1342796"/>
      </dsp:txXfrm>
    </dsp:sp>
    <dsp:sp modelId="{AF7F5612-AEF2-4418-95DF-4AAB6216AE85}">
      <dsp:nvSpPr>
        <dsp:cNvPr id="0" name=""/>
        <dsp:cNvSpPr/>
      </dsp:nvSpPr>
      <dsp:spPr>
        <a:xfrm rot="20700000">
          <a:off x="1986418" y="1569585"/>
          <a:ext cx="1758871" cy="1531150"/>
        </a:xfrm>
        <a:prstGeom prst="gear6">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2700" tIns="12700" rIns="12700" bIns="12700" numCol="1" spcCol="1270" anchor="ctr" anchorCtr="0">
          <a:noAutofit/>
          <a:sp3d extrusionH="28000" prstMaterial="matte"/>
        </a:bodyPr>
        <a:lstStyle/>
        <a:p>
          <a:pPr lvl="0" algn="ctr" defTabSz="444500">
            <a:lnSpc>
              <a:spcPct val="90000"/>
            </a:lnSpc>
            <a:spcBef>
              <a:spcPct val="0"/>
            </a:spcBef>
            <a:spcAft>
              <a:spcPct val="35000"/>
            </a:spcAft>
          </a:pPr>
          <a:r>
            <a:rPr lang="es-ES" sz="1000" kern="1200" dirty="0" smtClean="0"/>
            <a:t>POLITICAS REGIONALES</a:t>
          </a:r>
          <a:endParaRPr lang="es-ES" sz="1000" kern="1200" dirty="0"/>
        </a:p>
      </dsp:txBody>
      <dsp:txXfrm>
        <a:off x="2385697" y="1891905"/>
        <a:ext cx="960313" cy="886511"/>
      </dsp:txXfrm>
    </dsp:sp>
    <dsp:sp modelId="{6B0E86E1-6DFE-4EF4-95CE-FFC7F41398DD}">
      <dsp:nvSpPr>
        <dsp:cNvPr id="0" name=""/>
        <dsp:cNvSpPr/>
      </dsp:nvSpPr>
      <dsp:spPr>
        <a:xfrm rot="4188319">
          <a:off x="1610387" y="1221085"/>
          <a:ext cx="2363322" cy="2363322"/>
        </a:xfrm>
        <a:prstGeom prst="circularArrow">
          <a:avLst>
            <a:gd name="adj1" fmla="val 4688"/>
            <a:gd name="adj2" fmla="val 299029"/>
            <a:gd name="adj3" fmla="val 2492311"/>
            <a:gd name="adj4" fmla="val 15913654"/>
            <a:gd name="adj5" fmla="val 5469"/>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5F5CB08D-2642-4AE5-BD66-18DC9083ED00}">
      <dsp:nvSpPr>
        <dsp:cNvPr id="0" name=""/>
        <dsp:cNvSpPr/>
      </dsp:nvSpPr>
      <dsp:spPr>
        <a:xfrm>
          <a:off x="-420953" y="825065"/>
          <a:ext cx="1717101" cy="1717101"/>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 modelId="{788DB781-4CE2-45FD-9779-5B85E9533198}">
      <dsp:nvSpPr>
        <dsp:cNvPr id="0" name=""/>
        <dsp:cNvSpPr/>
      </dsp:nvSpPr>
      <dsp:spPr>
        <a:xfrm rot="15641778">
          <a:off x="1323516" y="-294580"/>
          <a:ext cx="1851381" cy="1851381"/>
        </a:xfrm>
        <a:prstGeom prst="circularArrow">
          <a:avLst>
            <a:gd name="adj1" fmla="val 5984"/>
            <a:gd name="adj2" fmla="val 394124"/>
            <a:gd name="adj3" fmla="val 13313824"/>
            <a:gd name="adj4" fmla="val 10508221"/>
            <a:gd name="adj5" fmla="val 6981"/>
          </a:avLst>
        </a:prstGeom>
        <a:solidFill>
          <a:schemeClr val="accent1">
            <a:tint val="60000"/>
            <a:hueOff val="0"/>
            <a:satOff val="0"/>
            <a:lumOff val="0"/>
            <a:alphaOff val="0"/>
          </a:schemeClr>
        </a:solidFill>
        <a:ln>
          <a:noFill/>
        </a:ln>
        <a:effectLst/>
        <a:sp3d z="-227350" prstMaterial="matte"/>
      </dsp:spPr>
      <dsp:style>
        <a:lnRef idx="0">
          <a:scrgbClr r="0" g="0" b="0"/>
        </a:lnRef>
        <a:fillRef idx="1">
          <a:scrgbClr r="0" g="0" b="0"/>
        </a:fillRef>
        <a:effectRef idx="0">
          <a:scrgbClr r="0" g="0" b="0"/>
        </a:effectRef>
        <a:fontRef idx="minor">
          <a:schemeClr val="lt1"/>
        </a:fontRef>
      </dsp:style>
    </dsp:sp>
  </dsp:spTree>
</dsp:drawing>
</file>

<file path=ppt/diagrams/drawing2.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CFB047B2-5CCC-4979-93EF-269B2E5FA624}">
      <dsp:nvSpPr>
        <dsp:cNvPr id="0" name=""/>
        <dsp:cNvSpPr/>
      </dsp:nvSpPr>
      <dsp:spPr>
        <a:xfrm>
          <a:off x="864091" y="720087"/>
          <a:ext cx="1504967" cy="1504967"/>
        </a:xfrm>
        <a:prstGeom prst="gear9">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perspectiveHeroicExtremeLeftFacing"/>
          <a:lightRig rig="soft" dir="t"/>
          <a:backdrop>
            <a:anchor x="0" y="0" z="-210000"/>
            <a:norm dx="0" dy="0" dz="914400"/>
            <a:up dx="0" dy="9144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17780" tIns="17780" rIns="17780" bIns="17780" numCol="1" spcCol="1270" anchor="ctr" anchorCtr="0">
          <a:noAutofit/>
          <a:sp3d extrusionH="28000" prstMaterial="matte"/>
        </a:bodyPr>
        <a:lstStyle/>
        <a:p>
          <a:pPr lvl="0" algn="ctr" defTabSz="622300">
            <a:lnSpc>
              <a:spcPct val="90000"/>
            </a:lnSpc>
            <a:spcBef>
              <a:spcPct val="0"/>
            </a:spcBef>
            <a:spcAft>
              <a:spcPct val="35000"/>
            </a:spcAft>
          </a:pPr>
          <a:r>
            <a:rPr lang="es-ES" sz="1400" kern="1200" dirty="0" smtClean="0"/>
            <a:t>PLADECOS</a:t>
          </a:r>
          <a:endParaRPr lang="es-ES" sz="1400" kern="1200" dirty="0"/>
        </a:p>
      </dsp:txBody>
      <dsp:txXfrm>
        <a:off x="864091" y="720087"/>
        <a:ext cx="1504967" cy="1504967"/>
      </dsp:txXfrm>
    </dsp:sp>
    <dsp:sp modelId="{F10DEAC7-D3E4-4354-9C78-E1434D0C0800}">
      <dsp:nvSpPr>
        <dsp:cNvPr id="0" name=""/>
        <dsp:cNvSpPr/>
      </dsp:nvSpPr>
      <dsp:spPr>
        <a:xfrm>
          <a:off x="2217842" y="0"/>
          <a:ext cx="1094521" cy="1094521"/>
        </a:xfrm>
        <a:prstGeom prst="gear6">
          <a:avLst/>
        </a:prstGeom>
        <a:solidFill>
          <a:schemeClr val="accent1">
            <a:hueOff val="0"/>
            <a:satOff val="0"/>
            <a:lumOff val="0"/>
            <a:alphaOff val="0"/>
          </a:schemeClr>
        </a:solidFill>
        <a:ln>
          <a:noFill/>
        </a:ln>
        <a:effectLst>
          <a:outerShdw blurRad="40000" dist="23000" dir="5400000" rotWithShape="0">
            <a:srgbClr val="000000">
              <a:alpha val="35000"/>
            </a:srgbClr>
          </a:outerShdw>
        </a:effectLst>
        <a:scene3d>
          <a:camera prst="perspectiveHeroicExtremeLeftFacing"/>
          <a:lightRig rig="soft" dir="t"/>
          <a:backdrop>
            <a:anchor x="0" y="0" z="-210000"/>
            <a:norm dx="0" dy="0" dz="914400"/>
            <a:up dx="0" dy="914400" dz="0"/>
          </a:backdrop>
        </a:scene3d>
        <a:sp3d extrusionH="152250" prstMaterial="matte">
          <a:bevelT w="165100" prst="coolSlant"/>
        </a:sp3d>
      </dsp:spPr>
      <dsp:style>
        <a:lnRef idx="0">
          <a:scrgbClr r="0" g="0" b="0"/>
        </a:lnRef>
        <a:fillRef idx="1">
          <a:scrgbClr r="0" g="0" b="0"/>
        </a:fillRef>
        <a:effectRef idx="2">
          <a:scrgbClr r="0" g="0" b="0"/>
        </a:effectRef>
        <a:fontRef idx="minor">
          <a:schemeClr val="lt1"/>
        </a:fontRef>
      </dsp:style>
      <dsp:txBody>
        <a:bodyPr spcFirstLastPara="0" vert="horz" wrap="square" lIns="7620" tIns="7620" rIns="7620" bIns="7620" numCol="1" spcCol="1270" anchor="ctr" anchorCtr="0">
          <a:noAutofit/>
          <a:sp3d extrusionH="28000" prstMaterial="matte"/>
        </a:bodyPr>
        <a:lstStyle/>
        <a:p>
          <a:pPr lvl="0" algn="ctr" defTabSz="266700">
            <a:lnSpc>
              <a:spcPct val="90000"/>
            </a:lnSpc>
            <a:spcBef>
              <a:spcPct val="0"/>
            </a:spcBef>
            <a:spcAft>
              <a:spcPct val="35000"/>
            </a:spcAft>
          </a:pPr>
          <a:r>
            <a:rPr lang="es-ES" sz="600" kern="1200" dirty="0" smtClean="0"/>
            <a:t>PLANES REGULADORES COMUNALES</a:t>
          </a:r>
          <a:endParaRPr lang="es-ES" sz="600" kern="1200" dirty="0"/>
        </a:p>
      </dsp:txBody>
      <dsp:txXfrm>
        <a:off x="2217842" y="0"/>
        <a:ext cx="1094521" cy="1094521"/>
      </dsp:txXfrm>
    </dsp:sp>
    <dsp:sp modelId="{6B0E86E1-6DFE-4EF4-95CE-FFC7F41398DD}">
      <dsp:nvSpPr>
        <dsp:cNvPr id="0" name=""/>
        <dsp:cNvSpPr/>
      </dsp:nvSpPr>
      <dsp:spPr>
        <a:xfrm rot="4188319">
          <a:off x="1594553" y="644110"/>
          <a:ext cx="1851109" cy="1851109"/>
        </a:xfrm>
        <a:prstGeom prst="circularArrow">
          <a:avLst>
            <a:gd name="adj1" fmla="val 4878"/>
            <a:gd name="adj2" fmla="val 312630"/>
            <a:gd name="adj3" fmla="val 3004733"/>
            <a:gd name="adj4" fmla="val 15420414"/>
            <a:gd name="adj5" fmla="val 5691"/>
          </a:avLst>
        </a:prstGeom>
        <a:solidFill>
          <a:schemeClr val="accent1">
            <a:tint val="60000"/>
            <a:hueOff val="0"/>
            <a:satOff val="0"/>
            <a:lumOff val="0"/>
            <a:alphaOff val="0"/>
          </a:schemeClr>
        </a:solidFill>
        <a:ln>
          <a:noFill/>
        </a:ln>
        <a:effectLst/>
        <a:scene3d>
          <a:camera prst="perspectiveHeroicExtremeLeftFacing"/>
          <a:lightRig rig="soft" dir="t"/>
          <a:backdrop>
            <a:anchor x="0" y="0" z="-210000"/>
            <a:norm dx="0" dy="0" dz="914400"/>
            <a:up dx="0" dy="914400" dz="0"/>
          </a:backdrop>
        </a:scene3d>
        <a:sp3d z="-227350" prstMaterial="matte"/>
      </dsp:spPr>
      <dsp:style>
        <a:lnRef idx="0">
          <a:scrgbClr r="0" g="0" b="0"/>
        </a:lnRef>
        <a:fillRef idx="1">
          <a:scrgbClr r="0" g="0" b="0"/>
        </a:fillRef>
        <a:effectRef idx="0">
          <a:scrgbClr r="0" g="0" b="0"/>
        </a:effectRef>
        <a:fontRef idx="minor">
          <a:schemeClr val="lt1"/>
        </a:fontRef>
      </dsp:style>
    </dsp:sp>
    <dsp:sp modelId="{5F5CB08D-2642-4AE5-BD66-18DC9083ED00}">
      <dsp:nvSpPr>
        <dsp:cNvPr id="0" name=""/>
        <dsp:cNvSpPr/>
      </dsp:nvSpPr>
      <dsp:spPr>
        <a:xfrm>
          <a:off x="1512172" y="-216020"/>
          <a:ext cx="1399619" cy="1399619"/>
        </a:xfrm>
        <a:prstGeom prst="leftCircularArrow">
          <a:avLst>
            <a:gd name="adj1" fmla="val 6452"/>
            <a:gd name="adj2" fmla="val 429999"/>
            <a:gd name="adj3" fmla="val 10489124"/>
            <a:gd name="adj4" fmla="val 14837806"/>
            <a:gd name="adj5" fmla="val 7527"/>
          </a:avLst>
        </a:prstGeom>
        <a:solidFill>
          <a:schemeClr val="accent1">
            <a:tint val="60000"/>
            <a:hueOff val="0"/>
            <a:satOff val="0"/>
            <a:lumOff val="0"/>
            <a:alphaOff val="0"/>
          </a:schemeClr>
        </a:solidFill>
        <a:ln>
          <a:noFill/>
        </a:ln>
        <a:effectLst/>
        <a:scene3d>
          <a:camera prst="perspectiveHeroicExtremeLeftFacing"/>
          <a:lightRig rig="soft" dir="t"/>
          <a:backdrop>
            <a:anchor x="0" y="0" z="-210000"/>
            <a:norm dx="0" dy="0" dz="914400"/>
            <a:up dx="0" dy="914400" dz="0"/>
          </a:backdrop>
        </a:scene3d>
        <a:sp3d z="-227350" prstMaterial="matte"/>
      </dsp:spPr>
      <dsp:style>
        <a:lnRef idx="0">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layout2.xml><?xml version="1.0" encoding="utf-8"?>
<dgm:layoutDef xmlns:dgm="http://schemas.openxmlformats.org/drawingml/2006/diagram" xmlns:a="http://schemas.openxmlformats.org/drawingml/2006/main" uniqueId="urn:microsoft.com/office/officeart/2005/8/layout/gear1">
  <dgm:title val=""/>
  <dgm:desc val=""/>
  <dgm:catLst>
    <dgm:cat type="relationship" pri="3000"/>
    <dgm:cat type="process" pri="28000"/>
    <dgm:cat type="cycle" pri="14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useDef="1">
    <dgm:dataModel>
      <dgm:ptLst/>
      <dgm:bg/>
      <dgm:whole/>
    </dgm:dataModel>
  </dgm:clrData>
  <dgm:layoutNode name="composite">
    <dgm:varLst>
      <dgm:chMax val="3"/>
      <dgm:animLvl val="lvl"/>
      <dgm:resizeHandles val="exact"/>
    </dgm:varLst>
    <dgm:alg type="composite">
      <dgm:param type="ar" val="1"/>
    </dgm:alg>
    <dgm:shape xmlns:r="http://schemas.openxmlformats.org/officeDocument/2006/relationships" r:blip="">
      <dgm:adjLst/>
    </dgm:shape>
    <dgm:presOf/>
    <dgm:choose name="Name0">
      <dgm:if name="Name1" axis="ch" ptType="node" func="cnt" op="lte" val="1">
        <dgm:constrLst>
          <dgm:constr type="primFontSz" for="ch" ptType="node" op="equ" val="65"/>
          <dgm:constr type="w" for="ch" forName="gear1" refType="w" fact="0.55"/>
          <dgm:constr type="h" for="ch" forName="gear1" refType="w" fact="0.55"/>
          <dgm:constr type="l" for="ch" forName="gear1" refType="w" fact="0.05"/>
          <dgm:constr type="t" for="ch" forName="gear1" refType="w" fact="0.05"/>
          <dgm:constr type="w" for="ch" forName="gear1srcNode" val="1"/>
          <dgm:constr type="h" for="ch" forName="gear1srcNode" val="1"/>
          <dgm:constr type="l" for="ch" forName="gear1srcNode" refType="w" fact="0.32"/>
          <dgm:constr type="t" for="ch" forName="gear1srcNode"/>
          <dgm:constr type="w" for="ch" forName="gear1dstNode" val="1"/>
          <dgm:constr type="h" for="ch" forName="gear1dstNode" val="1"/>
          <dgm:constr type="r" for="ch" forName="gear1dstNode" refType="w" fact="0.58"/>
          <dgm:constr type="t" for="ch" forName="gear1dstNode" refType="h" fact="0.5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dgm:constr type="b" for="ch" forName="gear1ch" refType="h" fact="0.6"/>
        </dgm:constrLst>
      </dgm:if>
      <dgm:if name="Name2" axis="ch" ptType="node" func="cnt" op="equ" val="2">
        <dgm:constrLst>
          <dgm:constr type="primFontSz" for="ch" ptType="node" op="equ" val="65"/>
          <dgm:constr type="w" for="ch" forName="gear1" refType="w" fact="0.55"/>
          <dgm:constr type="h" for="ch" forName="gear1" refType="w" fact="0.55"/>
          <dgm:constr type="l" for="ch" forName="gear1" refType="w" fact="0.45"/>
          <dgm:constr type="t" for="ch" forName="gear1" refType="w" fact="0.25"/>
          <dgm:constr type="w" for="ch" forName="gear1srcNode" val="1"/>
          <dgm:constr type="h" for="ch" forName="gear1srcNode" val="1"/>
          <dgm:constr type="l" for="ch" forName="gear1srcNode" refType="w" fact="0.72"/>
          <dgm:constr type="t" for="ch" forName="gear1srcNode" refType="w" fact="0.2"/>
          <dgm:constr type="w" for="ch" forName="gear1dstNode" val="1"/>
          <dgm:constr type="h" for="ch" forName="gear1dstNode" val="1"/>
          <dgm:constr type="r" for="ch" forName="gear1dstNode" refType="w" fact="0.98"/>
          <dgm:constr type="t" for="ch" forName="gear1dstNode" refType="h" fact="0.75"/>
          <dgm:constr type="diam" for="des" forName="connector1" refType="w" refFor="ch" refForName="gear1" op="equ" fact="1.1"/>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w" fact="0.8"/>
          <dgm:constr type="w" for="ch" forName="gear2" refType="w" fact="0.4"/>
          <dgm:constr type="h" for="ch" forName="gear2" refType="w" fact="0.4"/>
          <dgm:constr type="l" for="ch" forName="gear2" refType="w" fact="0.13"/>
          <dgm:constr type="t" for="ch" forName="gear2" refType="w" fact="0.12"/>
          <dgm:constr type="w" for="ch" forName="gear2srcNode" val="1"/>
          <dgm:constr type="h" for="ch" forName="gear2srcNode" val="1"/>
          <dgm:constr type="l" for="ch" forName="gear2srcNode" refType="w" fact="0.23"/>
          <dgm:constr type="t" for="ch" forName="gear2srcNode" refType="w" fact="0.08"/>
          <dgm:constr type="w" for="ch" forName="gear2dstNode" val="1"/>
          <dgm:constr type="h" for="ch" forName="gear2dstNode" val="1"/>
          <dgm:constr type="l" for="ch" forName="gear2dstNode" refType="w" fact="0.1"/>
          <dgm:constr type="t" for="ch" forName="gear2dstNode" refType="h" fact="0.3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refType="w" fact="0.34"/>
          <dgm:constr type="t" for="ch" forName="gear2ch" refType="w" fact="0.04"/>
        </dgm:constrLst>
      </dgm:if>
      <dgm:else name="Name3">
        <dgm:constrLst>
          <dgm:constr type="primFontSz" for="ch" ptType="node" op="equ" val="65"/>
          <dgm:constr type="w" for="ch" forName="gear1" refType="w" fact="0.55"/>
          <dgm:constr type="h" for="ch" forName="gear1" refType="w" fact="0.55"/>
          <dgm:constr type="l" for="ch" forName="gear1" refType="w" fact="0.45"/>
          <dgm:constr type="t" for="ch" forName="gear1" refType="w" fact="0.45"/>
          <dgm:constr type="w" for="ch" forName="gear1srcNode" val="1"/>
          <dgm:constr type="h" for="ch" forName="gear1srcNode" val="1"/>
          <dgm:constr type="l" for="ch" forName="gear1srcNode" refType="w" fact="0.72"/>
          <dgm:constr type="t" for="ch" forName="gear1srcNode" refType="w" fact="0.4"/>
          <dgm:constr type="w" for="ch" forName="gear1dstNode" val="1"/>
          <dgm:constr type="h" for="ch" forName="gear1dstNode" val="1"/>
          <dgm:constr type="r" for="ch" forName="gear1dstNode" refType="w" fact="0.98"/>
          <dgm:constr type="t" for="ch" forName="gear1dstNode" refType="h" fact="0.95"/>
          <dgm:constr type="diam" for="des" forName="connector1" refType="w" refFor="ch" refForName="gear1" op="equ" fact="1.15"/>
          <dgm:constr type="h" for="des" forName="connector1" refType="w" refFor="ch" refForName="gear1" op="equ" fact="0.1"/>
          <dgm:constr type="w" for="ch" forName="gear1ch" refType="w" fact="0.35"/>
          <dgm:constr type="h" for="ch" forName="gear1ch" refType="w" refFor="ch" refForName="gear1ch" fact="0.6"/>
          <dgm:constr type="l" for="ch" forName="gear1ch" refType="w" fact="0.38"/>
          <dgm:constr type="b" for="ch" forName="gear1ch" refType="h"/>
          <dgm:constr type="w" for="ch" forName="gear2" refType="w" fact="0.4"/>
          <dgm:constr type="h" for="ch" forName="gear2" refType="w" fact="0.4"/>
          <dgm:constr type="l" for="ch" forName="gear2" refType="w" fact="0.13"/>
          <dgm:constr type="t" for="ch" forName="gear2" refType="w" fact="0.32"/>
          <dgm:constr type="w" for="ch" forName="gear2srcNode" val="1"/>
          <dgm:constr type="h" for="ch" forName="gear2srcNode" val="1"/>
          <dgm:constr type="l" for="ch" forName="gear2srcNode" refType="w" fact="0.23"/>
          <dgm:constr type="t" for="ch" forName="gear2srcNode" refType="w" fact="0.28"/>
          <dgm:constr type="w" for="ch" forName="gear2dstNode" val="1"/>
          <dgm:constr type="h" for="ch" forName="gear2dstNode" val="1"/>
          <dgm:constr type="l" for="ch" forName="gear2dstNode" refType="w" fact="0.1"/>
          <dgm:constr type="t" for="ch" forName="gear2dstNode" refType="h" fact="0.53"/>
          <dgm:constr type="diam" for="des" forName="connector2" refType="w" refFor="ch" refForName="gear2" op="equ" fact="-1.1"/>
          <dgm:constr type="h" for="des" forName="connector2" refType="w" refFor="ch" refForName="gear1" op="equ" fact="0.1"/>
          <dgm:constr type="w" for="ch" forName="gear2ch" refType="w" fact="0.35"/>
          <dgm:constr type="h" for="ch" forName="gear2ch" refType="w" refFor="ch" refForName="gear2ch" fact="0.6"/>
          <dgm:constr type="l" for="ch" forName="gear2ch"/>
          <dgm:constr type="t" for="ch" forName="gear2ch" refType="w" fact="0.58"/>
          <dgm:constr type="w" for="ch" forName="gear3" refType="w" fact="0.48"/>
          <dgm:constr type="h" for="ch" forName="gear3" refType="w" fact="0.48"/>
          <dgm:constr type="l" for="ch" forName="gear3" refType="w" fact="0.31"/>
          <dgm:constr type="t" for="ch" forName="gear3"/>
          <dgm:constr type="w" for="ch" forName="gear3tx" refType="w" fact="0.22"/>
          <dgm:constr type="h" for="ch" forName="gear3tx" refType="w" fact="0.22"/>
          <dgm:constr type="ctrX" for="ch" forName="gear3tx" refType="ctrX" refFor="ch" refForName="gear3"/>
          <dgm:constr type="ctrY" for="ch" forName="gear3tx" refType="ctrY" refFor="ch" refForName="gear3"/>
          <dgm:constr type="w" for="ch" forName="gear3srcNode" val="1"/>
          <dgm:constr type="h" for="ch" forName="gear3srcNode" val="1"/>
          <dgm:constr type="l" for="ch" forName="gear3srcNode" refType="w" fact="0.3"/>
          <dgm:constr type="t" for="ch" forName="gear3srcNode" refType="w" fact="0.25"/>
          <dgm:constr type="w" for="ch" forName="gear3dstNode" val="1"/>
          <dgm:constr type="h" for="ch" forName="gear3dstNode" val="1"/>
          <dgm:constr type="l" for="ch" forName="gear3dstNode" refType="w" fact="0.38"/>
          <dgm:constr type="t" for="ch" forName="gear3dstNode" refType="h" fact="0.05"/>
          <dgm:constr type="diam" for="des" forName="connector3" refType="w" refFor="ch" refForName="gear3" op="equ"/>
          <dgm:constr type="h" for="des" forName="connector3" refType="w" refFor="ch" refForName="gear1" op="equ" fact="0.1"/>
          <dgm:constr type="w" for="ch" forName="gear3ch" refType="w" fact="0.35"/>
          <dgm:constr type="h" for="ch" forName="gear3ch" refType="w" refFor="ch" refForName="gear3ch" fact="0.6"/>
          <dgm:constr type="l" for="ch" forName="gear3ch" refType="w" fact="0.65"/>
          <dgm:constr type="t" for="ch" forName="gear3ch" refType="h" fact="0.13"/>
        </dgm:constrLst>
      </dgm:else>
    </dgm:choose>
    <dgm:ruleLst/>
    <dgm:forEach name="Name4" axis="ch" ptType="node" cnt="1">
      <dgm:layoutNode name="gear1" styleLbl="node1">
        <dgm:varLst>
          <dgm:chMax val="1"/>
          <dgm:bulletEnabled val="1"/>
        </dgm:varLst>
        <dgm:alg type="tx">
          <dgm:param type="txAnchorVertCh" val="mid"/>
        </dgm:alg>
        <dgm:shape xmlns:r="http://schemas.openxmlformats.org/officeDocument/2006/relationships" type="gear9"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1srcNode">
        <dgm:alg type="sp"/>
        <dgm:shape xmlns:r="http://schemas.openxmlformats.org/officeDocument/2006/relationships" type="rect" r:blip="" hideGeom="1">
          <dgm:adjLst/>
        </dgm:shape>
        <dgm:presOf axis="self"/>
        <dgm:constrLst/>
        <dgm:ruleLst/>
      </dgm:layoutNode>
      <dgm:layoutNode name="gear1dstNode">
        <dgm:alg type="sp"/>
        <dgm:shape xmlns:r="http://schemas.openxmlformats.org/officeDocument/2006/relationships" type="rect" r:blip="" hideGeom="1">
          <dgm:adjLst/>
        </dgm:shape>
        <dgm:presOf axis="self"/>
        <dgm:constrLst/>
        <dgm:ruleLst/>
      </dgm:layoutNode>
      <dgm:choose name="Name5">
        <dgm:if name="Name6" axis="ch" ptType="node" func="cnt" op="gte" val="1">
          <dgm:layoutNode name="gear1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7"/>
      </dgm:choose>
    </dgm:forEach>
    <dgm:forEach name="Name8" axis="ch" ptType="node" st="2" cnt="1">
      <dgm:layoutNode name="gear2" styleLbl="node1">
        <dgm:varLst>
          <dgm:chMax val="1"/>
          <dgm:bulletEnabled val="1"/>
        </dgm:varLst>
        <dgm:alg type="tx">
          <dgm:param type="txAnchorVertCh" val="mid"/>
        </dgm:alg>
        <dgm:shape xmlns:r="http://schemas.openxmlformats.org/officeDocument/2006/relationships" type="gear6" r:blip="">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2srcNode">
        <dgm:alg type="sp"/>
        <dgm:shape xmlns:r="http://schemas.openxmlformats.org/officeDocument/2006/relationships" type="rect" r:blip="" hideGeom="1">
          <dgm:adjLst/>
        </dgm:shape>
        <dgm:presOf axis="self"/>
        <dgm:constrLst/>
        <dgm:ruleLst/>
      </dgm:layoutNode>
      <dgm:layoutNode name="gear2dstNode">
        <dgm:alg type="sp"/>
        <dgm:shape xmlns:r="http://schemas.openxmlformats.org/officeDocument/2006/relationships" type="rect" r:blip="" hideGeom="1">
          <dgm:adjLst/>
        </dgm:shape>
        <dgm:presOf axis="self"/>
        <dgm:constrLst/>
        <dgm:ruleLst/>
      </dgm:layoutNode>
      <dgm:choose name="Name9">
        <dgm:if name="Name10" axis="ch" ptType="node" func="cnt" op="gte" val="1">
          <dgm:layoutNode name="gear2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1"/>
      </dgm:choose>
    </dgm:forEach>
    <dgm:forEach name="Name12" axis="ch" ptType="node" st="3" cnt="1">
      <dgm:layoutNode name="gear3" styleLbl="node1">
        <dgm:alg type="sp"/>
        <dgm:shape xmlns:r="http://schemas.openxmlformats.org/officeDocument/2006/relationships" rot="-15" type="gear6" r:blip="">
          <dgm:adjLst/>
        </dgm:shape>
        <dgm:presOf axis="self"/>
        <dgm:constrLst/>
        <dgm:ruleLst/>
      </dgm:layoutNode>
      <dgm:layoutNode name="gear3tx" styleLbl="node1">
        <dgm:varLst>
          <dgm:chMax val="1"/>
          <dgm:bulletEnabled val="1"/>
        </dgm:varLst>
        <dgm:alg type="tx">
          <dgm:param type="txAnchorVertCh" val="mid"/>
        </dgm:alg>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Lst>
        <dgm:ruleLst>
          <dgm:rule type="primFontSz" val="5" fact="NaN" max="NaN"/>
        </dgm:ruleLst>
      </dgm:layoutNode>
      <dgm:layoutNode name="gear3srcNode">
        <dgm:alg type="sp"/>
        <dgm:shape xmlns:r="http://schemas.openxmlformats.org/officeDocument/2006/relationships" type="rect" r:blip="" hideGeom="1">
          <dgm:adjLst/>
        </dgm:shape>
        <dgm:presOf axis="self"/>
        <dgm:constrLst/>
        <dgm:ruleLst/>
      </dgm:layoutNode>
      <dgm:layoutNode name="gear3dstNode">
        <dgm:alg type="sp"/>
        <dgm:shape xmlns:r="http://schemas.openxmlformats.org/officeDocument/2006/relationships" type="rect" r:blip="" hideGeom="1">
          <dgm:adjLst/>
        </dgm:shape>
        <dgm:presOf axis="self"/>
        <dgm:constrLst/>
        <dgm:ruleLst/>
      </dgm:layoutNode>
      <dgm:choose name="Name13">
        <dgm:if name="Name14" axis="ch" ptType="node" func="cnt" op="gte" val="1">
          <dgm:layoutNode name="gear3ch" styleLbl="fgAcc1">
            <dgm:varLst>
              <dgm:chMax val="0"/>
              <dgm:bulletEnabled val="1"/>
            </dgm:varLst>
            <dgm:alg type="tx">
              <dgm:param type="stBulletLvl" val="1"/>
            </dgm:alg>
            <dgm:shape xmlns:r="http://schemas.openxmlformats.org/officeDocument/2006/relationships" type="roundRect" r:blip="">
              <dgm:adjLst>
                <dgm:adj idx="1" val="0.1"/>
              </dgm:adjLst>
            </dgm:shape>
            <dgm:presOf axis="des"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if>
        <dgm:else name="Name15"/>
      </dgm:choose>
    </dgm:forEach>
    <dgm:forEach name="Name16" axis="ch" ptType="sibTrans" hideLastTrans="0" cnt="1">
      <dgm:layoutNode name="connector1" styleLbl="sibTrans2D1">
        <dgm:alg type="conn">
          <dgm:param type="connRout" val="curve"/>
          <dgm:param type="srcNode" val="gear1srcNode"/>
          <dgm:param type="dstNode" val="gear1dstNode"/>
          <dgm:param type="begPts" val="midR"/>
          <dgm:param type="endPts" val="tCtr"/>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7" axis="ch" ptType="sibTrans" hideLastTrans="0" st="2" cnt="1">
      <dgm:layoutNode name="connector2" styleLbl="sibTrans2D1">
        <dgm:alg type="conn">
          <dgm:param type="connRout" val="curve"/>
          <dgm:param type="srcNode" val="gear2srcNode"/>
          <dgm:param type="dstNode" val="gear2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forEach name="Name18" axis="ch" ptType="sibTrans" hideLastTrans="0" st="3" cnt="1">
      <dgm:layoutNode name="connector3" styleLbl="sibTrans2D1">
        <dgm:alg type="conn">
          <dgm:param type="connRout" val="curve"/>
          <dgm:param type="srcNode" val="gear3srcNode"/>
          <dgm:param type="dstNode" val="gear3dstNode"/>
          <dgm:param type="begPts" val="midL"/>
          <dgm:param type="endPts" val="midL"/>
        </dgm:alg>
        <dgm:shape xmlns:r="http://schemas.openxmlformats.org/officeDocument/2006/relationships" type="conn" r:blip="">
          <dgm:adjLst/>
        </dgm:shape>
        <dgm:presOf axis="self"/>
        <dgm:constrLst>
          <dgm:constr type="w" val="10"/>
          <dgm:constr type="h" val="10"/>
          <dgm:constr type="begPad"/>
          <dgm:constr type="endPad"/>
        </dgm:constrLst>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9">
  <dgm:title val=""/>
  <dgm:desc val=""/>
  <dgm:catLst>
    <dgm:cat type="3D" pri="11900"/>
  </dgm:catLst>
  <dgm:scene3d>
    <a:camera prst="perspectiveRelaxed">
      <a:rot lat="19149996" lon="20104178" rev="1577324"/>
    </a:camera>
    <a:lightRig rig="soft" dir="t"/>
    <a:backdrop>
      <a:anchor x="0" y="0" z="-210000"/>
      <a:norm dx="0" dy="0" dz="914400"/>
      <a:up dx="0" dy="914400" dz="0"/>
    </a:backdrop>
  </dgm:scene3d>
  <dgm:styleLbl name="node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52250" prstMaterial="matte">
      <a:bevelT w="165100" prst="coolSlant"/>
    </dgm:sp3d>
    <dgm:txPr>
      <a:sp3d extrusionH="28000" prstMaterial="matte"/>
    </dgm:txPr>
    <dgm:style>
      <a:lnRef idx="1">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152250" prstMaterial="matte">
      <a:bevelT w="165100" prst="coolSlant"/>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prstMaterial="matte"/>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z="-22735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52250" prstMaterial="matte">
      <a:bevelT w="165100" prst="coolSlant"/>
    </dgm:sp3d>
    <dgm:txPr>
      <a:sp3d extrusionH="28000" prstMaterial="matte"/>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2D4">
    <dgm:scene3d>
      <a:camera prst="orthographicFront"/>
      <a:lightRig rig="threePt" dir="t"/>
    </dgm:scene3d>
    <dgm:sp3d z="-227350" prstMaterial="matte"/>
    <dgm:txPr/>
    <dgm:style>
      <a:lnRef idx="0">
        <a:scrgbClr r="0" g="0" b="0"/>
      </a:lnRef>
      <a:fillRef idx="3">
        <a:scrgbClr r="0" g="0" b="0"/>
      </a:fillRef>
      <a:effectRef idx="0">
        <a:scrgbClr r="0" g="0" b="0"/>
      </a:effectRef>
      <a:fontRef idx="minor">
        <a:schemeClr val="lt1"/>
      </a:fontRef>
    </dgm:style>
  </dgm:styleLbl>
  <dgm:styleLbl name="parChTrans1D1">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22735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prstMaterial="matte"/>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52250" prstMaterial="matte">
      <a:bevelT w="165100" prst="coolSlant"/>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227350" prstMaterial="matte"/>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prstMaterial="matte"/>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z="-227350" prstMaterial="matte"/>
    <dgm:txPr/>
    <dgm:style>
      <a:lnRef idx="0">
        <a:scrgbClr r="0" g="0" b="0"/>
      </a:lnRef>
      <a:fillRef idx="1">
        <a:scrgbClr r="0" g="0" b="0"/>
      </a:fillRef>
      <a:effectRef idx="0">
        <a:scrgbClr r="0" g="0" b="0"/>
      </a:effectRef>
      <a:fontRef idx="minor">
        <a:schemeClr val="lt1"/>
      </a:fontRef>
    </dgm:style>
  </dgm:styleLbl>
  <dgm:styleLbl name="trBgShp">
    <dgm:scene3d>
      <a:camera prst="orthographicFront"/>
      <a:lightRig rig="threePt" dir="t"/>
    </dgm:scene3d>
    <dgm:sp3d z="-22735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prstMaterial="matte"/>
    <dgm:txPr/>
    <dgm:style>
      <a:lnRef idx="0">
        <a:scrgbClr r="0" g="0" b="0"/>
      </a:lnRef>
      <a:fillRef idx="1">
        <a:scrgbClr r="0" g="0" b="0"/>
      </a:fillRef>
      <a:effectRef idx="0">
        <a:scrgbClr r="0" g="0" b="0"/>
      </a:effectRef>
      <a:fontRef idx="minor">
        <a:schemeClr val="lt1"/>
      </a:fontRef>
    </dgm:style>
  </dgm:styleLbl>
  <dgm:styleLbl name="revTx">
    <dgm:scene3d>
      <a:camera prst="orthographicFront"/>
      <a:lightRig rig="threePt" dir="t"/>
    </dgm:scene3d>
    <dgm:sp3d/>
    <dgm:txPr>
      <a:sp3d extrusionH="28000" prstMaterial="matte"/>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A7EF468-A388-4B5A-8142-1D340DD2AEF8}" type="datetimeFigureOut">
              <a:rPr lang="es-ES" smtClean="0"/>
              <a:pPr/>
              <a:t>08/01/2013</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7F3AAB-9F3D-472E-8042-E3ED2223EF08}"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C7F3AAB-9F3D-472E-8042-E3ED2223EF08}" type="slidenum">
              <a:rPr lang="es-ES" smtClean="0"/>
              <a:pPr/>
              <a:t>2</a:t>
            </a:fld>
            <a:endParaRPr lang="es-E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BC7F3AAB-9F3D-472E-8042-E3ED2223EF08}" type="slidenum">
              <a:rPr lang="es-ES" smtClean="0">
                <a:solidFill>
                  <a:prstClr val="black"/>
                </a:solidFill>
              </a:rPr>
              <a:pPr/>
              <a:t>3</a:t>
            </a:fld>
            <a:endParaRPr lang="es-ES">
              <a:solidFill>
                <a:prstClr val="black"/>
              </a:solidFil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pPr/>
              <a:t>08/01/2013</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8DAB4495-C163-4C42-924C-642857FAA9C2}"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8" name="7 Marcador de pie de página"/>
          <p:cNvSpPr>
            <a:spLocks noGrp="1"/>
          </p:cNvSpPr>
          <p:nvPr>
            <p:ph type="ftr" sz="quarter" idx="11"/>
          </p:nvPr>
        </p:nvSpPr>
        <p:spPr/>
        <p:txBody>
          <a:bodyPr/>
          <a:lstStyle/>
          <a:p>
            <a:endParaRPr lang="es-ES">
              <a:solidFill>
                <a:prstClr val="black">
                  <a:tint val="75000"/>
                </a:prstClr>
              </a:solidFill>
            </a:endParaRPr>
          </a:p>
        </p:txBody>
      </p:sp>
      <p:sp>
        <p:nvSpPr>
          <p:cNvPr id="9" name="8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4" name="3 Marcador de pie de página"/>
          <p:cNvSpPr>
            <a:spLocks noGrp="1"/>
          </p:cNvSpPr>
          <p:nvPr>
            <p:ph type="ftr" sz="quarter" idx="11"/>
          </p:nvPr>
        </p:nvSpPr>
        <p:spPr/>
        <p:txBody>
          <a:bodyPr/>
          <a:lstStyle/>
          <a:p>
            <a:endParaRPr lang="es-ES">
              <a:solidFill>
                <a:prstClr val="black">
                  <a:tint val="75000"/>
                </a:prstClr>
              </a:solidFill>
            </a:endParaRPr>
          </a:p>
        </p:txBody>
      </p:sp>
      <p:sp>
        <p:nvSpPr>
          <p:cNvPr id="5" name="4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3" name="2 Marcador de pie de página"/>
          <p:cNvSpPr>
            <a:spLocks noGrp="1"/>
          </p:cNvSpPr>
          <p:nvPr>
            <p:ph type="ftr" sz="quarter" idx="11"/>
          </p:nvPr>
        </p:nvSpPr>
        <p:spPr/>
        <p:txBody>
          <a:bodyPr/>
          <a:lstStyle/>
          <a:p>
            <a:endParaRPr lang="es-ES">
              <a:solidFill>
                <a:prstClr val="black">
                  <a:tint val="75000"/>
                </a:prstClr>
              </a:solidFill>
            </a:endParaRPr>
          </a:p>
        </p:txBody>
      </p:sp>
      <p:sp>
        <p:nvSpPr>
          <p:cNvPr id="4" name="3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6" name="5 Marcador de pie de página"/>
          <p:cNvSpPr>
            <a:spLocks noGrp="1"/>
          </p:cNvSpPr>
          <p:nvPr>
            <p:ph type="ftr" sz="quarter" idx="11"/>
          </p:nvPr>
        </p:nvSpPr>
        <p:spPr/>
        <p:txBody>
          <a:bodyPr/>
          <a:lstStyle/>
          <a:p>
            <a:endParaRPr lang="es-ES">
              <a:solidFill>
                <a:prstClr val="black">
                  <a:tint val="75000"/>
                </a:prstClr>
              </a:solidFill>
            </a:endParaRPr>
          </a:p>
        </p:txBody>
      </p:sp>
      <p:sp>
        <p:nvSpPr>
          <p:cNvPr id="7" name="6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11"/>
          </p:nvPr>
        </p:nvSpPr>
        <p:spPr/>
        <p:txBody>
          <a:bodyPr/>
          <a:lstStyle/>
          <a:p>
            <a:endParaRPr lang="es-ES">
              <a:solidFill>
                <a:prstClr val="black">
                  <a:tint val="75000"/>
                </a:prstClr>
              </a:solidFill>
            </a:endParaRPr>
          </a:p>
        </p:txBody>
      </p:sp>
      <p:sp>
        <p:nvSpPr>
          <p:cNvPr id="6" name="5 Marcador de número de diapositiva"/>
          <p:cNvSpPr>
            <a:spLocks noGrp="1"/>
          </p:cNvSpPr>
          <p:nvPr>
            <p:ph type="sldNum" sz="quarter" idx="12"/>
          </p:nvPr>
        </p:nvSpPr>
        <p:spPr/>
        <p:txBody>
          <a:body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pPr/>
              <a:t>08/01/2013</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3F37236-5CCD-4159-83A6-5AF17BE260C1}" type="datetimeFigureOut">
              <a:rPr lang="es-ES" smtClean="0">
                <a:solidFill>
                  <a:prstClr val="black">
                    <a:tint val="75000"/>
                  </a:prstClr>
                </a:solidFill>
              </a:rPr>
              <a:pPr/>
              <a:t>08/01/2013</a:t>
            </a:fld>
            <a:endParaRPr lang="es-ES">
              <a:solidFill>
                <a:prstClr val="black">
                  <a:tint val="75000"/>
                </a:prstClr>
              </a:solidFill>
            </a:endParaRPr>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solidFill>
                <a:prstClr val="black">
                  <a:tint val="75000"/>
                </a:prstClr>
              </a:solidFill>
            </a:endParaRPr>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DAB4495-C163-4C42-924C-642857FAA9C2}" type="slidenum">
              <a:rPr lang="es-ES" smtClean="0">
                <a:solidFill>
                  <a:prstClr val="black">
                    <a:tint val="75000"/>
                  </a:prstClr>
                </a:solidFill>
              </a:rPr>
              <a:pPr/>
              <a:t>‹Nº›</a:t>
            </a:fld>
            <a:endParaRPr lang="es-ES">
              <a:solidFill>
                <a:prstClr val="black">
                  <a:tint val="75000"/>
                </a:prstClr>
              </a:solidFill>
            </a:endParaRPr>
          </a:p>
        </p:txBody>
      </p:sp>
    </p:spTree>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4.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jpeg"/></Relationships>
</file>

<file path=ppt/slides/_rels/slide4.xml.rels><?xml version="1.0" encoding="UTF-8" standalone="yes"?>
<Relationships xmlns="http://schemas.openxmlformats.org/package/2006/relationships"><Relationship Id="rId8" Type="http://schemas.openxmlformats.org/officeDocument/2006/relationships/diagramData" Target="../diagrams/data2.xml"/><Relationship Id="rId13" Type="http://schemas.microsoft.com/office/2007/relationships/diagramDrawing" Target="../diagrams/drawing2.xml"/><Relationship Id="rId3" Type="http://schemas.openxmlformats.org/officeDocument/2006/relationships/diagramData" Target="../diagrams/data1.xml"/><Relationship Id="rId7" Type="http://schemas.openxmlformats.org/officeDocument/2006/relationships/image" Target="../media/image6.jpeg"/><Relationship Id="rId12" Type="http://schemas.openxmlformats.org/officeDocument/2006/relationships/image" Target="../media/image7.jpe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diagramColors" Target="../diagrams/colors1.xml"/><Relationship Id="rId11" Type="http://schemas.openxmlformats.org/officeDocument/2006/relationships/diagramColors" Target="../diagrams/colors2.xml"/><Relationship Id="rId5" Type="http://schemas.openxmlformats.org/officeDocument/2006/relationships/diagramQuickStyle" Target="../diagrams/quickStyle1.xml"/><Relationship Id="rId10" Type="http://schemas.openxmlformats.org/officeDocument/2006/relationships/diagramQuickStyle" Target="../diagrams/quickStyle2.xml"/><Relationship Id="rId4" Type="http://schemas.openxmlformats.org/officeDocument/2006/relationships/diagramLayout" Target="../diagrams/layout1.xml"/><Relationship Id="rId9" Type="http://schemas.openxmlformats.org/officeDocument/2006/relationships/diagramLayout" Target="../diagrams/layout2.xml"/><Relationship Id="rId14" Type="http://schemas.microsoft.com/office/2007/relationships/diagramDrawing" Target="../diagrams/drawing1.xml"/></Relationships>
</file>

<file path=ppt/slides/_rels/slide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4.xml"/></Relationships>
</file>

<file path=ppt/slides/_rels/slide8.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2.png"/><Relationship Id="rId1" Type="http://schemas.openxmlformats.org/officeDocument/2006/relationships/slideLayout" Target="../slideLayouts/slideLayout46.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png"/><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8.xml"/></Relationships>
</file>

<file path=ppt/slides/_rels/slide13.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2.pn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57.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56.xml"/><Relationship Id="rId1" Type="http://schemas.openxmlformats.org/officeDocument/2006/relationships/themeOverride" Target="../theme/themeOverride1.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2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Layout" Target="../slideLayouts/slideLayout57.xml"/><Relationship Id="rId1" Type="http://schemas.openxmlformats.org/officeDocument/2006/relationships/themeOverride" Target="../theme/themeOverride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ctrTitle"/>
          </p:nvPr>
        </p:nvSpPr>
        <p:spPr>
          <a:xfrm>
            <a:off x="683568" y="1124744"/>
            <a:ext cx="7772400" cy="1470025"/>
          </a:xfrm>
        </p:spPr>
        <p:txBody>
          <a:bodyPr>
            <a:noAutofit/>
          </a:bodyPr>
          <a:lstStyle/>
          <a:p>
            <a:r>
              <a:rPr lang="es-ES" sz="2800" b="1" dirty="0" smtClean="0"/>
              <a:t>Modelo de gestión para medir la complementariedad y convergencia </a:t>
            </a:r>
            <a:r>
              <a:rPr lang="es-ES" sz="2800" dirty="0" smtClean="0"/>
              <a:t/>
            </a:r>
            <a:br>
              <a:rPr lang="es-ES" sz="2800" dirty="0" smtClean="0"/>
            </a:br>
            <a:r>
              <a:rPr lang="es-ES" sz="2800" b="1" dirty="0" smtClean="0"/>
              <a:t>entre instrumentos de planificación territorial. El caso de la Región de La Araucanía</a:t>
            </a:r>
            <a:endParaRPr lang="es-ES" sz="2800" dirty="0"/>
          </a:p>
        </p:txBody>
      </p:sp>
      <p:sp>
        <p:nvSpPr>
          <p:cNvPr id="3" name="2 Subtítulo"/>
          <p:cNvSpPr>
            <a:spLocks noGrp="1"/>
          </p:cNvSpPr>
          <p:nvPr>
            <p:ph type="subTitle" idx="1"/>
          </p:nvPr>
        </p:nvSpPr>
        <p:spPr>
          <a:xfrm>
            <a:off x="2483768" y="3429000"/>
            <a:ext cx="6480720" cy="864096"/>
          </a:xfrm>
        </p:spPr>
        <p:txBody>
          <a:bodyPr>
            <a:noAutofit/>
          </a:bodyPr>
          <a:lstStyle/>
          <a:p>
            <a:pPr algn="r"/>
            <a:r>
              <a:rPr lang="es-ES" sz="1400" b="1" dirty="0" smtClean="0">
                <a:solidFill>
                  <a:schemeClr val="tx1"/>
                </a:solidFill>
              </a:rPr>
              <a:t>Autores:</a:t>
            </a:r>
          </a:p>
          <a:p>
            <a:pPr algn="r"/>
            <a:r>
              <a:rPr lang="es-ES" sz="1400" b="1" dirty="0" smtClean="0">
                <a:solidFill>
                  <a:schemeClr val="tx1"/>
                </a:solidFill>
              </a:rPr>
              <a:t>Juan </a:t>
            </a:r>
            <a:r>
              <a:rPr lang="es-ES" sz="1400" b="1" dirty="0" err="1" smtClean="0">
                <a:solidFill>
                  <a:schemeClr val="tx1"/>
                </a:solidFill>
              </a:rPr>
              <a:t>Alvaro</a:t>
            </a:r>
            <a:r>
              <a:rPr lang="es-ES" sz="1400" b="1" dirty="0" smtClean="0">
                <a:solidFill>
                  <a:schemeClr val="tx1"/>
                </a:solidFill>
              </a:rPr>
              <a:t> Bello Carrasco</a:t>
            </a:r>
            <a:r>
              <a:rPr lang="es-ES" sz="1400" dirty="0" smtClean="0">
                <a:solidFill>
                  <a:schemeClr val="tx1"/>
                </a:solidFill>
              </a:rPr>
              <a:t> </a:t>
            </a:r>
          </a:p>
          <a:p>
            <a:pPr algn="r"/>
            <a:r>
              <a:rPr lang="es-ES" sz="1050" dirty="0" smtClean="0">
                <a:solidFill>
                  <a:schemeClr val="tx1"/>
                </a:solidFill>
              </a:rPr>
              <a:t>Trabajador Social. Lic. en Trabajo Social, Instituto de Desarrollo Local y Regional - IDER, Universidad de La Frontera. </a:t>
            </a:r>
          </a:p>
          <a:p>
            <a:pPr algn="r"/>
            <a:r>
              <a:rPr lang="es-ES" sz="1400" b="1" dirty="0" smtClean="0">
                <a:solidFill>
                  <a:schemeClr val="tx1"/>
                </a:solidFill>
              </a:rPr>
              <a:t>Felipe Andrés Mellado </a:t>
            </a:r>
            <a:r>
              <a:rPr lang="es-ES" sz="1400" b="1" dirty="0" err="1" smtClean="0">
                <a:solidFill>
                  <a:schemeClr val="tx1"/>
                </a:solidFill>
              </a:rPr>
              <a:t>Escarez</a:t>
            </a:r>
            <a:endParaRPr lang="es-ES" sz="1400" b="1" dirty="0" smtClean="0">
              <a:solidFill>
                <a:schemeClr val="tx1"/>
              </a:solidFill>
            </a:endParaRPr>
          </a:p>
          <a:p>
            <a:pPr algn="r"/>
            <a:r>
              <a:rPr lang="es-ES" sz="1100" dirty="0" smtClean="0">
                <a:solidFill>
                  <a:schemeClr val="tx1"/>
                </a:solidFill>
              </a:rPr>
              <a:t>Ingeniero Comercial Universidad de La Frontera, MBA Universidad del Desarrollo</a:t>
            </a:r>
          </a:p>
          <a:p>
            <a:pPr algn="r"/>
            <a:r>
              <a:rPr lang="es-ES" sz="1100" dirty="0" smtClean="0">
                <a:solidFill>
                  <a:schemeClr val="tx1"/>
                </a:solidFill>
              </a:rPr>
              <a:t>Instituto de Desarrollo Local y Regional – IDER, Universidad de La Frontera. </a:t>
            </a:r>
          </a:p>
          <a:p>
            <a:pPr algn="r"/>
            <a:r>
              <a:rPr lang="es-ES" sz="1400" b="1" dirty="0" smtClean="0">
                <a:solidFill>
                  <a:schemeClr val="tx1"/>
                </a:solidFill>
              </a:rPr>
              <a:t>Patricio Andrés Padilla Navarro</a:t>
            </a:r>
          </a:p>
          <a:p>
            <a:pPr algn="r"/>
            <a:r>
              <a:rPr lang="es-ES" sz="1100" dirty="0" smtClean="0">
                <a:solidFill>
                  <a:schemeClr val="tx1"/>
                </a:solidFill>
              </a:rPr>
              <a:t>Sociólogo. Lic. en Sociología. Doctor © en Sociología,  Universidad Alberto Hurtado</a:t>
            </a:r>
          </a:p>
          <a:p>
            <a:pPr algn="r"/>
            <a:r>
              <a:rPr lang="es-ES" sz="1100" dirty="0" smtClean="0">
                <a:solidFill>
                  <a:schemeClr val="tx1"/>
                </a:solidFill>
              </a:rPr>
              <a:t>Instituto de Desarrollo Local y Regional  - IDER, Universidad de La Frontera. </a:t>
            </a:r>
          </a:p>
          <a:p>
            <a:pPr algn="r"/>
            <a:r>
              <a:rPr lang="es-ES" sz="1400" b="1" dirty="0" smtClean="0">
                <a:solidFill>
                  <a:schemeClr val="tx1"/>
                </a:solidFill>
              </a:rPr>
              <a:t> Felipe Andrés </a:t>
            </a:r>
            <a:r>
              <a:rPr lang="es-ES" sz="1400" b="1" dirty="0" err="1" smtClean="0">
                <a:solidFill>
                  <a:schemeClr val="tx1"/>
                </a:solidFill>
              </a:rPr>
              <a:t>Torralbo</a:t>
            </a:r>
            <a:r>
              <a:rPr lang="es-ES" sz="1400" b="1" dirty="0" smtClean="0">
                <a:solidFill>
                  <a:schemeClr val="tx1"/>
                </a:solidFill>
              </a:rPr>
              <a:t> </a:t>
            </a:r>
            <a:r>
              <a:rPr lang="es-ES" sz="1400" b="1" dirty="0" err="1" smtClean="0">
                <a:solidFill>
                  <a:schemeClr val="tx1"/>
                </a:solidFill>
              </a:rPr>
              <a:t>Seguel</a:t>
            </a:r>
            <a:endParaRPr lang="es-ES" sz="1400" dirty="0" smtClean="0">
              <a:solidFill>
                <a:schemeClr val="tx1"/>
              </a:solidFill>
            </a:endParaRPr>
          </a:p>
          <a:p>
            <a:pPr algn="r"/>
            <a:r>
              <a:rPr lang="es-ES" sz="1100" dirty="0" smtClean="0">
                <a:solidFill>
                  <a:schemeClr val="tx1"/>
                </a:solidFill>
              </a:rPr>
              <a:t>Administrador Público, Lic. en Ciencias Políticas y Gubernamentales, Universidad de Chile. Instituto de Desarrollo Local y Regional - IDER, Universidad de La Frontera.</a:t>
            </a:r>
            <a:endParaRPr lang="es-ES" sz="1100" dirty="0">
              <a:solidFill>
                <a:schemeClr val="tx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972616" y="188640"/>
            <a:ext cx="7499176" cy="634082"/>
          </a:xfrm>
        </p:spPr>
        <p:txBody>
          <a:bodyPr>
            <a:normAutofit fontScale="90000"/>
          </a:bodyPr>
          <a:lstStyle/>
          <a:p>
            <a:r>
              <a:rPr lang="es-ES" dirty="0" smtClean="0"/>
              <a:t>Contexto</a:t>
            </a:r>
            <a:endParaRPr lang="es-ES" dirty="0"/>
          </a:p>
        </p:txBody>
      </p:sp>
      <p:pic>
        <p:nvPicPr>
          <p:cNvPr id="2050" name="Picture 2" descr="http://www.acreditaciongores.cl/img/img_encabezado03.bmp"/>
          <p:cNvPicPr>
            <a:picLocks noChangeAspect="1" noChangeArrowheads="1"/>
          </p:cNvPicPr>
          <p:nvPr/>
        </p:nvPicPr>
        <p:blipFill>
          <a:blip r:embed="rId4" cstate="print"/>
          <a:srcRect/>
          <a:stretch>
            <a:fillRect/>
          </a:stretch>
        </p:blipFill>
        <p:spPr bwMode="auto">
          <a:xfrm>
            <a:off x="2555776" y="2420888"/>
            <a:ext cx="1460162" cy="1800200"/>
          </a:xfrm>
          <a:prstGeom prst="rect">
            <a:avLst/>
          </a:prstGeom>
          <a:noFill/>
        </p:spPr>
      </p:pic>
      <p:pic>
        <p:nvPicPr>
          <p:cNvPr id="2052" name="Picture 4" descr="http://upload.wikimedia.org/wikipedia/commons/thumb/f/f2/Mapa_Regiones_de_Chile.svg/270px-Mapa_Regiones_de_Chile.svg.png"/>
          <p:cNvPicPr>
            <a:picLocks noChangeAspect="1" noChangeArrowheads="1"/>
          </p:cNvPicPr>
          <p:nvPr/>
        </p:nvPicPr>
        <p:blipFill>
          <a:blip r:embed="rId5" cstate="print"/>
          <a:srcRect/>
          <a:stretch>
            <a:fillRect/>
          </a:stretch>
        </p:blipFill>
        <p:spPr bwMode="auto">
          <a:xfrm rot="21194116">
            <a:off x="-346554" y="754111"/>
            <a:ext cx="2719933" cy="5702898"/>
          </a:xfrm>
          <a:prstGeom prst="rect">
            <a:avLst/>
          </a:prstGeom>
          <a:noFill/>
        </p:spPr>
      </p:pic>
      <p:sp>
        <p:nvSpPr>
          <p:cNvPr id="10" name="9 Rectángulo"/>
          <p:cNvSpPr/>
          <p:nvPr/>
        </p:nvSpPr>
        <p:spPr>
          <a:xfrm>
            <a:off x="5508104" y="2204864"/>
            <a:ext cx="2952328" cy="1754326"/>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ES" dirty="0" smtClean="0"/>
              <a:t>Se han definido entre sus prioridades desarrollar áreas de mejora estratégicas asociadas a los objetivos de desarrollo que los mismos Gobiernos Regionales</a:t>
            </a:r>
            <a:endParaRPr lang="es-ES" dirty="0"/>
          </a:p>
        </p:txBody>
      </p:sp>
      <p:sp>
        <p:nvSpPr>
          <p:cNvPr id="12" name="11 Más"/>
          <p:cNvSpPr/>
          <p:nvPr/>
        </p:nvSpPr>
        <p:spPr>
          <a:xfrm>
            <a:off x="1475656" y="2708920"/>
            <a:ext cx="936104" cy="936104"/>
          </a:xfrm>
          <a:prstGeom prst="mathPlus">
            <a:avLst>
              <a:gd name="adj1" fmla="val 894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3" name="12 Flecha a la derecha con bandas"/>
          <p:cNvSpPr/>
          <p:nvPr/>
        </p:nvSpPr>
        <p:spPr>
          <a:xfrm>
            <a:off x="4283968" y="2852936"/>
            <a:ext cx="936104" cy="648072"/>
          </a:xfrm>
          <a:prstGeom prst="striped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
        <p:nvSpPr>
          <p:cNvPr id="14" name="13 CuadroTexto"/>
          <p:cNvSpPr txBox="1"/>
          <p:nvPr/>
        </p:nvSpPr>
        <p:spPr>
          <a:xfrm>
            <a:off x="5868144" y="4581128"/>
            <a:ext cx="2304256" cy="646331"/>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ctr"/>
            <a:r>
              <a:rPr lang="es-ES" dirty="0" smtClean="0"/>
              <a:t>Focalización en 10 “Criterios de gestión”</a:t>
            </a:r>
            <a:endParaRPr lang="es-ES" dirty="0"/>
          </a:p>
        </p:txBody>
      </p:sp>
      <p:sp>
        <p:nvSpPr>
          <p:cNvPr id="17" name="16 Flecha abajo"/>
          <p:cNvSpPr/>
          <p:nvPr/>
        </p:nvSpPr>
        <p:spPr>
          <a:xfrm>
            <a:off x="6732240" y="4149080"/>
            <a:ext cx="432048" cy="360040"/>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05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205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7"/>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P spid="12" grpId="0" animBg="1"/>
      <p:bldP spid="13" grpId="0" animBg="1"/>
      <p:bldP spid="14" grpId="0" animBg="1"/>
      <p:bldP spid="17"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1979712" y="260648"/>
            <a:ext cx="5410944" cy="634082"/>
          </a:xfrm>
        </p:spPr>
        <p:txBody>
          <a:bodyPr>
            <a:normAutofit fontScale="90000"/>
          </a:bodyPr>
          <a:lstStyle/>
          <a:p>
            <a:r>
              <a:rPr lang="es-ES" dirty="0" smtClean="0"/>
              <a:t>Contexto</a:t>
            </a:r>
            <a:endParaRPr lang="es-ES" dirty="0"/>
          </a:p>
        </p:txBody>
      </p:sp>
      <p:sp>
        <p:nvSpPr>
          <p:cNvPr id="13" name="12 Rectángulo"/>
          <p:cNvSpPr/>
          <p:nvPr/>
        </p:nvSpPr>
        <p:spPr>
          <a:xfrm>
            <a:off x="3707904" y="5301208"/>
            <a:ext cx="2556503" cy="9233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ES" dirty="0" smtClean="0"/>
              <a:t>Gestión de la planificación estratégica regional</a:t>
            </a:r>
            <a:endParaRPr lang="es-ES" dirty="0"/>
          </a:p>
        </p:txBody>
      </p:sp>
      <p:sp>
        <p:nvSpPr>
          <p:cNvPr id="18" name="17 Rectángulo"/>
          <p:cNvSpPr/>
          <p:nvPr/>
        </p:nvSpPr>
        <p:spPr>
          <a:xfrm>
            <a:off x="5292080" y="3429000"/>
            <a:ext cx="2808312" cy="923330"/>
          </a:xfrm>
          <a:prstGeom prst="rect">
            <a:avLst/>
          </a:prstGeom>
        </p:spPr>
        <p:style>
          <a:lnRef idx="2">
            <a:schemeClr val="accent1"/>
          </a:lnRef>
          <a:fillRef idx="1">
            <a:schemeClr val="lt1"/>
          </a:fillRef>
          <a:effectRef idx="0">
            <a:schemeClr val="accent1"/>
          </a:effectRef>
          <a:fontRef idx="minor">
            <a:schemeClr val="dk1"/>
          </a:fontRef>
        </p:style>
        <p:txBody>
          <a:bodyPr wrap="square">
            <a:spAutoFit/>
          </a:bodyPr>
          <a:lstStyle/>
          <a:p>
            <a:pPr algn="ctr"/>
            <a:r>
              <a:rPr lang="es-ES" dirty="0" smtClean="0"/>
              <a:t>Gestión de inversiones y desarrollo regional y territorial</a:t>
            </a:r>
            <a:endParaRPr lang="es-ES" dirty="0"/>
          </a:p>
        </p:txBody>
      </p:sp>
      <p:pic>
        <p:nvPicPr>
          <p:cNvPr id="55298" name="Picture 2" descr="C:\Users\ufro\Dropbox\MODELO INTEGRACIÓN ARAUCANIA II\SEGUNDO LLAMADO\MAPA TERRITORIOS ARAUCANIA.jpg"/>
          <p:cNvPicPr>
            <a:picLocks noChangeAspect="1" noChangeArrowheads="1"/>
          </p:cNvPicPr>
          <p:nvPr/>
        </p:nvPicPr>
        <p:blipFill>
          <a:blip r:embed="rId4" cstate="print"/>
          <a:srcRect/>
          <a:stretch>
            <a:fillRect/>
          </a:stretch>
        </p:blipFill>
        <p:spPr bwMode="auto">
          <a:xfrm>
            <a:off x="395536" y="836712"/>
            <a:ext cx="3645439" cy="3764831"/>
          </a:xfrm>
          <a:prstGeom prst="rect">
            <a:avLst/>
          </a:prstGeom>
          <a:noFill/>
        </p:spPr>
      </p:pic>
      <p:cxnSp>
        <p:nvCxnSpPr>
          <p:cNvPr id="20" name="19 Forma"/>
          <p:cNvCxnSpPr>
            <a:stCxn id="55298" idx="3"/>
            <a:endCxn id="18" idx="0"/>
          </p:cNvCxnSpPr>
          <p:nvPr/>
        </p:nvCxnSpPr>
        <p:spPr>
          <a:xfrm>
            <a:off x="4040975" y="2719128"/>
            <a:ext cx="2655261" cy="709872"/>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cxnSp>
        <p:nvCxnSpPr>
          <p:cNvPr id="22" name="21 Forma"/>
          <p:cNvCxnSpPr>
            <a:stCxn id="55298" idx="2"/>
            <a:endCxn id="13" idx="1"/>
          </p:cNvCxnSpPr>
          <p:nvPr/>
        </p:nvCxnSpPr>
        <p:spPr>
          <a:xfrm rot="16200000" flipH="1">
            <a:off x="2382415" y="4437384"/>
            <a:ext cx="1161330" cy="1489648"/>
          </a:xfrm>
          <a:prstGeom prst="bentConnector2">
            <a:avLst/>
          </a:prstGeom>
          <a:ln>
            <a:tailEnd type="arrow"/>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animBg="1"/>
      <p:bldP spid="1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5" name="4 Rectángulo"/>
          <p:cNvSpPr/>
          <p:nvPr/>
        </p:nvSpPr>
        <p:spPr>
          <a:xfrm>
            <a:off x="395536" y="2060848"/>
            <a:ext cx="4752528" cy="1200329"/>
          </a:xfrm>
          <a:prstGeom prst="rect">
            <a:avLst/>
          </a:prstGeom>
        </p:spPr>
        <p:txBody>
          <a:bodyPr wrap="square">
            <a:spAutoFit/>
          </a:bodyPr>
          <a:lstStyle/>
          <a:p>
            <a:pPr algn="just"/>
            <a:r>
              <a:rPr lang="es-ES" dirty="0" smtClean="0"/>
              <a:t>Persistencia de la desarticulación entre instrumentos de planificación regionales y subregionales (territoriales y comunales), debido a la cultura sectorial, todavía centralista .</a:t>
            </a:r>
          </a:p>
        </p:txBody>
      </p:sp>
      <p:graphicFrame>
        <p:nvGraphicFramePr>
          <p:cNvPr id="11" name="10 Diagrama"/>
          <p:cNvGraphicFramePr/>
          <p:nvPr/>
        </p:nvGraphicFramePr>
        <p:xfrm>
          <a:off x="683568" y="2996952"/>
          <a:ext cx="4032448" cy="3356992"/>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pic>
        <p:nvPicPr>
          <p:cNvPr id="26626" name="Picture 2" descr="http://3.bp.blogspot.com/_8RH8e7qJvtc/TN29fa6FuHI/AAAAAAAAAGc/KhR__EY3Y3A/s1600/sofa-cubo-rubik-1.jpg"/>
          <p:cNvPicPr>
            <a:picLocks noChangeAspect="1" noChangeArrowheads="1"/>
          </p:cNvPicPr>
          <p:nvPr/>
        </p:nvPicPr>
        <p:blipFill>
          <a:blip r:embed="rId7" cstate="print"/>
          <a:srcRect/>
          <a:stretch>
            <a:fillRect/>
          </a:stretch>
        </p:blipFill>
        <p:spPr bwMode="auto">
          <a:xfrm>
            <a:off x="5580112" y="980728"/>
            <a:ext cx="2448272" cy="1718688"/>
          </a:xfrm>
          <a:prstGeom prst="rect">
            <a:avLst/>
          </a:prstGeom>
          <a:noFill/>
        </p:spPr>
      </p:pic>
      <p:graphicFrame>
        <p:nvGraphicFramePr>
          <p:cNvPr id="7" name="6 Diagrama"/>
          <p:cNvGraphicFramePr/>
          <p:nvPr/>
        </p:nvGraphicFramePr>
        <p:xfrm>
          <a:off x="5292080" y="3501008"/>
          <a:ext cx="3528392" cy="2736304"/>
        </p:xfrm>
        <a:graphic>
          <a:graphicData uri="http://schemas.openxmlformats.org/drawingml/2006/diagram">
            <dgm:relIds xmlns:dgm="http://schemas.openxmlformats.org/drawingml/2006/diagram" xmlns:r="http://schemas.openxmlformats.org/officeDocument/2006/relationships" r:dm="rId8" r:lo="rId9" r:qs="rId10" r:cs="rId11"/>
          </a:graphicData>
        </a:graphic>
      </p:graphicFrame>
      <p:pic>
        <p:nvPicPr>
          <p:cNvPr id="40962" name="Picture 2" descr="http://www.placertextual.com/wp-content/uploads/2010/01/incoherencia.jpg"/>
          <p:cNvPicPr>
            <a:picLocks noChangeAspect="1" noChangeArrowheads="1"/>
          </p:cNvPicPr>
          <p:nvPr/>
        </p:nvPicPr>
        <p:blipFill>
          <a:blip r:embed="rId12" cstate="print"/>
          <a:srcRect/>
          <a:stretch>
            <a:fillRect/>
          </a:stretch>
        </p:blipFill>
        <p:spPr bwMode="auto">
          <a:xfrm>
            <a:off x="4932040" y="4293096"/>
            <a:ext cx="1152128" cy="1179891"/>
          </a:xfrm>
          <a:prstGeom prst="rect">
            <a:avLst/>
          </a:prstGeom>
          <a:noFill/>
        </p:spPr>
      </p:pic>
      <p:sp>
        <p:nvSpPr>
          <p:cNvPr id="8" name="7 CuadroTexto"/>
          <p:cNvSpPr txBox="1"/>
          <p:nvPr/>
        </p:nvSpPr>
        <p:spPr>
          <a:xfrm>
            <a:off x="1547664" y="620688"/>
            <a:ext cx="2880320" cy="707886"/>
          </a:xfrm>
          <a:prstGeom prst="rect">
            <a:avLst/>
          </a:prstGeom>
          <a:noFill/>
        </p:spPr>
        <p:txBody>
          <a:bodyPr wrap="square" rtlCol="0">
            <a:spAutoFit/>
          </a:bodyPr>
          <a:lstStyle/>
          <a:p>
            <a:r>
              <a:rPr lang="es-ES" sz="4000" b="1" dirty="0" smtClean="0"/>
              <a:t>Diagnóstico</a:t>
            </a:r>
            <a:endParaRPr lang="es-ES" sz="4000" b="1"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1 Título"/>
          <p:cNvSpPr>
            <a:spLocks noGrp="1"/>
          </p:cNvSpPr>
          <p:nvPr>
            <p:ph type="title"/>
          </p:nvPr>
        </p:nvSpPr>
        <p:spPr>
          <a:xfrm>
            <a:off x="683568" y="476672"/>
            <a:ext cx="7571184" cy="850106"/>
          </a:xfrm>
        </p:spPr>
        <p:txBody>
          <a:bodyPr>
            <a:normAutofit fontScale="90000"/>
          </a:bodyPr>
          <a:lstStyle/>
          <a:p>
            <a:r>
              <a:rPr lang="es-ES" dirty="0" smtClean="0"/>
              <a:t>Identificación de la problemática</a:t>
            </a:r>
            <a:endParaRPr lang="es-ES" dirty="0"/>
          </a:p>
        </p:txBody>
      </p:sp>
      <p:sp>
        <p:nvSpPr>
          <p:cNvPr id="5" name="4 Rectángulo"/>
          <p:cNvSpPr/>
          <p:nvPr/>
        </p:nvSpPr>
        <p:spPr>
          <a:xfrm>
            <a:off x="539552" y="1412776"/>
            <a:ext cx="7776864" cy="4524315"/>
          </a:xfrm>
          <a:prstGeom prst="rect">
            <a:avLst/>
          </a:prstGeom>
        </p:spPr>
        <p:txBody>
          <a:bodyPr wrap="square">
            <a:spAutoFit/>
          </a:bodyPr>
          <a:lstStyle/>
          <a:p>
            <a:pPr algn="just"/>
            <a:r>
              <a:rPr lang="es-ES" dirty="0" smtClean="0"/>
              <a:t>Mantener la desarticulación de los instrumentos de planificación contribuye a:</a:t>
            </a:r>
          </a:p>
          <a:p>
            <a:pPr algn="just"/>
            <a:endParaRPr lang="es-ES" dirty="0" smtClean="0"/>
          </a:p>
          <a:p>
            <a:pPr algn="just"/>
            <a:r>
              <a:rPr lang="es-ES" dirty="0" smtClean="0"/>
              <a:t>• No </a:t>
            </a:r>
            <a:r>
              <a:rPr lang="es-ES" dirty="0" err="1" smtClean="0"/>
              <a:t>preveer</a:t>
            </a:r>
            <a:r>
              <a:rPr lang="es-ES" dirty="0" smtClean="0"/>
              <a:t> situaciones positivas o negativas, relacionadas con la inserción de la Región en la economía global, derivadas de nuevos acuerdos comerciales o cambios tecnológicos.</a:t>
            </a:r>
          </a:p>
          <a:p>
            <a:pPr algn="just"/>
            <a:endParaRPr lang="es-ES" dirty="0" smtClean="0"/>
          </a:p>
          <a:p>
            <a:pPr algn="just"/>
            <a:r>
              <a:rPr lang="es-ES" dirty="0" smtClean="0"/>
              <a:t>• Persistencia de problemas sociales, desempleo, pobreza, en toda la región o en algunos territorios que la integran.</a:t>
            </a:r>
          </a:p>
          <a:p>
            <a:pPr algn="just"/>
            <a:endParaRPr lang="es-ES" dirty="0" smtClean="0"/>
          </a:p>
          <a:p>
            <a:pPr algn="just"/>
            <a:r>
              <a:rPr lang="es-ES" dirty="0" smtClean="0"/>
              <a:t>• Debilitamiento del tejido social, con consecuencias directas en la gobernabilidad de la Región.</a:t>
            </a:r>
          </a:p>
          <a:p>
            <a:pPr algn="just"/>
            <a:endParaRPr lang="es-ES" dirty="0" smtClean="0"/>
          </a:p>
          <a:p>
            <a:pPr algn="just"/>
            <a:r>
              <a:rPr lang="es-ES" dirty="0" smtClean="0"/>
              <a:t>• Degradación ambiental y/o disminución de la calidad de vida.</a:t>
            </a:r>
          </a:p>
          <a:p>
            <a:pPr algn="just"/>
            <a:endParaRPr lang="es-ES" dirty="0" smtClean="0"/>
          </a:p>
          <a:p>
            <a:pPr algn="just"/>
            <a:r>
              <a:rPr lang="es-ES" dirty="0" smtClean="0"/>
              <a:t>• Acentuación de las desigualdades al interior de la Región, entre la ciudad y el campo o entre territorios.</a:t>
            </a:r>
            <a:endParaRPr lang="es-ES"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Rectángulo"/>
          <p:cNvSpPr/>
          <p:nvPr/>
        </p:nvSpPr>
        <p:spPr>
          <a:xfrm>
            <a:off x="971600" y="692696"/>
            <a:ext cx="7416824" cy="954107"/>
          </a:xfrm>
          <a:prstGeom prst="rect">
            <a:avLst/>
          </a:prstGeom>
        </p:spPr>
        <p:txBody>
          <a:bodyPr wrap="square">
            <a:spAutoFit/>
          </a:bodyPr>
          <a:lstStyle/>
          <a:p>
            <a:pPr algn="ctr"/>
            <a:r>
              <a:rPr lang="es-ES" sz="2800" b="1" dirty="0" smtClean="0">
                <a:solidFill>
                  <a:prstClr val="black"/>
                </a:solidFill>
              </a:rPr>
              <a:t>Modelo de Integración de Instrumentos de Planificación Regional y Local</a:t>
            </a:r>
            <a:endParaRPr lang="es-ES" sz="2800" dirty="0">
              <a:solidFill>
                <a:prstClr val="black"/>
              </a:solidFill>
            </a:endParaRPr>
          </a:p>
        </p:txBody>
      </p:sp>
      <p:sp>
        <p:nvSpPr>
          <p:cNvPr id="6" name="5 CuadroTexto"/>
          <p:cNvSpPr txBox="1"/>
          <p:nvPr/>
        </p:nvSpPr>
        <p:spPr>
          <a:xfrm>
            <a:off x="755576" y="1988840"/>
            <a:ext cx="2016224" cy="523220"/>
          </a:xfrm>
          <a:prstGeom prst="rect">
            <a:avLst/>
          </a:prstGeom>
          <a:noFill/>
        </p:spPr>
        <p:txBody>
          <a:bodyPr wrap="square" rtlCol="0">
            <a:spAutoFit/>
          </a:bodyPr>
          <a:lstStyle/>
          <a:p>
            <a:r>
              <a:rPr lang="es-ES" sz="2800" b="1" dirty="0" smtClean="0"/>
              <a:t>Definición</a:t>
            </a:r>
            <a:endParaRPr lang="es-ES" sz="2800" b="1" dirty="0"/>
          </a:p>
        </p:txBody>
      </p:sp>
      <p:sp>
        <p:nvSpPr>
          <p:cNvPr id="11" name="10 Rectángulo"/>
          <p:cNvSpPr/>
          <p:nvPr/>
        </p:nvSpPr>
        <p:spPr>
          <a:xfrm>
            <a:off x="755576" y="2708920"/>
            <a:ext cx="7632848" cy="3477875"/>
          </a:xfrm>
          <a:prstGeom prst="rect">
            <a:avLst/>
          </a:prstGeom>
        </p:spPr>
        <p:txBody>
          <a:bodyPr wrap="square">
            <a:spAutoFit/>
          </a:bodyPr>
          <a:lstStyle/>
          <a:p>
            <a:pPr algn="just"/>
            <a:r>
              <a:rPr lang="es-ES" sz="2000" dirty="0" smtClean="0"/>
              <a:t>Herramienta que apunta a sintetizar los instrumentos de planificación regionales con aquellos instrumentos subregionales, de modo de intervenir integradamente en la forma de lograr los objetivos o metas. </a:t>
            </a:r>
          </a:p>
          <a:p>
            <a:pPr algn="just"/>
            <a:endParaRPr lang="es-ES" sz="2000" dirty="0" smtClean="0"/>
          </a:p>
          <a:p>
            <a:pPr algn="just"/>
            <a:r>
              <a:rPr lang="es-ES" sz="2000" dirty="0" smtClean="0"/>
              <a:t>Es decir, adopta la forma de una “</a:t>
            </a:r>
            <a:r>
              <a:rPr lang="es-ES" sz="2000" dirty="0" err="1" smtClean="0"/>
              <a:t>Metaestrategia</a:t>
            </a:r>
            <a:r>
              <a:rPr lang="es-ES" sz="2000" dirty="0" smtClean="0"/>
              <a:t>” permitiendo aumentar la eficacia y eficiencia de los procesos de gestión presupuestaria y de ejecución del gasto en la región. </a:t>
            </a:r>
          </a:p>
          <a:p>
            <a:pPr algn="just"/>
            <a:endParaRPr lang="es-ES" sz="2000" dirty="0" smtClean="0"/>
          </a:p>
          <a:p>
            <a:pPr algn="just"/>
            <a:r>
              <a:rPr lang="es-ES" sz="2000" dirty="0" smtClean="0"/>
              <a:t>Esta síntesis la realiza a nivel de lo que se quiere lograr, plasmado en los lineamientos y objetivos, conectándolos de manera coherente espacial y temporalmente.</a:t>
            </a:r>
            <a:endParaRPr lang="es-ES" sz="20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3" name="2 Rectángulo"/>
          <p:cNvSpPr/>
          <p:nvPr/>
        </p:nvSpPr>
        <p:spPr>
          <a:xfrm>
            <a:off x="899592" y="692696"/>
            <a:ext cx="7416824" cy="954107"/>
          </a:xfrm>
          <a:prstGeom prst="rect">
            <a:avLst/>
          </a:prstGeom>
        </p:spPr>
        <p:txBody>
          <a:bodyPr wrap="square">
            <a:spAutoFit/>
          </a:bodyPr>
          <a:lstStyle/>
          <a:p>
            <a:pPr algn="ctr"/>
            <a:r>
              <a:rPr lang="es-ES" sz="2800" b="1" dirty="0" smtClean="0"/>
              <a:t>Modelo de Integración de Instrumentos de Planificación Regional y Local</a:t>
            </a:r>
            <a:endParaRPr lang="es-ES" sz="2800" dirty="0"/>
          </a:p>
        </p:txBody>
      </p:sp>
      <p:sp>
        <p:nvSpPr>
          <p:cNvPr id="4" name="3 Rectángulo"/>
          <p:cNvSpPr/>
          <p:nvPr/>
        </p:nvSpPr>
        <p:spPr>
          <a:xfrm>
            <a:off x="755576" y="3861048"/>
            <a:ext cx="7992888" cy="1477328"/>
          </a:xfrm>
          <a:prstGeom prst="rect">
            <a:avLst/>
          </a:prstGeom>
        </p:spPr>
        <p:txBody>
          <a:bodyPr wrap="square">
            <a:spAutoFit/>
          </a:bodyPr>
          <a:lstStyle/>
          <a:p>
            <a:pPr algn="just"/>
            <a:r>
              <a:rPr lang="es-ES" dirty="0" smtClean="0"/>
              <a:t>Que sea capaz de recoger e integrar aquellos elementos relevantes presentes en los instrumentos de planificación vigentes y futuros, que permitan realizar una prognosis o pensar las futuras acciones de la gestión regional considerando las generalidades propias de los “temas región” pero además reconozca la especificidad legítima de los territorios y las comunas.</a:t>
            </a:r>
            <a:endParaRPr lang="es-ES" dirty="0"/>
          </a:p>
        </p:txBody>
      </p:sp>
      <p:sp>
        <p:nvSpPr>
          <p:cNvPr id="9" name="8 Rectángulo"/>
          <p:cNvSpPr/>
          <p:nvPr/>
        </p:nvSpPr>
        <p:spPr>
          <a:xfrm>
            <a:off x="755576" y="2708920"/>
            <a:ext cx="7992888" cy="923330"/>
          </a:xfrm>
          <a:prstGeom prst="rect">
            <a:avLst/>
          </a:prstGeom>
        </p:spPr>
        <p:txBody>
          <a:bodyPr wrap="square">
            <a:spAutoFit/>
          </a:bodyPr>
          <a:lstStyle/>
          <a:p>
            <a:pPr algn="just"/>
            <a:r>
              <a:rPr lang="es-ES" dirty="0" smtClean="0"/>
              <a:t>Represente la integración de instrumentos de planificación basado sobre una lógica sistémica que subyace al enfoque del desarrollo endógeno, el cual enfatiza la lógica territorial por sobre la sectorial.</a:t>
            </a:r>
            <a:endParaRPr lang="es-ES" dirty="0"/>
          </a:p>
        </p:txBody>
      </p:sp>
      <p:sp>
        <p:nvSpPr>
          <p:cNvPr id="10" name="9 CuadroTexto"/>
          <p:cNvSpPr txBox="1"/>
          <p:nvPr/>
        </p:nvSpPr>
        <p:spPr>
          <a:xfrm>
            <a:off x="755576" y="1916832"/>
            <a:ext cx="2448272" cy="523220"/>
          </a:xfrm>
          <a:prstGeom prst="rect">
            <a:avLst/>
          </a:prstGeom>
          <a:noFill/>
        </p:spPr>
        <p:txBody>
          <a:bodyPr wrap="square" rtlCol="0">
            <a:spAutoFit/>
          </a:bodyPr>
          <a:lstStyle/>
          <a:p>
            <a:r>
              <a:rPr lang="es-ES" sz="2800" b="1" dirty="0" smtClean="0"/>
              <a:t>Características</a:t>
            </a:r>
            <a:endParaRPr lang="es-ES" sz="2800" b="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6" name="5 Rectángulo"/>
          <p:cNvSpPr/>
          <p:nvPr/>
        </p:nvSpPr>
        <p:spPr>
          <a:xfrm>
            <a:off x="323528" y="1484784"/>
            <a:ext cx="8352928" cy="2862322"/>
          </a:xfrm>
          <a:prstGeom prst="rect">
            <a:avLst/>
          </a:prstGeom>
        </p:spPr>
        <p:txBody>
          <a:bodyPr wrap="square">
            <a:spAutoFit/>
          </a:bodyPr>
          <a:lstStyle/>
          <a:p>
            <a:pPr lvl="0" algn="just"/>
            <a:r>
              <a:rPr lang="es-CL" b="1" dirty="0" smtClean="0"/>
              <a:t>Lineamientos y objetivos de los instrumentos de planificación: </a:t>
            </a:r>
            <a:r>
              <a:rPr lang="es-CL" dirty="0" smtClean="0"/>
              <a:t>distinguir con nitidez los puntos de encuentro o convergencias entre los “¿para qué?” de cada instrumento. Para identificar dichos puntos de encuentro se debe determinar un tema o problema específico al cual refieran los lineamientos y objetivos, logrando diferenciar entre los instrumentos su jerarquía, radio de acción e influencia territorial y temporal. Esta distinción permite aproximaciones diferenciadas de un instrumento a otro. En consecuencia, el modelo debe ser capaz de establecer conexiones coherentes entre los lineamientos y objetivos pertenecientes a los distintos instrumentos de planificación regionales y locales a objeto de generar agrupaciones temáticas lógicas y jerárquicamente establecidas. </a:t>
            </a:r>
            <a:endParaRPr lang="es-ES" dirty="0"/>
          </a:p>
        </p:txBody>
      </p:sp>
      <p:sp>
        <p:nvSpPr>
          <p:cNvPr id="11" name="10 CuadroTexto"/>
          <p:cNvSpPr txBox="1"/>
          <p:nvPr/>
        </p:nvSpPr>
        <p:spPr>
          <a:xfrm>
            <a:off x="1835696" y="764704"/>
            <a:ext cx="4896544" cy="584775"/>
          </a:xfrm>
          <a:prstGeom prst="rect">
            <a:avLst/>
          </a:prstGeom>
          <a:noFill/>
        </p:spPr>
        <p:txBody>
          <a:bodyPr wrap="square" rtlCol="0">
            <a:spAutoFit/>
          </a:bodyPr>
          <a:lstStyle/>
          <a:p>
            <a:pPr algn="ctr"/>
            <a:r>
              <a:rPr lang="es-ES" sz="3200" b="1" dirty="0" smtClean="0"/>
              <a:t>Componentes del Modelo</a:t>
            </a:r>
            <a:endParaRPr lang="es-ES" sz="3200" b="1" dirty="0"/>
          </a:p>
        </p:txBody>
      </p:sp>
      <p:pic>
        <p:nvPicPr>
          <p:cNvPr id="100356" name="Picture 4" descr="http://www.journeeseconomie.org/blog/public/ipj/converger.jpg"/>
          <p:cNvPicPr>
            <a:picLocks noChangeAspect="1" noChangeArrowheads="1"/>
          </p:cNvPicPr>
          <p:nvPr/>
        </p:nvPicPr>
        <p:blipFill>
          <a:blip r:embed="rId3" cstate="print"/>
          <a:srcRect/>
          <a:stretch>
            <a:fillRect/>
          </a:stretch>
        </p:blipFill>
        <p:spPr bwMode="auto">
          <a:xfrm>
            <a:off x="5292080" y="4149080"/>
            <a:ext cx="2436862" cy="2436862"/>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6 Rectángulo"/>
          <p:cNvSpPr/>
          <p:nvPr/>
        </p:nvSpPr>
        <p:spPr>
          <a:xfrm>
            <a:off x="323528" y="908720"/>
            <a:ext cx="8496944" cy="3139321"/>
          </a:xfrm>
          <a:prstGeom prst="rect">
            <a:avLst/>
          </a:prstGeom>
        </p:spPr>
        <p:txBody>
          <a:bodyPr wrap="square">
            <a:spAutoFit/>
          </a:bodyPr>
          <a:lstStyle/>
          <a:p>
            <a:pPr algn="just"/>
            <a:r>
              <a:rPr lang="es-CL" b="1" dirty="0" smtClean="0">
                <a:solidFill>
                  <a:prstClr val="black"/>
                </a:solidFill>
              </a:rPr>
              <a:t>Actores</a:t>
            </a:r>
            <a:r>
              <a:rPr lang="es-CL" dirty="0" smtClean="0">
                <a:solidFill>
                  <a:prstClr val="black"/>
                </a:solidFill>
              </a:rPr>
              <a:t>: el modelo considera en su operatoria a los actores locales involucrados en su gestión. Es de relevancia tener claridad ¿con quiénes? (por sus competencias técnica o políticas) se abordará el trabajo en la región, territorios o comunas. Es clave entender que la integración de los instrumentos de planificación también es de resorte de la participación (restringida o no) de los actores locales teniendo presente que el modelo de integración es una “forma de hacer” que la planificación del desarrollo de la región y de los territorios sea más pertinente a la realidad local, así la participación de los actores locales posibilita la innovación y mejoramiento continuo del modelo. En lo sustantivo significa que el modelo es una posibilidad de conciliar voluntades y esfuerzos entre los organismos públicos y las redes sociales que residen en los propios territorios subregionales.</a:t>
            </a:r>
            <a:endParaRPr lang="es-ES" dirty="0">
              <a:solidFill>
                <a:prstClr val="black"/>
              </a:solidFill>
            </a:endParaRPr>
          </a:p>
        </p:txBody>
      </p:sp>
      <p:sp>
        <p:nvSpPr>
          <p:cNvPr id="73730" name="AutoShape 2" descr="data:image/jpeg;base64,/9j/4AAQSkZJRgABAQAAAQABAAD/2wCEAAkGBhQSEBQUEhIVFBUVFxUUFxUYFBAUFhQUFRUVFBUVFxYXHCYeFxojGRQUHy8gJCcpLCwsFx4xNTAqNSYrLCkBCQoKDgwOGg8PGiwkHyQpLCwsKSwsKSksLCwsLCwpKiwsKSwpLCwsLCwsLCwpKSwsLCwsLCwpLCwsLCwpKSwsLP/AABEIAMIBAwMBIgACEQEDEQH/xAAcAAABBQEBAQAAAAAAAAAAAAAAAgMEBQYBBwj/xABEEAACAQIDBQYDBAYJAwUAAAABAgADEQQSIQUGMUFREyJhcYGRBzKhFFKxwSNCYnLR8BUWM1OCkqLh8YOy0hckQ2OT/8QAGgEBAAMBAQEAAAAAAAAAAAAAAAIDBAEFBv/EACIRAAICAgIDAQEBAQAAAAAAAAABAhEDIQQxEiJBExSRUf/aAAwDAQACEQMRAD8A9xhCEAIQhACEIQAhCEAIQhACEIQAhCEAIQhACEIQAhCEAIQhACEIQAhCEAIQhACEIQAhCEAIQhACEIQAhCEAIQhACESzgcTOhrwDsIQgBCEIAlnA4m0StYHgZSbbxxSui8slx55iD+Akd9p+MtjjtWVSm06NPCN4epmRW6gH3F45Ki0IQhAOM4HGJFYHnKfbePy1FX9nN6kkflK+vtXunWWxx2rKpTp0auEawjk00J4lVJ8yATHZUWhCEIAQjTYgA8YpKwPAxRy0LhCEHQhCEAIQhACEIQAhCEAIThM4Kg6j3gCoxjcRkpu/3VJ9hH43iKIdGU8GBU+RFjAM5htr5uJkj+lMpv7+I5zIbQD4WpkqejAizDr4HwMmbJz4pwqA5b957d1Rz15m3KarjVmanZ6EIQEJlNIQhE1HsCTwAJ9tYBjN9Nt4fP2WdhiKZ0UIzXzANkNuoKm4vaZ6pj6i2NSlUCX7xVcxtz8vM6S32ltumuJsEUVK2rOAL2UBQCePAAekViMbkRn+6C3sLzTGNLszylb6Nvg6oamjLorKpHkQCPpHpmN0tutWVQ4tmUMBxtcZhY9CL+008okqZenYQhIu0cV2dNmHEcPM/wA3kVs69FHvthj2a1UuXUhMoBYuGI6cLHW/S8yKbRVXX7Vnp0r6nKTmt+rcaC//ABL+tWqlVqP8tQtl43sLWJ89SPAeMg7Q2stFCaihkNgVIBBBNtQdDNMY+vZQ3vo1+xt5KGKuKD5ioBIsRYHQcfKWkye5ux6dKtWqURlSolLuXJykGoWt+ybrp5zWTO1TouTtWEi7UxHZ0XYch+JAv9ZKjOMwwqU2RuDAg+HiIQZm6O1PGJo7XJrIBzZR7m0z21aNXDvkNql+DJrceIGqnw/GSdzMdh3qCpUxCZhfLTuRY8MzMdL9BNEpKihR2eiQnFYHUawZrC5mY0HYSP8AbRy1i6eIB04TtMj5IdhCE4SCEIQAhCEAoq22AWPnYTg2gDMttGoaNZ6baWJt4qdVPt+cQu0/Gako0ZWnZudk43PmUm5WxHkf+JivihvJiMPVp06T5KdSmzXAscyvZu90sy6ec0O55L9pU/V0QHqRct7aSj+MOCBoYet/d1sp/dqKSR/mppKJ15aNEb8So3c3XYKMTi2JZhdKZPAMPmbxIPDlfXXhoKe0Th0JS4UXOUcPHThKnbm0i64crcioxK2uQcoBtp5/SWmEqNTq08yEm47oy3a+lhchefMzRSSoottmq2LtQV6ebnwP8ZYTz/ae1qOEqDJUbD3ILYeoMlwTbNTN8pAP6oJt4AReK+KlMKBSpNUawuzEIt7a2tckegmScox3ZphGUtUb2N1kzKR1BHuLTyfG/EXF1PlZaQ/YUX93v9LSjxe1a1X+0rVH83cj2vaZ3yI/C9YG+yy3xqJTr0ami1BUNOpZjY5bWYAnQanh1ENsby0jQdVqAsVIAFzqR1AmOqYOx4RXZyX9j+ILir6zd7nb70qKUErO3dD6BGNhd8i6DUWN/Wa0/E3Cf/af+n/EzyDCYUg3P+/SS8spfJkyxceKPU//AFOwnSr/APmP/KVO1fiFhHqoGdxSNs4NOpyJJ0W9wRYTBFYzXwmY38LRHkyTD48WbXbe/aVqqWYJRXtAoKvmJsmWo2lgCMwCjUWJNrgSO21sLWVu1ZHUC9i5W37WhB0mGqUyLA8uEaNIcxLY8tpVRXLipu7PYfhvtUVu1WmP0dJaSKSSXJ/SanThYD24Tbz552cWp6qzIfAsp+msvsJvnjKXy12YdHtU+rC/1nP6U3tD+dpaZ7JWxCr8zAX6m0y+8O06lSstGh3joTbhb9ZmPJQOcw+P+ITVCor0yRYBuyspK3N9HJAbXyml2Tv3gwvZ4amVZlJbtWSlw+9UYnMegW/pNEMkO09lEsc+mtAuJt3j5zOb57uUzR+2YfukWNRRwYE2zr0Nzr148eN1WRTSFnsxA4ju8Oo1md25tYUcD2DMrVahYFVNwqZyRc2+7Yes1yqtmaN3ou/g/iKlSpXzVGKIlMBSSRmdnN7dbJ9ZuN5MXkRR95rHyAJ/G0zfwfwYXBVHt/aVm1/ZpqtMf6leafeHZhr0SE+dTmXoSLi3qCfpM0XTNEuioXalhEna9ucyeJ2g1NilRWRhxDCx/wCPGWmxdn1a7qWU06Vxdm7uYfdQHVieF+E0uSMyiehUnuoPUA+4i5wTsyGoIQhACQdsbVXD0i7a8lXmzHgJOnnHxiouq4asrMFDPSYAkD9IAwNv+mYBB2RvGuP2h2GJs6MtQKdFy1BZ+4w1AyqwtfXxl3/URRVuHvTBuFYm5FuBK2PGZz4X4REWpWIGdnNMH7qKASB0uTr5CegNjwJfGLq0Z5y3RZ4IKiKgVUAFgq/L6Sj+JGD7TZeJtxRRVHnSYVPwUxbbUlBt7eFwldGcEPScANqLMpW1ha/ORljpWThO9M8x2VvRWpDItygPC5sPL+Etdo74VKgTs89Mqcxa4vfS1iOGo4yp+xFQANR6CcpoL2JtMEuTJql0b48eKdsEw5qZmYlmJvmJJJPO5PGTqKWUDwi0QAacIuZWzQkJAncs7aE4SoaxFSy9eUg06tjfT+fwk7E08y6ecg9nBwslNxfrO2nKCEKAYqDpyFoqEAh4yr+qPWN4SpY2sNedtRFYqmc1+s5h6d2HhrAJpibRwiEAjthwWvIeMw9mv1/kyyIjVaooHe1vyizlEH7bVy5e1bLYrbTQEW6X05StroykEWtpc8W8SS35SxBF9dB7yQ+DUrrr4/8AEvjmkvpTLFF/D1vcTG0qGz8LTdsrFA7E6d+peobnr3reksN4drEBKdFgXqHiDwUcdRw/2nluyd5RVr0qdZHyEhL0yua50U2IOnUTc4vD0aDJ2RZiQ12ZixtcWAHAe09LH4Tdo8+alHTLTC7JpAhnGdxY5jyI1FvWN7ybAXF5GNVkenmyEWK97LcOh+Yd0cCD4yDT2l4ySm0/GXOFmdNoVu/vNlqjCYlh23Cmbk9oAC1r89ASDzsQdRrq5gdk4MVtrpV/uKDkn9qo5RPp2vtN9M8lTo1RdqwhCEidCUW+uxftWBrUgLtlzp17RO8tvO1v8UvZGxu0KdFc1RgovYXvqbE2AGp4GAeL7k7VCqUvYnvjx0Ct+A95rDtG/Oeb73KcNjq/YsAgcVqZA0yVRnFvAZrelpd7Cq169HtDkXkBc3e2hIFtB5mX45aopnH6aeptDxmQ3tYvVpONe6QPRv8Af6SZvBgcRRpK9xYnKSLkrcd3w11+kpcGjsCzBmH3yGIv0zcPSZ+Vl14Gjj49+YjGN3QOpkUCWVWjmFvrIy4Nv5M8w9AcwL8R6iS7RuhQy+Zmu3K2AlUmrVF0U2VTwZhqSeoGmnXykoQc5UiM5qEfJmfw+zKri6UqjjqqOw9wI1Ww7IbOrKejKyn2M9nFUcBGMeqVEK1FDKeRFx/sfGa/4/8AjMS5u9o8bE7LDbmzhRrMq/L8y345TyPkQR6SvmKUXFtM9CMlJWgtOERU5eROhC07adAg6JhaKKwCEmw56QcEgeskf0XWtfsaluvZ1LfhPRt2tmUqCDKoL27z27xPgeQ8BL01JuXEaXszBLmb9UeJyBjB3j6T1be/d9K1NqqKBVUX0/8AkA4g9TbgfSea1KIb+Mz5MbxumacWVZVaKspJ1FO4PKKXBjnrHjKrLSLRAosKg1Km4lrh96TVcLkI00Nx7SNQwYquqE2BOp6Aan6S1x27FA5RRz5h8ylx+kHMBrDKT7HhpN3G/Srj0Y+R4X7dj9Pao6xyptoKCSbASz/qzTp4cGooBAubaAE/qi3ThPPt66CVMQi0lsz5adhfKWZgqkDgCRcG3SejJuKMEUmz1/4eUCcMa7CzYhs4B4ikvcpj2Bb/ABzVTHbY3wpbPRaSqGSgiI2uosAqooHFuGnUgdZrcPWzorAEZgGseIuL2PjrMvZoHIQhAOGee/GPBN9mo4hCQ1CrbMOS1Ba/iMyoLc8xnoTSt27stcTh6tB+FRSt/unirejAH0gHhNZ6eLpljkSsgsVY2Vhx0PNSQbHlqDLzB7FxmFph69NVpmwVlqUnHeuRopPHXWYoo1KoyOMroxVh0ZTZh7ib3F78U32dTw7lQ6qgLO4FzTbu5VAJJKgC5yjU6yUXTONWjZ7KZMTh7OAwIysDzmdxeN+zO9FyAg4DQK1NuFl4dR5gyLu7tfsufdbj4HrDfbZ5xSU6lJS7obWUEsUboBqbED3Mvm6i2lspgvam9GdzDlO3mi3e2MKAFTEqpewy02s2XqzjhfoJB3jqI1a6gLcXIAAF7nWw8PwnlSwSjDzf+HpxzJz8UVoM3W7eMy4dAPE+pYzCgS22TtHKuUnhw9ZPiSUcmyHKi5QN2m0PGNYrH6cZnl2l4xjFbV04z1XJLZ5ijbIW8VbNVHgv5mVdoqtWLMSec4J4WWXnNyPaxR8YJHJ2EAZWWHCICdtC0ADHMMbOp6MD9RG7QEJ07ONWqN7s/H2lq20NJhMDtLQXOsshtPTjPoITUlaPDnBxdM0T7Qnm1dQHYDhmNvK5tL7F7XsDbjymfnn82SdI3cOLVsQZxEJYAcSQB66RRjT1sneH6tjMEe9m19aJ+8WyHwio61A4bQMARZrXII8pJ3BqVK2IL1SMlIDla7n5fYAn2jWG3lp11NGqhIb9XmCuuZSPlI6+NudpJ2bjaWHRqdAsxvmbMRmuQAL2AsLAW0/GerjxpSuD9Tzck241Jexfb67YARUU8bk+QlZtDcyjgKa456tWpVDU3SmezVBVbUH5bkJqQL/qi8oNpYpqlRFLd6o6rclQFBIBPeIFgLnjyll8TtpVAKeHestYL+kzCnka7DKoezFScuY6AceEsyO2V41RSYV22jtChRAPZmoGIvckDvVajH93MB5k8SJ7+s8t+DOw+7VxbD5iaNP91SDUb1bKv+Ez1FDKiwXCEIAlow5j7xhoB4d8Wdm9ltHtALCsiufFl/Rv/wBqn/FGd0cXQVz2yUyMujuisVI1FiQSLi487Tc/Fnd9q+GSrTXM1AszDmaTAZyOtiqnyvPH8PVI0H8/lANTg8YAWBIIubWB11NrLxHlyk2jjaouaaPbpdR9CPzmdwOLZGDDXwltU3mKD5Qv7x/IamXKWtlTiJx9bEPdqbNpcFTkVgwOtj18D79YWArEswcnMNSGuGHmDr+Urv6yua5Ca9oykhV52VCbango9ppeyzH9IobLz4G3gRqPSU5MX69Mtx5Pz7Q0JpMDu0gUNiKhUnXItrj95jwPgPeZM7cp0nK9mWCtoxfvfhYi/wDvJbbx0qhuz1EPiLj3F5Thwxi7mXZczaqBpsRs2ibBMy+OYkn3j9PdelVQBXKuP1uN/MfwtM5R2gjfLWQ+Zyn6yZS2s1M6G5FjYEHjwm70kvFmP2i7Q3tXd+tQ1dbr99dV9fu+srqaEkAAkngACSfIDjN5sfeVayFXHKxBtr1B6yBs3Aihi3ZPkFNnU/dF7Fb+dvQzFPiK14vTNceU6fktmRvOyRtWqGr1GHNr+p4/W8jiYZR8W0bYytJgROmJvO5pEkdVSbAAkk2AGpJPIDnH6OBqNU7NUYuOK2II878PWTN2HAxKnoHI8wpP4Xmr/pSnQRmNszas3MkcL+AmzDxlkj5NmTNyHjl4pFThNz8gzVmH7oOnq3P0941T2PTVu8zMvTNb8NYzW25UrklQcvW4tIVXE5fnqKvmwnoQWPGqiYZOc3ci8qbuYaoO5Uam3ic4v4g6/WZraGz2o1Cj2uNQRqGB4EeERV25SB/tybckBP1tONtb7WwVDbIDq4uSCRwAPXqRxmXPjhJXFbNGHJKLqXQyx01jDIauiaLzdh3f8I4v9B4yU1JASts5vbM2trcSFHdX2v4xnaeDd6binq2Xui4AJJ5k+F5DHxfsiWTk/Ij2B2aFbJSfvWDO5AbQkhRpa5OVrDgLeMl4jDuhvnDi3MBT7iYnsMRh+9XoVEB/WsQtuVmF1k2jtVXFu1YeDFre4JE1KSSqjO4t7H9o5KrjMBlDKWFgTZTqFOliRcXBkXb+0jVqu50zEm3JRyA8AoCjynMXSst9Cp5ggjrxGnKWW4O7P2zFqGH6KnapVPK1+6n+Ii3kGPKQbsktHs+6GzPs+Bw9K1itNS37799/9TGXqRlY8k4dHIQhAEvGWjzRloAy88b393DbD1O2wyM1Fjc00BY0mvwAAJyHl04dJ7I8xPxJ2hiqFBKuFZu69nVUDXVhoeB4EW6d6AeZYrY+MTDPWNBqVNACc1kcgsF0U9/iw42EnbtbBwdaqEq1XquUSpbMtJGLKrFFAOdyt9dRwOk7tzfLFik9HFLStUSxIKZhmtbRCLNw0KzN7HoVe0VqNINUpnMrlgMg4AWLAaa8uJgHo21cBSoBBTppTXUd1QNdOJ4k+fSREQMSR5SmxGJ2igWpVPaIGXNRQXzDoQEta9hz4zTVkKAEUyFYA2VflNtVOUaGWwl8K5R+mC27SyV2HWzD1H8QZBBlxvkp7SmxVlupFyrLexvpfj80z15CXZOPRKzS93cq6sPAfz9Zmg8t93sRaoB10/h9Yj2JdGgp4GojZhWFr8GQD0DAj8JZYrH1zRdEIBYWvmI06jTjKLadZXDMxOUKUQDizEWJHhf8ovdCsTh0BvpmAv4Mfy09J1WlSOOm7YqlgqqgXUMeuca+4joSp/dH/NT/AIy2tO5ZmeGLNCzSRUFH/uj/AJqf/lOdhV/u/d0/KXGWFpz8Ij9pFXhKNZKisFQAXv3yTYgjQBfHrHcbhq1U/wBqqjmMpc/iBK3e/FsooqrEXqAtY2uB+r5cZK2Li1KnNpYFh1AGpH5zRCNLxRTOVvyZncezJUdMxNjYn5b204AyLm/nScxuJzVGb7xJ95HNUzgJBaX26lEk1GHIKPe5/ITLl5uNyNl58OzCoVJqEWsGGira449ec7Gr2cd1osFwneJNrnyEdbDPfuAWtdmJVQoHMk8uPtJX9CVRwqIfMMv8Y5Vw3ZU3NV1sR3jwULY3Bvx4mWuaS0VqLvZX7K+ImGNQ0WOUKci1L3Soo0zcAQDx4Ea8ZU/EKjhxVwpp00Gcu9RqeVDUQZABmUW1u2tjKurVFaj2NDAg0wzZWIbRr2LLUJWx043PKV2I2BXoBGqKArXVbt2gDAZsr6aXFzpe+UyktNhg/hc1ahTq0a/ZmooY06gLWDaj9IgHFSD8vOek7p7upgsOtJdW+ao9rZ3PE+AHADkB5zz3+sm1MLR7SpToVKSgHMpp2ymwWwBU21FrCbzczblTF4Va1SmKeYsFAJN1U2zc7ahhxPCAaRY9TjCR+nAHIQhAONGHkgxp1gEV5kfiLVrpgneg2UqQW0NzTOjWI1W1wb9AdRNiyxp6cA8p3S3WpdlTxDBqlZxmzVAO4TyReCjx4nw4SLvVsZsOwxVIcGHaKAdQTqwsDa/A3FtQePH1ZsEOkbOFgGP2XRL01cqy5lDZWFiLi9j4yzWjaXDYWMvh4BgPiRhr4em33alvRlP5qJ52UE9p3n2EcThnpKwViVKkgkAqQdbeFx6zzbG7h4ynwprUHWm4P+lrH6QDO9nHMM2VpysCjFXBVlNirAggjkQYK4gFriyxyourvov7K828ANfrNFsrZYo0lRbm1zc2uSTc8POQN3EVhUqXzVbAkAH9HSvoAeF9Lm3TzmgXErlFtb8La38pbArmFNjzEfCR7CbMPzVNDyXp4t4+EfbDyEqvRKN1shZIxVqWNhylmMPGsZsssMyfMOXJh+RiNXs67rRk9v7LeuoZTZ6ZLKLfMQLZfDnKla4NIuLgEajmDwI+s2VOoBcNoRxB0ImS2/hOzLug/RVTY9FqjU28xf1vJzX1EIv4yjKk6zopRd5xXubDU9BqfYSosAUhPVtz8FlwdHTipb/Mxb8CJ5/g91sXV+TDvbq4FMf67fSev7MwHZ0qafcRF9VUA/hAOpQiMVstaqFHUMrCxB5gyySjH0oQDP4Td9KVMJTUKq8BqfHidTKXfDZ9T7I6pRaqzFbBQSyEG4qADUlSBp+V5v1w8dTDwDMbB3d/9nTpVxm7gDqwFrnUrboL2t4TS4HBrTRURQqqAFUAAADkAJIWnHFSAdQSSgjaLHRAOwhCAESRFQgDLJGyskkRJSARSkQ1OSikbKQCI1OMvSk4rG2SAVlWnK7GVVQXZlUdSQB9ZeVaM8y3o3Pq1to3PaCg6hmdSmjBcuUE3IuQNLdbQCg3vydu2Io4lWZsoNNQdLKEJDjunQC4PEX8pmqeqLSC0x3rmoVsQCALE2zZRbgBzm+x25OFo0nc02cqrEF3dtbaaXA425SPsjc+jWoK9SmCzZu9dg1gxAFwR0+sAN1NjUqNY1KeJFUsmQr3eNwSbA8NNBbS51mxw+GUG6ooJ5hQD7zF7T+HzKhagapYWsl0a+ovbMOl+c3Wx8E4o0xUFnCKGHRsouPeAd7G8Ps0sVw8V9ngFX9mnewlmcPENh4Bjt8setCkrmklRi4QBlJ0sxPC3TrMxit86NSmaNehkU6ZQctrG4IDAWIPjPR9pbJSqoFRFcAhgCAQCOBmW3txNOkmUorMw0DAMoHC5B466Ac4BiKJwwxaOt2oCxZXGbWzAjKT3hcKefE9Jq0+IOGpC1Gh7CnT+iAmV+D3CepSzFuyqcUp2GUDpUAHE9B8vibyRu9jFoVDh8VSFIjiQqjQ/rEgd9D94evgBst0NttjKJqmmEGcqtiTmAAudfE2mlp0pD2NsmnQpinRQIg1AHDXnLenTgCUpx5acWqR1UgCFSLCRYWKCwBIWLVZ0LFgQAAioQgBCEIAQhCAE5OwgHLThWKhAGzTiDRj8IBFbDxirgryxhaAZXbW7xrUalMWu6MovcWJBsbjhY2PpK7dndirQw6U6pDMubgS1gWJAudTYGbrLOZBAKOns+SFwUtMgncsArRgp37HLHLC0ArfscScFLTLDLAKSrs68zeN3EL42niSwIRcoQqTZu9ZlN7D5hy4rN9lhkEAzA2JaU23txWxVXDuWUCi5YgqTmBKkjQ/sfUz0DsxDIIBV0sHaSFoyZlncsAYWnFhI5adtAEZZ0CKhAOWnYQgBCEIAQhCAEIQgBCEIAQhCAEIQgBCEIAQhCAEIQgBCEIAQhCAEIQgBCEIAQhCAEIQgBCEIAQhCAEIQgBCEIB//9k="/>
          <p:cNvSpPr>
            <a:spLocks noChangeAspect="1" noChangeArrowheads="1"/>
          </p:cNvSpPr>
          <p:nvPr/>
        </p:nvSpPr>
        <p:spPr bwMode="auto">
          <a:xfrm>
            <a:off x="155575" y="-884238"/>
            <a:ext cx="2466975" cy="1847851"/>
          </a:xfrm>
          <a:prstGeom prst="rect">
            <a:avLst/>
          </a:prstGeom>
          <a:noFill/>
        </p:spPr>
        <p:txBody>
          <a:bodyPr vert="horz" wrap="square" lIns="91440" tIns="45720" rIns="91440" bIns="45720" numCol="1" anchor="t" anchorCtr="0" compatLnSpc="1">
            <a:prstTxWarp prst="textNoShape">
              <a:avLst/>
            </a:prstTxWarp>
          </a:bodyPr>
          <a:lstStyle/>
          <a:p>
            <a:endParaRPr lang="es-ES"/>
          </a:p>
        </p:txBody>
      </p:sp>
      <p:pic>
        <p:nvPicPr>
          <p:cNvPr id="73732" name="Picture 4" descr="http://www.hospitalgeneralchone.com/wp-content/uploads/2011/05/OBJE.jpg"/>
          <p:cNvPicPr>
            <a:picLocks noChangeAspect="1" noChangeArrowheads="1"/>
          </p:cNvPicPr>
          <p:nvPr/>
        </p:nvPicPr>
        <p:blipFill>
          <a:blip r:embed="rId3" cstate="print"/>
          <a:srcRect/>
          <a:stretch>
            <a:fillRect/>
          </a:stretch>
        </p:blipFill>
        <p:spPr bwMode="auto">
          <a:xfrm>
            <a:off x="4499992" y="3861048"/>
            <a:ext cx="3791744" cy="284380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3 Rectángulo"/>
          <p:cNvSpPr/>
          <p:nvPr/>
        </p:nvSpPr>
        <p:spPr>
          <a:xfrm>
            <a:off x="611560" y="1268761"/>
            <a:ext cx="7776864" cy="1477328"/>
          </a:xfrm>
          <a:prstGeom prst="rect">
            <a:avLst/>
          </a:prstGeom>
        </p:spPr>
        <p:txBody>
          <a:bodyPr wrap="square">
            <a:spAutoFit/>
          </a:bodyPr>
          <a:lstStyle/>
          <a:p>
            <a:pPr lvl="0" algn="just"/>
            <a:r>
              <a:rPr lang="es-CL" b="1" dirty="0" smtClean="0"/>
              <a:t>Tiempo: </a:t>
            </a:r>
            <a:r>
              <a:rPr lang="es-CL" dirty="0" smtClean="0"/>
              <a:t>Este elemento está asociado al “valor del tiempo” en los procesos de planificación. Es necesario sopesar el sentido de oportunidad del modelo. Debe considerarse la existencia de plazos en su operatoria y los establecidos en los propios instrumentos de planificación. Esta distinción otorga cierto orden en la acción por tanto en la priorización de los recursos a comprometer y ejecutar. </a:t>
            </a:r>
            <a:endParaRPr lang="es-ES" dirty="0"/>
          </a:p>
        </p:txBody>
      </p:sp>
      <p:pic>
        <p:nvPicPr>
          <p:cNvPr id="87042" name="Picture 2" descr="http://www.deidos.com/blog/wp-content/uploads/2012/07/gestion_del-tiempo.jpg"/>
          <p:cNvPicPr>
            <a:picLocks noChangeAspect="1" noChangeArrowheads="1"/>
          </p:cNvPicPr>
          <p:nvPr/>
        </p:nvPicPr>
        <p:blipFill>
          <a:blip r:embed="rId3" cstate="print"/>
          <a:srcRect/>
          <a:stretch>
            <a:fillRect/>
          </a:stretch>
        </p:blipFill>
        <p:spPr bwMode="auto">
          <a:xfrm>
            <a:off x="3059832" y="3356992"/>
            <a:ext cx="2990328" cy="2664296"/>
          </a:xfrm>
          <a:prstGeom prst="rect">
            <a:avLst/>
          </a:prstGeom>
          <a:noFill/>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229600" cy="1143000"/>
          </a:xfrm>
        </p:spPr>
        <p:txBody>
          <a:bodyPr>
            <a:normAutofit/>
          </a:bodyPr>
          <a:lstStyle/>
          <a:p>
            <a:r>
              <a:rPr lang="es-ES" sz="3600" b="1" dirty="0" smtClean="0"/>
              <a:t>Objetivo</a:t>
            </a:r>
            <a:endParaRPr lang="es-ES" sz="3600" b="1" dirty="0"/>
          </a:p>
        </p:txBody>
      </p:sp>
      <p:sp>
        <p:nvSpPr>
          <p:cNvPr id="3" name="2 Marcador de contenido"/>
          <p:cNvSpPr>
            <a:spLocks noGrp="1"/>
          </p:cNvSpPr>
          <p:nvPr>
            <p:ph idx="1"/>
          </p:nvPr>
        </p:nvSpPr>
        <p:spPr>
          <a:xfrm>
            <a:off x="457200" y="1600201"/>
            <a:ext cx="8229600" cy="3124944"/>
          </a:xfrm>
        </p:spPr>
        <p:txBody>
          <a:bodyPr/>
          <a:lstStyle/>
          <a:p>
            <a:pPr algn="just"/>
            <a:r>
              <a:rPr lang="es-ES" dirty="0" smtClean="0"/>
              <a:t>Identificar las brechas existentes entre las prioridades regionales con las prioridades comunales, a objeto de avanzar en la articulación de los procesos de planificación regional y local con los ciclos de inversiones públicas regionales.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229600" cy="1143000"/>
          </a:xfrm>
        </p:spPr>
        <p:txBody>
          <a:bodyPr>
            <a:normAutofit/>
          </a:bodyPr>
          <a:lstStyle/>
          <a:p>
            <a:r>
              <a:rPr lang="es-ES" sz="3600" b="1" dirty="0" smtClean="0"/>
              <a:t>Convergencia</a:t>
            </a:r>
            <a:endParaRPr lang="es-ES" sz="3600" b="1" dirty="0"/>
          </a:p>
        </p:txBody>
      </p:sp>
      <p:sp>
        <p:nvSpPr>
          <p:cNvPr id="3" name="2 Marcador de contenido"/>
          <p:cNvSpPr>
            <a:spLocks noGrp="1"/>
          </p:cNvSpPr>
          <p:nvPr>
            <p:ph idx="1"/>
          </p:nvPr>
        </p:nvSpPr>
        <p:spPr>
          <a:xfrm>
            <a:off x="457200" y="1600201"/>
            <a:ext cx="8229600" cy="3124944"/>
          </a:xfrm>
        </p:spPr>
        <p:txBody>
          <a:bodyPr>
            <a:normAutofit fontScale="70000" lnSpcReduction="20000"/>
          </a:bodyPr>
          <a:lstStyle/>
          <a:p>
            <a:pPr algn="just"/>
            <a:r>
              <a:rPr lang="es-ES" dirty="0" smtClean="0"/>
              <a:t>Convergencia se define como las concordancias o confluencias explicitas entre las prioridades (materias abordadas en los lineamientos y objetivos de los instrumentos que para estos efectos se denominarán “temas”) establecidas en la Estrategia Regional de Desarrollo 2022 y las de los PLADECOS. Asimismo cabe destacar que las convergencias traen consigo distintos niveles o intensidad de acercamiento entre las ideas expresadas en los lineamientos y objetivos de dos o más instrumentos de planificación</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a:xfrm>
            <a:off x="323528" y="404664"/>
            <a:ext cx="8229600" cy="1143000"/>
          </a:xfrm>
        </p:spPr>
        <p:txBody>
          <a:bodyPr>
            <a:normAutofit/>
          </a:bodyPr>
          <a:lstStyle/>
          <a:p>
            <a:r>
              <a:rPr lang="es-ES" sz="3600" b="1" dirty="0" smtClean="0"/>
              <a:t>Divergencia</a:t>
            </a:r>
            <a:endParaRPr lang="es-ES" sz="3600" b="1" dirty="0"/>
          </a:p>
        </p:txBody>
      </p:sp>
      <p:sp>
        <p:nvSpPr>
          <p:cNvPr id="3" name="2 Marcador de contenido"/>
          <p:cNvSpPr>
            <a:spLocks noGrp="1"/>
          </p:cNvSpPr>
          <p:nvPr>
            <p:ph idx="1"/>
          </p:nvPr>
        </p:nvSpPr>
        <p:spPr>
          <a:xfrm>
            <a:off x="457200" y="1600201"/>
            <a:ext cx="8229600" cy="3124944"/>
          </a:xfrm>
        </p:spPr>
        <p:txBody>
          <a:bodyPr>
            <a:normAutofit fontScale="70000" lnSpcReduction="20000"/>
          </a:bodyPr>
          <a:lstStyle/>
          <a:p>
            <a:pPr algn="just"/>
            <a:r>
              <a:rPr lang="es-ES" dirty="0" smtClean="0"/>
              <a:t>Por su parte, en la definición del concepto de divergencia no se busca reducir solamente a la ausencia de convergencia sino que se define como aquellos “temas” presentes a escala local (en los PLADECOS) que no son recogidos en los lineamientos u objetivos de los instrumentos de planificación regional. Responden a expectativas y prioridades locales, de mayor grado de especificidad y vinculación con las características y requerimientos del territorio pero que no son necesariamente contrapuestas, sino pueden llegar a ser complementarias a las prioridades fijadas en la ERD.</a:t>
            </a:r>
            <a:endParaRPr lang="es-ES" dirty="0"/>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dirty="0" smtClean="0"/>
              <a:t>Metodología</a:t>
            </a:r>
            <a:endParaRPr lang="es-ES" dirty="0"/>
          </a:p>
        </p:txBody>
      </p:sp>
      <p:pic>
        <p:nvPicPr>
          <p:cNvPr id="4" name="Picture 6"/>
          <p:cNvPicPr>
            <a:picLocks noChangeAspect="1"/>
          </p:cNvPicPr>
          <p:nvPr/>
        </p:nvPicPr>
        <p:blipFill>
          <a:blip r:embed="rId3" cstate="print"/>
          <a:srcRect l="7413" t="3111" r="7806" b="4228"/>
          <a:stretch>
            <a:fillRect/>
          </a:stretch>
        </p:blipFill>
        <p:spPr bwMode="auto">
          <a:xfrm>
            <a:off x="539552" y="1268760"/>
            <a:ext cx="2337358" cy="2559249"/>
          </a:xfrm>
          <a:prstGeom prst="rect">
            <a:avLst/>
          </a:prstGeom>
          <a:noFill/>
          <a:ln w="9525">
            <a:noFill/>
            <a:miter lim="800000"/>
            <a:headEnd/>
            <a:tailEnd/>
          </a:ln>
        </p:spPr>
      </p:pic>
      <p:sp>
        <p:nvSpPr>
          <p:cNvPr id="5" name="Text Box 77"/>
          <p:cNvSpPr txBox="1">
            <a:spLocks noChangeArrowheads="1"/>
          </p:cNvSpPr>
          <p:nvPr/>
        </p:nvSpPr>
        <p:spPr bwMode="auto">
          <a:xfrm>
            <a:off x="5364088" y="1628800"/>
            <a:ext cx="3228975" cy="825500"/>
          </a:xfrm>
          <a:prstGeom prst="rect">
            <a:avLst/>
          </a:prstGeom>
          <a:noFill/>
          <a:ln w="9525">
            <a:noFill/>
            <a:miter lim="800000"/>
            <a:headEnd/>
            <a:tailEnd/>
          </a:ln>
          <a:effectLst>
            <a:prstShdw prst="shdw17" dist="17961" dir="2700000">
              <a:schemeClr val="accent1">
                <a:gamma/>
                <a:shade val="60000"/>
                <a:invGamma/>
                <a:alpha val="50000"/>
              </a:schemeClr>
            </a:prstShdw>
          </a:effectLst>
        </p:spPr>
        <p:txBody>
          <a:bodyPr wrap="none">
            <a:spAutoFit/>
          </a:bodyPr>
          <a:lstStyle/>
          <a:p>
            <a:pPr marL="266700" indent="-266700" defTabSz="914400">
              <a:buFont typeface="Wingdings" pitchFamily="2" charset="2"/>
              <a:buChar char="v"/>
              <a:defRPr/>
            </a:pPr>
            <a:r>
              <a:rPr lang="es-ES_tradnl" sz="1600" dirty="0">
                <a:latin typeface="Calibri" pitchFamily="34" charset="0"/>
              </a:rPr>
              <a:t>Recopilación PLADECO</a:t>
            </a:r>
          </a:p>
          <a:p>
            <a:pPr marL="266700" indent="-266700" defTabSz="914400">
              <a:buFont typeface="Wingdings" pitchFamily="2" charset="2"/>
              <a:buChar char="v"/>
              <a:defRPr/>
            </a:pPr>
            <a:r>
              <a:rPr lang="es-ES_tradnl" sz="1600" dirty="0">
                <a:latin typeface="Calibri" pitchFamily="34" charset="0"/>
              </a:rPr>
              <a:t>Revisión</a:t>
            </a:r>
          </a:p>
          <a:p>
            <a:pPr marL="266700" indent="-266700" defTabSz="914400">
              <a:buFont typeface="Wingdings" pitchFamily="2" charset="2"/>
              <a:buChar char="v"/>
              <a:defRPr/>
            </a:pPr>
            <a:r>
              <a:rPr lang="es-ES_tradnl" sz="1600" dirty="0">
                <a:latin typeface="Calibri" pitchFamily="34" charset="0"/>
              </a:rPr>
              <a:t>Análisis de conceptos recurrentes</a:t>
            </a:r>
          </a:p>
        </p:txBody>
      </p:sp>
      <p:pic>
        <p:nvPicPr>
          <p:cNvPr id="7" name="Picture 3" descr="Captura de pantalla 2012-11-09 a la(s) 0.01.59.png"/>
          <p:cNvPicPr>
            <a:picLocks noChangeAspect="1"/>
          </p:cNvPicPr>
          <p:nvPr/>
        </p:nvPicPr>
        <p:blipFill>
          <a:blip r:embed="rId4" cstate="print">
            <a:extLst>
              <a:ext uri="{28A0092B-C50C-407E-A947-70E740481C1C}">
                <a14:useLocalDpi xmlns:a14="http://schemas.microsoft.com/office/drawing/2010/main" xmlns="" val="0"/>
              </a:ext>
            </a:extLst>
          </a:blip>
          <a:stretch>
            <a:fillRect/>
          </a:stretch>
        </p:blipFill>
        <p:spPr>
          <a:xfrm>
            <a:off x="2627784" y="2852936"/>
            <a:ext cx="3162873" cy="2733914"/>
          </a:xfrm>
          <a:prstGeom prst="rect">
            <a:avLst/>
          </a:prstGeom>
          <a:ln>
            <a:noFill/>
          </a:ln>
        </p:spPr>
      </p:pic>
      <p:pic>
        <p:nvPicPr>
          <p:cNvPr id="8" name="Picture 7"/>
          <p:cNvPicPr>
            <a:picLocks noChangeAspect="1" noChangeArrowheads="1"/>
          </p:cNvPicPr>
          <p:nvPr/>
        </p:nvPicPr>
        <p:blipFill>
          <a:blip r:embed="rId5" cstate="print"/>
          <a:srcRect/>
          <a:stretch>
            <a:fillRect/>
          </a:stretch>
        </p:blipFill>
        <p:spPr bwMode="auto">
          <a:xfrm>
            <a:off x="5868144" y="5301208"/>
            <a:ext cx="2874841" cy="1067555"/>
          </a:xfrm>
          <a:prstGeom prst="rect">
            <a:avLst/>
          </a:prstGeom>
          <a:noFill/>
          <a:ln w="9525">
            <a:noFill/>
            <a:miter lim="800000"/>
            <a:headEnd/>
            <a:tailEnd/>
          </a:ln>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827584" y="980728"/>
            <a:ext cx="5040560" cy="584775"/>
          </a:xfrm>
          <a:prstGeom prst="rect">
            <a:avLst/>
          </a:prstGeom>
          <a:noFill/>
        </p:spPr>
        <p:txBody>
          <a:bodyPr wrap="square" rtlCol="0">
            <a:spAutoFit/>
          </a:bodyPr>
          <a:lstStyle/>
          <a:p>
            <a:r>
              <a:rPr lang="es-ES" sz="3200" dirty="0" smtClean="0"/>
              <a:t>Análisis Lexicométrico</a:t>
            </a:r>
            <a:endParaRPr lang="es-ES" sz="3200" dirty="0"/>
          </a:p>
        </p:txBody>
      </p:sp>
      <p:pic>
        <p:nvPicPr>
          <p:cNvPr id="3" name="Imagen 3"/>
          <p:cNvPicPr/>
          <p:nvPr/>
        </p:nvPicPr>
        <p:blipFill>
          <a:blip r:embed="rId3" cstate="print"/>
          <a:srcRect l="34666" t="23231" r="13333" b="23198"/>
          <a:stretch>
            <a:fillRect/>
          </a:stretch>
        </p:blipFill>
        <p:spPr bwMode="auto">
          <a:xfrm>
            <a:off x="2267744" y="2060848"/>
            <a:ext cx="4664077" cy="381305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rrowheads="1"/>
          </p:cNvPicPr>
          <p:nvPr/>
        </p:nvPicPr>
        <p:blipFill rotWithShape="1">
          <a:blip r:embed="rId2" cstate="print"/>
          <a:srcRect l="1380" t="5127" r="663" b="10797"/>
          <a:stretch/>
        </p:blipFill>
        <p:spPr bwMode="auto">
          <a:xfrm>
            <a:off x="-189774" y="1"/>
            <a:ext cx="9504000" cy="6878898"/>
          </a:xfrm>
          <a:prstGeom prst="rect">
            <a:avLst/>
          </a:prstGeom>
          <a:noFill/>
          <a:ln w="9525">
            <a:noFill/>
            <a:miter lim="800000"/>
            <a:headEnd/>
            <a:tailEnd/>
          </a:ln>
        </p:spPr>
      </p:pic>
      <p:sp>
        <p:nvSpPr>
          <p:cNvPr id="3" name="Rectangle 2"/>
          <p:cNvSpPr/>
          <p:nvPr/>
        </p:nvSpPr>
        <p:spPr>
          <a:xfrm>
            <a:off x="184399" y="1025573"/>
            <a:ext cx="4160343" cy="1754327"/>
          </a:xfrm>
          <a:prstGeom prst="rect">
            <a:avLst/>
          </a:prstGeom>
        </p:spPr>
        <p:txBody>
          <a:bodyPr wrap="square">
            <a:spAutoFit/>
          </a:bodyPr>
          <a:lstStyle/>
          <a:p>
            <a:pPr lvl="0"/>
            <a:r>
              <a:rPr lang="es-ES_tradnl" sz="3600" b="1" dirty="0" smtClean="0">
                <a:solidFill>
                  <a:srgbClr val="FF6600"/>
                </a:solidFill>
              </a:rPr>
              <a:t>14 </a:t>
            </a:r>
            <a:r>
              <a:rPr lang="es-ES_tradnl" sz="3600" b="1" dirty="0" err="1" smtClean="0">
                <a:solidFill>
                  <a:srgbClr val="FF6600"/>
                </a:solidFill>
              </a:rPr>
              <a:t>Clústers</a:t>
            </a:r>
            <a:r>
              <a:rPr lang="es-ES_tradnl" sz="3600" b="1" dirty="0" smtClean="0">
                <a:solidFill>
                  <a:srgbClr val="FF6600"/>
                </a:solidFill>
              </a:rPr>
              <a:t>, o Aglomeraciones de palabras</a:t>
            </a:r>
            <a:endParaRPr lang="es-ES_tradnl" sz="3600" dirty="0">
              <a:solidFill>
                <a:srgbClr val="FF6600"/>
              </a:solidFill>
            </a:endParaRPr>
          </a:p>
        </p:txBody>
      </p:sp>
    </p:spTree>
    <p:extLst>
      <p:ext uri="{BB962C8B-B14F-4D97-AF65-F5344CB8AC3E}">
        <p14:creationId xmlns:p14="http://schemas.microsoft.com/office/powerpoint/2010/main" xmlns="" val="27043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fade">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srcRect l="1471" t="5286" r="1582" b="10798"/>
          <a:stretch/>
        </p:blipFill>
        <p:spPr bwMode="auto">
          <a:xfrm>
            <a:off x="-72990" y="0"/>
            <a:ext cx="9488884" cy="6860754"/>
          </a:xfrm>
          <a:prstGeom prst="rect">
            <a:avLst/>
          </a:prstGeom>
          <a:noFill/>
          <a:ln>
            <a:noFill/>
          </a:ln>
          <a:extLst>
            <a:ext uri="{53640926-AAD7-44d8-BBD7-CCE9431645EC}">
              <a14:shadowObscured xmlns:a14="http://schemas.microsoft.com/office/drawing/2010/main" xmlns=""/>
            </a:ext>
          </a:extLst>
        </p:spPr>
      </p:pic>
      <p:cxnSp>
        <p:nvCxnSpPr>
          <p:cNvPr id="4" name="Straight Arrow Connector 3"/>
          <p:cNvCxnSpPr/>
          <p:nvPr/>
        </p:nvCxnSpPr>
        <p:spPr>
          <a:xfrm>
            <a:off x="4349282" y="4641284"/>
            <a:ext cx="1251789" cy="137046"/>
          </a:xfrm>
          <a:prstGeom prst="straightConnector1">
            <a:avLst/>
          </a:prstGeom>
          <a:ln>
            <a:solidFill>
              <a:srgbClr val="FF6600"/>
            </a:solidFill>
            <a:prstDash val="sysDash"/>
            <a:headEnd type="triangle" w="med" len="lg"/>
            <a:tailEnd type="triangle" w="med" len="lg"/>
          </a:ln>
        </p:spPr>
        <p:style>
          <a:lnRef idx="2">
            <a:schemeClr val="accent1"/>
          </a:lnRef>
          <a:fillRef idx="0">
            <a:schemeClr val="accent1"/>
          </a:fillRef>
          <a:effectRef idx="1">
            <a:schemeClr val="accent1"/>
          </a:effectRef>
          <a:fontRef idx="minor">
            <a:schemeClr val="tx1"/>
          </a:fontRef>
        </p:style>
      </p:cxnSp>
      <p:pic>
        <p:nvPicPr>
          <p:cNvPr id="5" name="Picture 4" descr="Captura de pantalla 2012-11-05 a la(s) 10.30.06.png"/>
          <p:cNvPicPr>
            <a:picLocks noChangeAspect="1"/>
          </p:cNvPicPr>
          <p:nvPr/>
        </p:nvPicPr>
        <p:blipFill rotWithShape="1">
          <a:blip r:embed="rId3" cstate="print">
            <a:clrChange>
              <a:clrFrom>
                <a:srgbClr val="000000"/>
              </a:clrFrom>
              <a:clrTo>
                <a:srgbClr val="000000">
                  <a:alpha val="0"/>
                </a:srgbClr>
              </a:clrTo>
            </a:clrChange>
            <a:extLst>
              <a:ext uri="{28A0092B-C50C-407E-A947-70E740481C1C}">
                <a14:useLocalDpi xmlns:a14="http://schemas.microsoft.com/office/drawing/2010/main" xmlns="" val="0"/>
              </a:ext>
            </a:extLst>
          </a:blip>
          <a:srcRect l="14514" t="14674"/>
          <a:stretch/>
        </p:blipFill>
        <p:spPr>
          <a:xfrm>
            <a:off x="4911275" y="4657835"/>
            <a:ext cx="128772" cy="136093"/>
          </a:xfrm>
          <a:prstGeom prst="rect">
            <a:avLst/>
          </a:prstGeom>
        </p:spPr>
      </p:pic>
      <p:cxnSp>
        <p:nvCxnSpPr>
          <p:cNvPr id="12" name="Straight Arrow Connector 11"/>
          <p:cNvCxnSpPr/>
          <p:nvPr/>
        </p:nvCxnSpPr>
        <p:spPr>
          <a:xfrm flipH="1" flipV="1">
            <a:off x="4897907" y="1403685"/>
            <a:ext cx="64386" cy="3240782"/>
          </a:xfrm>
          <a:prstGeom prst="straightConnector1">
            <a:avLst/>
          </a:prstGeom>
          <a:ln>
            <a:solidFill>
              <a:srgbClr val="008000"/>
            </a:solidFill>
            <a:prstDash val="sysDash"/>
            <a:headEnd type="none" w="med" len="lg"/>
            <a:tailEnd type="triangle" w="med" len="lg"/>
          </a:ln>
        </p:spPr>
        <p:style>
          <a:lnRef idx="2">
            <a:schemeClr val="accent1"/>
          </a:lnRef>
          <a:fillRef idx="0">
            <a:schemeClr val="accent1"/>
          </a:fillRef>
          <a:effectRef idx="1">
            <a:schemeClr val="accent1"/>
          </a:effectRef>
          <a:fontRef idx="minor">
            <a:schemeClr val="tx1"/>
          </a:fontRef>
        </p:style>
      </p:cxnSp>
      <p:cxnSp>
        <p:nvCxnSpPr>
          <p:cNvPr id="14" name="Straight Arrow Connector 13"/>
          <p:cNvCxnSpPr/>
          <p:nvPr/>
        </p:nvCxnSpPr>
        <p:spPr>
          <a:xfrm flipV="1">
            <a:off x="4962293" y="3920829"/>
            <a:ext cx="283557" cy="720456"/>
          </a:xfrm>
          <a:prstGeom prst="straightConnector1">
            <a:avLst/>
          </a:prstGeom>
          <a:ln>
            <a:solidFill>
              <a:srgbClr val="008000"/>
            </a:solidFill>
            <a:prstDash val="sysDash"/>
            <a:headEnd type="none" w="med" len="lg"/>
            <a:tailEnd type="triangle" w="med" len="lg"/>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xmlns="" val="1221799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4"/>
                                        </p:tgtEl>
                                        <p:attrNameLst>
                                          <p:attrName>style.visibility</p:attrName>
                                        </p:attrNameLst>
                                      </p:cBhvr>
                                      <p:to>
                                        <p:strVal val="visible"/>
                                      </p:to>
                                    </p:set>
                                    <p:animEffect transition="in" filter="fade">
                                      <p:cBhvr>
                                        <p:cTn id="17" dur="500"/>
                                        <p:tgtEl>
                                          <p:spTgt spid="1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12"/>
                                        </p:tgtEl>
                                        <p:attrNameLst>
                                          <p:attrName>style.visibility</p:attrName>
                                        </p:attrNameLst>
                                      </p:cBhvr>
                                      <p:to>
                                        <p:strVal val="visible"/>
                                      </p:to>
                                    </p:set>
                                    <p:animEffect transition="in" filter="fade">
                                      <p:cBhvr>
                                        <p:cTn id="2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1 CuadroTexto"/>
          <p:cNvSpPr txBox="1"/>
          <p:nvPr/>
        </p:nvSpPr>
        <p:spPr>
          <a:xfrm>
            <a:off x="827584" y="980728"/>
            <a:ext cx="5040560" cy="584775"/>
          </a:xfrm>
          <a:prstGeom prst="rect">
            <a:avLst/>
          </a:prstGeom>
          <a:noFill/>
        </p:spPr>
        <p:txBody>
          <a:bodyPr wrap="square" rtlCol="0">
            <a:spAutoFit/>
          </a:bodyPr>
          <a:lstStyle/>
          <a:p>
            <a:r>
              <a:rPr lang="es-ES" sz="3200" dirty="0" smtClean="0">
                <a:solidFill>
                  <a:prstClr val="black"/>
                </a:solidFill>
              </a:rPr>
              <a:t>Análisis Documental</a:t>
            </a:r>
            <a:endParaRPr lang="es-ES" sz="3200" dirty="0">
              <a:solidFill>
                <a:prstClr val="black"/>
              </a:solidFill>
            </a:endParaRPr>
          </a:p>
        </p:txBody>
      </p:sp>
      <p:graphicFrame>
        <p:nvGraphicFramePr>
          <p:cNvPr id="4" name="3 Tabla"/>
          <p:cNvGraphicFramePr>
            <a:graphicFrameLocks noGrp="1"/>
          </p:cNvGraphicFramePr>
          <p:nvPr/>
        </p:nvGraphicFramePr>
        <p:xfrm>
          <a:off x="467542" y="1628795"/>
          <a:ext cx="8424939" cy="4819216"/>
        </p:xfrm>
        <a:graphic>
          <a:graphicData uri="http://schemas.openxmlformats.org/drawingml/2006/table">
            <a:tbl>
              <a:tblPr/>
              <a:tblGrid>
                <a:gridCol w="1224138"/>
                <a:gridCol w="1825690"/>
                <a:gridCol w="1270654"/>
                <a:gridCol w="1512168"/>
                <a:gridCol w="1440160"/>
                <a:gridCol w="1152129"/>
              </a:tblGrid>
              <a:tr h="319352">
                <a:tc>
                  <a:txBody>
                    <a:bodyPr/>
                    <a:lstStyle/>
                    <a:p>
                      <a:pPr>
                        <a:lnSpc>
                          <a:spcPct val="115000"/>
                        </a:lnSpc>
                      </a:pPr>
                      <a:endParaRPr lang="es-ES" sz="1100" dirty="0">
                        <a:latin typeface="Calibri"/>
                      </a:endParaRPr>
                    </a:p>
                  </a:txBody>
                  <a:tcPr marL="44450" marR="44450" marT="0" marB="0" anchor="b">
                    <a:lnL>
                      <a:noFill/>
                    </a:lnL>
                    <a:lnR>
                      <a:noFill/>
                    </a:lnR>
                    <a:lnT>
                      <a:noFill/>
                    </a:lnT>
                    <a:lnB>
                      <a:noFill/>
                    </a:lnB>
                  </a:tcPr>
                </a:tc>
                <a:tc>
                  <a:txBody>
                    <a:bodyPr/>
                    <a:lstStyle/>
                    <a:p>
                      <a:pPr>
                        <a:lnSpc>
                          <a:spcPct val="115000"/>
                        </a:lnSpc>
                      </a:pPr>
                      <a:endParaRPr lang="es-ES" sz="1100">
                        <a:latin typeface="Calibri"/>
                      </a:endParaRPr>
                    </a:p>
                  </a:txBody>
                  <a:tcPr marL="44450" marR="44450" marT="0" marB="0" anchor="b">
                    <a:lnL>
                      <a:noFill/>
                    </a:lnL>
                    <a:lnR w="12700" cap="flat" cmpd="sng" algn="ctr">
                      <a:solidFill>
                        <a:srgbClr val="000000"/>
                      </a:solidFill>
                      <a:prstDash val="solid"/>
                      <a:round/>
                      <a:headEnd type="none" w="med" len="med"/>
                      <a:tailEnd type="none" w="med" len="med"/>
                    </a:lnR>
                    <a:lnT>
                      <a:noFill/>
                    </a:lnT>
                    <a:lnB>
                      <a:noFill/>
                    </a:lnB>
                  </a:tcPr>
                </a:tc>
                <a:tc gridSpan="4">
                  <a:txBody>
                    <a:bodyPr/>
                    <a:lstStyle/>
                    <a:p>
                      <a:pPr algn="ctr">
                        <a:lnSpc>
                          <a:spcPct val="115000"/>
                        </a:lnSpc>
                        <a:spcAft>
                          <a:spcPts val="0"/>
                        </a:spcAft>
                      </a:pPr>
                      <a:r>
                        <a:rPr lang="es-ES" sz="1400" b="1" dirty="0">
                          <a:solidFill>
                            <a:srgbClr val="000000"/>
                          </a:solidFill>
                          <a:latin typeface="Calibri"/>
                          <a:ea typeface="Times New Roman"/>
                          <a:cs typeface="Times New Roman"/>
                        </a:rPr>
                        <a:t>LINEAMIENTOS ERD</a:t>
                      </a:r>
                      <a:endParaRPr lang="es-ES" sz="2800" dirty="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hMerge="1">
                  <a:txBody>
                    <a:bodyPr/>
                    <a:lstStyle/>
                    <a:p>
                      <a:endParaRPr lang="es-ES"/>
                    </a:p>
                  </a:txBody>
                  <a:tcPr/>
                </a:tc>
                <a:tc hMerge="1">
                  <a:txBody>
                    <a:bodyPr/>
                    <a:lstStyle/>
                    <a:p>
                      <a:endParaRPr lang="es-ES"/>
                    </a:p>
                  </a:txBody>
                  <a:tcPr/>
                </a:tc>
                <a:tc hMerge="1">
                  <a:txBody>
                    <a:bodyPr/>
                    <a:lstStyle/>
                    <a:p>
                      <a:endParaRPr lang="es-ES"/>
                    </a:p>
                  </a:txBody>
                  <a:tcPr/>
                </a:tc>
              </a:tr>
              <a:tr h="406448">
                <a:tc gridSpan="2">
                  <a:txBody>
                    <a:bodyPr/>
                    <a:lstStyle/>
                    <a:p>
                      <a:pPr algn="ctr">
                        <a:lnSpc>
                          <a:spcPct val="115000"/>
                        </a:lnSpc>
                      </a:pPr>
                      <a:r>
                        <a:rPr lang="es-ES" sz="1600" b="1" dirty="0" smtClean="0">
                          <a:latin typeface="Calibri"/>
                        </a:rPr>
                        <a:t>CONVERGENCIAS</a:t>
                      </a:r>
                      <a:endParaRPr lang="es-ES" sz="1600" b="1" dirty="0">
                        <a:latin typeface="Calibri"/>
                      </a:endParaRPr>
                    </a:p>
                  </a:txBody>
                  <a:tcPr marL="44450" marR="4445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hMerge="1">
                  <a:txBody>
                    <a:bodyPr/>
                    <a:lstStyle/>
                    <a:p>
                      <a:pPr>
                        <a:lnSpc>
                          <a:spcPct val="115000"/>
                        </a:lnSpc>
                      </a:pPr>
                      <a:endParaRPr lang="es-ES" sz="1600" dirty="0">
                        <a:latin typeface="Calibri"/>
                      </a:endParaRPr>
                    </a:p>
                  </a:txBody>
                  <a:tcPr marL="44450" marR="44450" marT="0" marB="0" anchor="b">
                    <a:lnL>
                      <a:noFill/>
                    </a:lnL>
                    <a:lnR w="12700" cap="flat" cmpd="sng" algn="ctr">
                      <a:solidFill>
                        <a:srgbClr val="000000"/>
                      </a:solidFill>
                      <a:prstDash val="solid"/>
                      <a:round/>
                      <a:headEnd type="none" w="med" len="med"/>
                      <a:tailEnd type="none" w="med" len="med"/>
                    </a:lnR>
                    <a:lnT>
                      <a:noFill/>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b="1">
                          <a:solidFill>
                            <a:srgbClr val="000000"/>
                          </a:solidFill>
                          <a:latin typeface="Calibri"/>
                          <a:ea typeface="Times New Roman"/>
                          <a:cs typeface="Times New Roman"/>
                        </a:rPr>
                        <a:t>1.</a:t>
                      </a:r>
                      <a:r>
                        <a:rPr lang="es-ES" sz="1000" b="1">
                          <a:solidFill>
                            <a:srgbClr val="000000"/>
                          </a:solidFill>
                          <a:latin typeface="Times New Roman"/>
                          <a:ea typeface="Times New Roman"/>
                          <a:cs typeface="Times New Roman"/>
                        </a:rPr>
                        <a:t> </a:t>
                      </a:r>
                      <a:r>
                        <a:rPr lang="es-ES" sz="1000" b="1">
                          <a:solidFill>
                            <a:srgbClr val="000000"/>
                          </a:solidFill>
                          <a:latin typeface="Calibri"/>
                          <a:ea typeface="Times New Roman"/>
                          <a:cs typeface="Times New Roman"/>
                        </a:rPr>
                        <a:t>Cohesión Social</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b="1">
                          <a:solidFill>
                            <a:srgbClr val="000000"/>
                          </a:solidFill>
                          <a:latin typeface="Calibri"/>
                          <a:ea typeface="Times New Roman"/>
                          <a:cs typeface="Times New Roman"/>
                        </a:rPr>
                        <a:t>2.</a:t>
                      </a:r>
                      <a:r>
                        <a:rPr lang="es-ES" sz="1000" b="1">
                          <a:solidFill>
                            <a:srgbClr val="000000"/>
                          </a:solidFill>
                          <a:latin typeface="Times New Roman"/>
                          <a:ea typeface="Times New Roman"/>
                          <a:cs typeface="Times New Roman"/>
                        </a:rPr>
                        <a:t>   </a:t>
                      </a:r>
                      <a:r>
                        <a:rPr lang="es-ES" sz="1000" b="1">
                          <a:solidFill>
                            <a:srgbClr val="000000"/>
                          </a:solidFill>
                          <a:latin typeface="Calibri"/>
                          <a:ea typeface="Times New Roman"/>
                          <a:cs typeface="Times New Roman"/>
                        </a:rPr>
                        <a:t>Crecimiento Económico</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b="1">
                          <a:solidFill>
                            <a:srgbClr val="000000"/>
                          </a:solidFill>
                          <a:latin typeface="Calibri"/>
                          <a:ea typeface="Times New Roman"/>
                          <a:cs typeface="Times New Roman"/>
                        </a:rPr>
                        <a:t>3. Desarrollo Sustentable de Ciudades y Territorios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b="1">
                          <a:solidFill>
                            <a:srgbClr val="000000"/>
                          </a:solidFill>
                          <a:latin typeface="Calibri"/>
                          <a:ea typeface="Times New Roman"/>
                          <a:cs typeface="Times New Roman"/>
                        </a:rPr>
                        <a:t>4. Identidad Regional</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609672">
                <a:tc rowSpan="9">
                  <a:txBody>
                    <a:bodyPr/>
                    <a:lstStyle/>
                    <a:p>
                      <a:pPr algn="ctr">
                        <a:lnSpc>
                          <a:spcPct val="115000"/>
                        </a:lnSpc>
                        <a:spcAft>
                          <a:spcPts val="0"/>
                        </a:spcAft>
                      </a:pPr>
                      <a:r>
                        <a:rPr lang="es-ES" sz="1050" b="1">
                          <a:solidFill>
                            <a:srgbClr val="000000"/>
                          </a:solidFill>
                          <a:latin typeface="Calibri"/>
                          <a:ea typeface="Times New Roman"/>
                          <a:cs typeface="Times New Roman"/>
                        </a:rPr>
                        <a:t>TERRITORIO MALLECO NORTE</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rowSpan="3">
                  <a:txBody>
                    <a:bodyPr/>
                    <a:lstStyle/>
                    <a:p>
                      <a:pPr algn="ctr">
                        <a:lnSpc>
                          <a:spcPct val="115000"/>
                        </a:lnSpc>
                        <a:spcAft>
                          <a:spcPts val="0"/>
                        </a:spcAft>
                      </a:pPr>
                      <a:r>
                        <a:rPr lang="es-ES" sz="1050" dirty="0">
                          <a:solidFill>
                            <a:srgbClr val="000000"/>
                          </a:solidFill>
                          <a:latin typeface="Calibri"/>
                          <a:ea typeface="Times New Roman"/>
                          <a:cs typeface="Times New Roman"/>
                        </a:rPr>
                        <a:t>ANGOL</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Acceso y mejoramiento a Vivienda (Habiltabilidad)</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Innovación y emprendimiento</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Infraestructura y conectividad</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Identidad regional y local</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6448">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a:solidFill>
                            <a:srgbClr val="000000"/>
                          </a:solidFill>
                          <a:latin typeface="Calibri"/>
                          <a:ea typeface="Times New Roman"/>
                          <a:cs typeface="Times New Roman"/>
                        </a:rPr>
                        <a:t>Acceso y atención en salud</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Capital Humano</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Puesta en valor de recursos silvoagropecuarios</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r h="406448">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Acceso y calidad de la educación</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Educación superior técnica y universitaria</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Conservación de recursos naturales y biodiversidad</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r h="609672">
                <a:tc vMerge="1">
                  <a:txBody>
                    <a:bodyPr/>
                    <a:lstStyle/>
                    <a:p>
                      <a:endParaRPr lang="es-ES"/>
                    </a:p>
                  </a:txBody>
                  <a:tcPr/>
                </a:tc>
                <a:tc rowSpan="6">
                  <a:txBody>
                    <a:bodyPr/>
                    <a:lstStyle/>
                    <a:p>
                      <a:pPr algn="ctr">
                        <a:lnSpc>
                          <a:spcPct val="115000"/>
                        </a:lnSpc>
                        <a:spcAft>
                          <a:spcPts val="0"/>
                        </a:spcAft>
                      </a:pPr>
                      <a:r>
                        <a:rPr lang="es-ES" sz="1050">
                          <a:solidFill>
                            <a:srgbClr val="000000"/>
                          </a:solidFill>
                          <a:latin typeface="Calibri"/>
                          <a:ea typeface="Times New Roman"/>
                          <a:cs typeface="Times New Roman"/>
                        </a:rPr>
                        <a:t>RENAICO</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Acceso y atención en salud</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Mejoramiento de la competitividad</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Infraestructura y conectividad</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Identidad regional y local</a:t>
                      </a:r>
                      <a:endParaRPr lang="es-ES" sz="160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406448">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a:solidFill>
                            <a:srgbClr val="000000"/>
                          </a:solidFill>
                          <a:latin typeface="Calibri"/>
                          <a:ea typeface="Times New Roman"/>
                          <a:cs typeface="Times New Roman"/>
                        </a:rPr>
                        <a:t>Acceso y calidad de la educación</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Innovación y emprendimiento</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Sustentabilidad ambiental</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r h="406448">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a:solidFill>
                            <a:srgbClr val="000000"/>
                          </a:solidFill>
                          <a:latin typeface="Calibri"/>
                          <a:ea typeface="Times New Roman"/>
                          <a:cs typeface="Times New Roman"/>
                        </a:rPr>
                        <a:t>Comercio local</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Ordenamiento territorial (urbano y rural)</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r h="406448">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a:solidFill>
                            <a:srgbClr val="000000"/>
                          </a:solidFill>
                          <a:latin typeface="Calibri"/>
                          <a:ea typeface="Times New Roman"/>
                          <a:cs typeface="Times New Roman"/>
                        </a:rPr>
                        <a:t>micro, pequeña y mediana empresa</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 </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r h="315566">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a:solidFill>
                            <a:srgbClr val="000000"/>
                          </a:solidFill>
                          <a:latin typeface="Calibri"/>
                          <a:ea typeface="Times New Roman"/>
                          <a:cs typeface="Times New Roman"/>
                        </a:rPr>
                        <a:t>Capital Humano</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 </a:t>
                      </a:r>
                      <a:endParaRPr lang="es-ES" sz="1600" dirty="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r h="315566">
                <a:tc vMerge="1">
                  <a:txBody>
                    <a:bodyPr/>
                    <a:lstStyle/>
                    <a:p>
                      <a:endParaRPr lang="es-ES"/>
                    </a:p>
                  </a:txBody>
                  <a:tcPr/>
                </a:tc>
                <a:tc vMerge="1">
                  <a:txBody>
                    <a:bodyPr/>
                    <a:lstStyle/>
                    <a:p>
                      <a:endParaRPr lang="es-ES"/>
                    </a:p>
                  </a:txBody>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a:solidFill>
                            <a:srgbClr val="000000"/>
                          </a:solidFill>
                          <a:latin typeface="Calibri"/>
                          <a:ea typeface="Times New Roman"/>
                          <a:cs typeface="Times New Roman"/>
                        </a:rPr>
                        <a:t>TICs</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lnSpc>
                          <a:spcPct val="115000"/>
                        </a:lnSpc>
                        <a:spcAft>
                          <a:spcPts val="0"/>
                        </a:spcAft>
                      </a:pPr>
                      <a:r>
                        <a:rPr lang="es-ES" sz="1000">
                          <a:solidFill>
                            <a:srgbClr val="000000"/>
                          </a:solidFill>
                          <a:latin typeface="Calibri"/>
                          <a:ea typeface="Times New Roman"/>
                          <a:cs typeface="Times New Roman"/>
                        </a:rPr>
                        <a:t> </a:t>
                      </a:r>
                      <a:endParaRPr lang="es-ES" sz="1600">
                        <a:latin typeface="Calibri"/>
                        <a:ea typeface="Times New Roman"/>
                        <a:cs typeface="Times New Roman"/>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c>
                  <a:txBody>
                    <a:bodyPr/>
                    <a:lstStyle/>
                    <a:p>
                      <a:pPr algn="ctr">
                        <a:lnSpc>
                          <a:spcPct val="115000"/>
                        </a:lnSpc>
                        <a:spcAft>
                          <a:spcPts val="0"/>
                        </a:spcAft>
                      </a:pPr>
                      <a:r>
                        <a:rPr lang="es-ES" sz="1000" dirty="0">
                          <a:solidFill>
                            <a:srgbClr val="000000"/>
                          </a:solidFill>
                          <a:latin typeface="Calibri"/>
                          <a:ea typeface="Times New Roman"/>
                          <a:cs typeface="Times New Roman"/>
                        </a:rPr>
                        <a:t> </a:t>
                      </a:r>
                      <a:endParaRPr lang="es-ES" sz="1600" dirty="0">
                        <a:latin typeface="Calibri"/>
                        <a:ea typeface="Times New Roman"/>
                        <a:cs typeface="Times New Roman"/>
                      </a:endParaRPr>
                    </a:p>
                  </a:txBody>
                  <a:tcPr marL="44450" marR="44450" marT="0" marB="0" anchor="b">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C5D9F1"/>
                    </a:solidFill>
                  </a:tcPr>
                </a:tc>
              </a:tr>
            </a:tbl>
          </a:graphicData>
        </a:graphic>
      </p:graphicFrame>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11" name="Rounded Rectangle 10"/>
          <p:cNvSpPr/>
          <p:nvPr/>
        </p:nvSpPr>
        <p:spPr>
          <a:xfrm>
            <a:off x="2250739" y="276107"/>
            <a:ext cx="1297658" cy="593647"/>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dirty="0" err="1" smtClean="0">
                <a:solidFill>
                  <a:schemeClr val="bg1"/>
                </a:solidFill>
              </a:rPr>
              <a:t>Administrador</a:t>
            </a:r>
            <a:endParaRPr lang="en-US" sz="1400" dirty="0">
              <a:solidFill>
                <a:schemeClr val="bg1"/>
              </a:solidFill>
            </a:endParaRPr>
          </a:p>
        </p:txBody>
      </p:sp>
      <p:sp>
        <p:nvSpPr>
          <p:cNvPr id="12" name="Rounded Rectangle 11"/>
          <p:cNvSpPr/>
          <p:nvPr/>
        </p:nvSpPr>
        <p:spPr>
          <a:xfrm>
            <a:off x="662633" y="3973297"/>
            <a:ext cx="1297658"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Usuario</a:t>
            </a:r>
            <a:endParaRPr lang="en-US" sz="1400" dirty="0"/>
          </a:p>
        </p:txBody>
      </p:sp>
      <p:sp>
        <p:nvSpPr>
          <p:cNvPr id="13" name="Rounded Rectangle 12"/>
          <p:cNvSpPr/>
          <p:nvPr/>
        </p:nvSpPr>
        <p:spPr>
          <a:xfrm>
            <a:off x="4584315" y="276638"/>
            <a:ext cx="1297658" cy="593647"/>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dirty="0">
                <a:solidFill>
                  <a:schemeClr val="bg1"/>
                </a:solidFill>
              </a:rPr>
              <a:t>Menu </a:t>
            </a:r>
            <a:r>
              <a:rPr lang="en-US" sz="1400" dirty="0" err="1">
                <a:solidFill>
                  <a:schemeClr val="bg1"/>
                </a:solidFill>
              </a:rPr>
              <a:t>Ingreso</a:t>
            </a:r>
            <a:endParaRPr lang="en-US" sz="1400" dirty="0">
              <a:solidFill>
                <a:schemeClr val="bg1"/>
              </a:solidFill>
            </a:endParaRPr>
          </a:p>
        </p:txBody>
      </p:sp>
      <p:sp>
        <p:nvSpPr>
          <p:cNvPr id="14" name="Rounded Rectangle 13"/>
          <p:cNvSpPr/>
          <p:nvPr/>
        </p:nvSpPr>
        <p:spPr>
          <a:xfrm>
            <a:off x="6669401" y="262832"/>
            <a:ext cx="1297658" cy="593647"/>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dirty="0" err="1">
                <a:solidFill>
                  <a:schemeClr val="bg1"/>
                </a:solidFill>
              </a:rPr>
              <a:t>Ingreso</a:t>
            </a:r>
            <a:r>
              <a:rPr lang="en-US" sz="1400" dirty="0">
                <a:solidFill>
                  <a:schemeClr val="bg1"/>
                </a:solidFill>
              </a:rPr>
              <a:t> </a:t>
            </a:r>
            <a:r>
              <a:rPr lang="en-US" sz="1400" dirty="0" err="1">
                <a:solidFill>
                  <a:schemeClr val="bg1"/>
                </a:solidFill>
              </a:rPr>
              <a:t>Datos</a:t>
            </a:r>
            <a:r>
              <a:rPr lang="en-US" sz="1400" dirty="0">
                <a:solidFill>
                  <a:schemeClr val="bg1"/>
                </a:solidFill>
              </a:rPr>
              <a:t> </a:t>
            </a:r>
            <a:r>
              <a:rPr lang="en-US" sz="1400" dirty="0" err="1" smtClean="0">
                <a:solidFill>
                  <a:schemeClr val="bg1"/>
                </a:solidFill>
              </a:rPr>
              <a:t>Generales</a:t>
            </a:r>
            <a:endParaRPr lang="en-US" sz="1400" dirty="0">
              <a:solidFill>
                <a:schemeClr val="bg1"/>
              </a:solidFill>
            </a:endParaRPr>
          </a:p>
        </p:txBody>
      </p:sp>
      <p:sp>
        <p:nvSpPr>
          <p:cNvPr id="15" name="Rounded Rectangle 14"/>
          <p:cNvSpPr/>
          <p:nvPr/>
        </p:nvSpPr>
        <p:spPr>
          <a:xfrm>
            <a:off x="6655596" y="996136"/>
            <a:ext cx="1297658" cy="593647"/>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dirty="0" err="1">
                <a:solidFill>
                  <a:schemeClr val="bg1"/>
                </a:solidFill>
              </a:rPr>
              <a:t>Ingreso</a:t>
            </a:r>
            <a:r>
              <a:rPr lang="en-US" sz="1400" dirty="0">
                <a:solidFill>
                  <a:schemeClr val="bg1"/>
                </a:solidFill>
              </a:rPr>
              <a:t> </a:t>
            </a:r>
            <a:r>
              <a:rPr lang="en-US" sz="1400" dirty="0" err="1">
                <a:solidFill>
                  <a:schemeClr val="bg1"/>
                </a:solidFill>
              </a:rPr>
              <a:t>Lineamientos</a:t>
            </a:r>
            <a:endParaRPr lang="en-US" sz="1400" dirty="0">
              <a:solidFill>
                <a:schemeClr val="bg1"/>
              </a:solidFill>
            </a:endParaRPr>
          </a:p>
        </p:txBody>
      </p:sp>
      <p:sp>
        <p:nvSpPr>
          <p:cNvPr id="16" name="Rounded Rectangle 15"/>
          <p:cNvSpPr/>
          <p:nvPr/>
        </p:nvSpPr>
        <p:spPr>
          <a:xfrm>
            <a:off x="6655596" y="1740052"/>
            <a:ext cx="1297658" cy="593647"/>
          </a:xfrm>
          <a:prstGeom prst="round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lang="en-US" sz="1400" dirty="0" err="1">
                <a:solidFill>
                  <a:schemeClr val="bg1"/>
                </a:solidFill>
              </a:rPr>
              <a:t>Ingreso</a:t>
            </a:r>
            <a:r>
              <a:rPr lang="en-US" sz="1400" dirty="0">
                <a:solidFill>
                  <a:schemeClr val="bg1"/>
                </a:solidFill>
              </a:rPr>
              <a:t> </a:t>
            </a:r>
            <a:r>
              <a:rPr lang="en-US" sz="1400" dirty="0" err="1">
                <a:solidFill>
                  <a:schemeClr val="bg1"/>
                </a:solidFill>
              </a:rPr>
              <a:t>proyectos</a:t>
            </a:r>
            <a:endParaRPr lang="en-US" sz="1400" dirty="0">
              <a:solidFill>
                <a:schemeClr val="bg1"/>
              </a:solidFill>
            </a:endParaRPr>
          </a:p>
        </p:txBody>
      </p:sp>
      <p:cxnSp>
        <p:nvCxnSpPr>
          <p:cNvPr id="18" name="Elbow Connector 17"/>
          <p:cNvCxnSpPr>
            <a:stCxn id="13" idx="3"/>
            <a:endCxn id="15" idx="1"/>
          </p:cNvCxnSpPr>
          <p:nvPr/>
        </p:nvCxnSpPr>
        <p:spPr>
          <a:xfrm>
            <a:off x="5881973" y="573462"/>
            <a:ext cx="773623" cy="719498"/>
          </a:xfrm>
          <a:prstGeom prst="bentConnector3">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19" name="Elbow Connector 18"/>
          <p:cNvCxnSpPr>
            <a:stCxn id="13" idx="3"/>
            <a:endCxn id="16" idx="1"/>
          </p:cNvCxnSpPr>
          <p:nvPr/>
        </p:nvCxnSpPr>
        <p:spPr>
          <a:xfrm>
            <a:off x="5881973" y="573462"/>
            <a:ext cx="773623" cy="1463414"/>
          </a:xfrm>
          <a:prstGeom prst="bentConnector3">
            <a:avLst>
              <a:gd name="adj1" fmla="val 50000"/>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26" name="Straight Arrow Connector 25"/>
          <p:cNvCxnSpPr>
            <a:stCxn id="13" idx="3"/>
            <a:endCxn id="14" idx="1"/>
          </p:cNvCxnSpPr>
          <p:nvPr/>
        </p:nvCxnSpPr>
        <p:spPr>
          <a:xfrm flipV="1">
            <a:off x="5881973" y="559656"/>
            <a:ext cx="787428" cy="13806"/>
          </a:xfrm>
          <a:prstGeom prst="straightConnector1">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cxnSp>
        <p:nvCxnSpPr>
          <p:cNvPr id="27" name="Straight Arrow Connector 26"/>
          <p:cNvCxnSpPr>
            <a:stCxn id="11" idx="3"/>
            <a:endCxn id="13" idx="1"/>
          </p:cNvCxnSpPr>
          <p:nvPr/>
        </p:nvCxnSpPr>
        <p:spPr>
          <a:xfrm>
            <a:off x="3548397" y="572931"/>
            <a:ext cx="1035918" cy="531"/>
          </a:xfrm>
          <a:prstGeom prst="straightConnector1">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sp>
        <p:nvSpPr>
          <p:cNvPr id="30" name="Rounded Rectangle 29"/>
          <p:cNvSpPr/>
          <p:nvPr/>
        </p:nvSpPr>
        <p:spPr>
          <a:xfrm>
            <a:off x="2250739" y="3973297"/>
            <a:ext cx="1297658"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Visualizacion</a:t>
            </a:r>
            <a:endParaRPr lang="en-US" sz="1400" dirty="0"/>
          </a:p>
        </p:txBody>
      </p:sp>
      <p:cxnSp>
        <p:nvCxnSpPr>
          <p:cNvPr id="31" name="Straight Arrow Connector 30"/>
          <p:cNvCxnSpPr>
            <a:endCxn id="12" idx="0"/>
          </p:cNvCxnSpPr>
          <p:nvPr/>
        </p:nvCxnSpPr>
        <p:spPr>
          <a:xfrm>
            <a:off x="1310875" y="2314272"/>
            <a:ext cx="587" cy="16590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37" name="Straight Arrow Connector 36"/>
          <p:cNvCxnSpPr>
            <a:stCxn id="12" idx="3"/>
            <a:endCxn id="30" idx="1"/>
          </p:cNvCxnSpPr>
          <p:nvPr/>
        </p:nvCxnSpPr>
        <p:spPr>
          <a:xfrm>
            <a:off x="1960291" y="4270121"/>
            <a:ext cx="290448" cy="0"/>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40" name="Straight Arrow Connector 39"/>
          <p:cNvCxnSpPr>
            <a:stCxn id="11" idx="2"/>
            <a:endCxn id="30" idx="0"/>
          </p:cNvCxnSpPr>
          <p:nvPr/>
        </p:nvCxnSpPr>
        <p:spPr>
          <a:xfrm>
            <a:off x="2899568" y="869754"/>
            <a:ext cx="0" cy="3103543"/>
          </a:xfrm>
          <a:prstGeom prst="straightConnector1">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sp>
        <p:nvSpPr>
          <p:cNvPr id="43" name="Rounded Rectangle 42"/>
          <p:cNvSpPr/>
          <p:nvPr/>
        </p:nvSpPr>
        <p:spPr>
          <a:xfrm>
            <a:off x="7539104" y="2432864"/>
            <a:ext cx="1475479"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Lin </a:t>
            </a:r>
            <a:r>
              <a:rPr lang="en-US" sz="1400" dirty="0" err="1" smtClean="0"/>
              <a:t>Comunales</a:t>
            </a:r>
            <a:r>
              <a:rPr lang="en-US" sz="1400" dirty="0" smtClean="0"/>
              <a:t> </a:t>
            </a:r>
            <a:r>
              <a:rPr lang="en-US" sz="1400" dirty="0" err="1" smtClean="0"/>
              <a:t>Convergentes</a:t>
            </a:r>
            <a:endParaRPr lang="en-US" sz="1400" dirty="0"/>
          </a:p>
        </p:txBody>
      </p:sp>
      <p:sp>
        <p:nvSpPr>
          <p:cNvPr id="44" name="Rounded Rectangle 43"/>
          <p:cNvSpPr/>
          <p:nvPr/>
        </p:nvSpPr>
        <p:spPr>
          <a:xfrm>
            <a:off x="7525306" y="3228296"/>
            <a:ext cx="1489278"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Lin </a:t>
            </a:r>
            <a:r>
              <a:rPr lang="en-US" sz="1400" dirty="0" err="1" smtClean="0"/>
              <a:t>Comunales</a:t>
            </a:r>
            <a:endParaRPr lang="en-US" sz="1400" dirty="0"/>
          </a:p>
        </p:txBody>
      </p:sp>
      <p:sp>
        <p:nvSpPr>
          <p:cNvPr id="46" name="Rounded Rectangle 45"/>
          <p:cNvSpPr/>
          <p:nvPr/>
        </p:nvSpPr>
        <p:spPr>
          <a:xfrm>
            <a:off x="7525305" y="4810129"/>
            <a:ext cx="1489279"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 Lin </a:t>
            </a:r>
            <a:r>
              <a:rPr lang="en-US" sz="1400" dirty="0" err="1" smtClean="0"/>
              <a:t>Regionales</a:t>
            </a:r>
            <a:r>
              <a:rPr lang="en-US" sz="1400" dirty="0" smtClean="0"/>
              <a:t> </a:t>
            </a:r>
            <a:r>
              <a:rPr lang="en-US" sz="1400" dirty="0" err="1" smtClean="0"/>
              <a:t>Convergentes</a:t>
            </a:r>
            <a:endParaRPr lang="en-US" sz="1400" dirty="0"/>
          </a:p>
        </p:txBody>
      </p:sp>
      <p:sp>
        <p:nvSpPr>
          <p:cNvPr id="47" name="Rounded Rectangle 46"/>
          <p:cNvSpPr/>
          <p:nvPr/>
        </p:nvSpPr>
        <p:spPr>
          <a:xfrm>
            <a:off x="7525306" y="5607948"/>
            <a:ext cx="1489278"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Lin </a:t>
            </a:r>
            <a:r>
              <a:rPr lang="en-US" sz="1400" dirty="0" err="1" smtClean="0"/>
              <a:t>Comunales</a:t>
            </a:r>
            <a:r>
              <a:rPr lang="en-US" sz="1400" dirty="0" smtClean="0"/>
              <a:t> </a:t>
            </a:r>
            <a:r>
              <a:rPr lang="en-US" sz="1400" dirty="0" err="1" smtClean="0"/>
              <a:t>Convergentes</a:t>
            </a:r>
            <a:endParaRPr lang="en-US" sz="1400" dirty="0"/>
          </a:p>
        </p:txBody>
      </p:sp>
      <p:sp>
        <p:nvSpPr>
          <p:cNvPr id="48" name="Rounded Rectangle 47"/>
          <p:cNvSpPr/>
          <p:nvPr/>
        </p:nvSpPr>
        <p:spPr>
          <a:xfrm>
            <a:off x="4060823" y="2578892"/>
            <a:ext cx="1003577" cy="28992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Lin ERD</a:t>
            </a:r>
            <a:endParaRPr lang="en-US" sz="1400" dirty="0"/>
          </a:p>
        </p:txBody>
      </p:sp>
      <p:sp>
        <p:nvSpPr>
          <p:cNvPr id="50" name="Rounded Rectangle 49"/>
          <p:cNvSpPr/>
          <p:nvPr/>
        </p:nvSpPr>
        <p:spPr>
          <a:xfrm>
            <a:off x="4060823" y="3374351"/>
            <a:ext cx="1003577" cy="2968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Comuna</a:t>
            </a:r>
            <a:endParaRPr lang="en-US" sz="1400" dirty="0"/>
          </a:p>
        </p:txBody>
      </p:sp>
      <p:sp>
        <p:nvSpPr>
          <p:cNvPr id="51" name="Rounded Rectangle 50"/>
          <p:cNvSpPr/>
          <p:nvPr/>
        </p:nvSpPr>
        <p:spPr>
          <a:xfrm>
            <a:off x="5297638" y="5751082"/>
            <a:ext cx="1003576" cy="2968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Territorio</a:t>
            </a:r>
            <a:endParaRPr lang="en-US" sz="1400" dirty="0"/>
          </a:p>
        </p:txBody>
      </p:sp>
      <p:sp>
        <p:nvSpPr>
          <p:cNvPr id="52" name="TextBox 51"/>
          <p:cNvSpPr txBox="1"/>
          <p:nvPr/>
        </p:nvSpPr>
        <p:spPr>
          <a:xfrm>
            <a:off x="4706470" y="2060848"/>
            <a:ext cx="715861" cy="338554"/>
          </a:xfrm>
          <a:prstGeom prst="rect">
            <a:avLst/>
          </a:prstGeom>
          <a:noFill/>
        </p:spPr>
        <p:txBody>
          <a:bodyPr wrap="none" rtlCol="0">
            <a:spAutoFit/>
          </a:bodyPr>
          <a:lstStyle/>
          <a:p>
            <a:r>
              <a:rPr lang="en-US" sz="1600" b="1" dirty="0" err="1" smtClean="0"/>
              <a:t>Filtros</a:t>
            </a:r>
            <a:endParaRPr lang="en-US" sz="1600" b="1" dirty="0"/>
          </a:p>
        </p:txBody>
      </p:sp>
      <p:sp>
        <p:nvSpPr>
          <p:cNvPr id="56" name="Rounded Rectangle 55"/>
          <p:cNvSpPr/>
          <p:nvPr/>
        </p:nvSpPr>
        <p:spPr>
          <a:xfrm>
            <a:off x="4060823" y="4948730"/>
            <a:ext cx="1003577" cy="2968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Proyecto</a:t>
            </a:r>
            <a:endParaRPr lang="en-US" sz="1400" dirty="0"/>
          </a:p>
        </p:txBody>
      </p:sp>
      <p:sp>
        <p:nvSpPr>
          <p:cNvPr id="57" name="Rounded Rectangle 56"/>
          <p:cNvSpPr/>
          <p:nvPr/>
        </p:nvSpPr>
        <p:spPr>
          <a:xfrm>
            <a:off x="5297638" y="4948730"/>
            <a:ext cx="1003577" cy="2968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Año</a:t>
            </a:r>
            <a:endParaRPr lang="en-US" sz="1400" dirty="0"/>
          </a:p>
        </p:txBody>
      </p:sp>
      <p:sp>
        <p:nvSpPr>
          <p:cNvPr id="59" name="Rounded Rectangle 58"/>
          <p:cNvSpPr/>
          <p:nvPr/>
        </p:nvSpPr>
        <p:spPr>
          <a:xfrm>
            <a:off x="5297638" y="2582664"/>
            <a:ext cx="1003576" cy="2968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Territorio</a:t>
            </a:r>
            <a:endParaRPr lang="en-US" sz="1400" dirty="0"/>
          </a:p>
        </p:txBody>
      </p:sp>
      <p:sp>
        <p:nvSpPr>
          <p:cNvPr id="60" name="TextBox 59"/>
          <p:cNvSpPr txBox="1"/>
          <p:nvPr/>
        </p:nvSpPr>
        <p:spPr>
          <a:xfrm>
            <a:off x="5022985" y="2522598"/>
            <a:ext cx="300082" cy="369332"/>
          </a:xfrm>
          <a:prstGeom prst="rect">
            <a:avLst/>
          </a:prstGeom>
          <a:noFill/>
        </p:spPr>
        <p:txBody>
          <a:bodyPr wrap="none" rtlCol="0">
            <a:spAutoFit/>
          </a:bodyPr>
          <a:lstStyle/>
          <a:p>
            <a:r>
              <a:rPr lang="en-US" dirty="0" smtClean="0"/>
              <a:t>+</a:t>
            </a:r>
            <a:endParaRPr lang="en-US" dirty="0"/>
          </a:p>
        </p:txBody>
      </p:sp>
      <p:sp>
        <p:nvSpPr>
          <p:cNvPr id="61" name="Rounded Rectangle 60"/>
          <p:cNvSpPr/>
          <p:nvPr/>
        </p:nvSpPr>
        <p:spPr>
          <a:xfrm>
            <a:off x="4060823" y="5750000"/>
            <a:ext cx="1003577" cy="296824"/>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err="1" smtClean="0"/>
              <a:t>Proyecto</a:t>
            </a:r>
            <a:endParaRPr lang="en-US" sz="1400" dirty="0"/>
          </a:p>
        </p:txBody>
      </p:sp>
      <p:sp>
        <p:nvSpPr>
          <p:cNvPr id="62" name="Rounded Rectangle 61"/>
          <p:cNvSpPr/>
          <p:nvPr/>
        </p:nvSpPr>
        <p:spPr>
          <a:xfrm>
            <a:off x="4060823" y="4133136"/>
            <a:ext cx="1003577" cy="289925"/>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Lin ERD</a:t>
            </a:r>
            <a:endParaRPr lang="en-US" sz="1400" dirty="0"/>
          </a:p>
        </p:txBody>
      </p:sp>
      <p:sp>
        <p:nvSpPr>
          <p:cNvPr id="63" name="TextBox 62"/>
          <p:cNvSpPr txBox="1"/>
          <p:nvPr/>
        </p:nvSpPr>
        <p:spPr>
          <a:xfrm>
            <a:off x="5022985" y="4892163"/>
            <a:ext cx="300082" cy="369332"/>
          </a:xfrm>
          <a:prstGeom prst="rect">
            <a:avLst/>
          </a:prstGeom>
          <a:noFill/>
        </p:spPr>
        <p:txBody>
          <a:bodyPr wrap="none" rtlCol="0">
            <a:spAutoFit/>
          </a:bodyPr>
          <a:lstStyle/>
          <a:p>
            <a:r>
              <a:rPr lang="en-US" dirty="0" smtClean="0"/>
              <a:t>+</a:t>
            </a:r>
            <a:endParaRPr lang="en-US" dirty="0"/>
          </a:p>
        </p:txBody>
      </p:sp>
      <p:sp>
        <p:nvSpPr>
          <p:cNvPr id="64" name="TextBox 63"/>
          <p:cNvSpPr txBox="1"/>
          <p:nvPr/>
        </p:nvSpPr>
        <p:spPr>
          <a:xfrm>
            <a:off x="5025343" y="5717195"/>
            <a:ext cx="300082" cy="369332"/>
          </a:xfrm>
          <a:prstGeom prst="rect">
            <a:avLst/>
          </a:prstGeom>
          <a:noFill/>
        </p:spPr>
        <p:txBody>
          <a:bodyPr wrap="none" rtlCol="0">
            <a:spAutoFit/>
          </a:bodyPr>
          <a:lstStyle/>
          <a:p>
            <a:r>
              <a:rPr lang="en-US" dirty="0" smtClean="0"/>
              <a:t>+</a:t>
            </a:r>
            <a:endParaRPr lang="en-US" dirty="0"/>
          </a:p>
        </p:txBody>
      </p:sp>
      <p:sp>
        <p:nvSpPr>
          <p:cNvPr id="65" name="Rounded Rectangle 64"/>
          <p:cNvSpPr/>
          <p:nvPr/>
        </p:nvSpPr>
        <p:spPr>
          <a:xfrm>
            <a:off x="7525306" y="3974050"/>
            <a:ext cx="1489278" cy="593647"/>
          </a:xfrm>
          <a:prstGeom prst="round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lang="en-US" sz="1400" dirty="0" smtClean="0"/>
              <a:t>Lin </a:t>
            </a:r>
            <a:r>
              <a:rPr lang="en-US" sz="1400" dirty="0" err="1" smtClean="0"/>
              <a:t>Comunales</a:t>
            </a:r>
            <a:r>
              <a:rPr lang="en-US" sz="1400" dirty="0" smtClean="0"/>
              <a:t> </a:t>
            </a:r>
            <a:r>
              <a:rPr lang="en-US" sz="1400" dirty="0" err="1" smtClean="0"/>
              <a:t>Convergentes</a:t>
            </a:r>
            <a:endParaRPr lang="en-US" sz="1400" dirty="0"/>
          </a:p>
        </p:txBody>
      </p:sp>
      <p:cxnSp>
        <p:nvCxnSpPr>
          <p:cNvPr id="69" name="Straight Arrow Connector 68"/>
          <p:cNvCxnSpPr>
            <a:stCxn id="30" idx="3"/>
            <a:endCxn id="62" idx="1"/>
          </p:cNvCxnSpPr>
          <p:nvPr/>
        </p:nvCxnSpPr>
        <p:spPr>
          <a:xfrm>
            <a:off x="3548397" y="4270121"/>
            <a:ext cx="512426" cy="79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3" name="Elbow Connector 72"/>
          <p:cNvCxnSpPr>
            <a:stCxn id="30" idx="3"/>
            <a:endCxn id="50" idx="1"/>
          </p:cNvCxnSpPr>
          <p:nvPr/>
        </p:nvCxnSpPr>
        <p:spPr>
          <a:xfrm flipV="1">
            <a:off x="3548397" y="3522763"/>
            <a:ext cx="512426" cy="747358"/>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4" name="Elbow Connector 73"/>
          <p:cNvCxnSpPr>
            <a:stCxn id="30" idx="3"/>
            <a:endCxn id="48" idx="1"/>
          </p:cNvCxnSpPr>
          <p:nvPr/>
        </p:nvCxnSpPr>
        <p:spPr>
          <a:xfrm flipV="1">
            <a:off x="3548397" y="2723855"/>
            <a:ext cx="512426" cy="1546266"/>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77" name="Elbow Connector 76"/>
          <p:cNvCxnSpPr>
            <a:stCxn id="30" idx="3"/>
            <a:endCxn id="56" idx="1"/>
          </p:cNvCxnSpPr>
          <p:nvPr/>
        </p:nvCxnSpPr>
        <p:spPr>
          <a:xfrm>
            <a:off x="3548397" y="4270121"/>
            <a:ext cx="512426" cy="827021"/>
          </a:xfrm>
          <a:prstGeom prst="bentConnector3">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0" name="Elbow Connector 79"/>
          <p:cNvCxnSpPr>
            <a:stCxn id="30" idx="3"/>
            <a:endCxn id="61" idx="1"/>
          </p:cNvCxnSpPr>
          <p:nvPr/>
        </p:nvCxnSpPr>
        <p:spPr>
          <a:xfrm>
            <a:off x="3548397" y="4270121"/>
            <a:ext cx="512426" cy="1628291"/>
          </a:xfrm>
          <a:prstGeom prst="bentConnector3">
            <a:avLst>
              <a:gd name="adj1" fmla="val 50000"/>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3" name="Straight Arrow Connector 82"/>
          <p:cNvCxnSpPr>
            <a:stCxn id="59" idx="3"/>
            <a:endCxn id="43" idx="1"/>
          </p:cNvCxnSpPr>
          <p:nvPr/>
        </p:nvCxnSpPr>
        <p:spPr>
          <a:xfrm flipV="1">
            <a:off x="6301214" y="2729688"/>
            <a:ext cx="1237890" cy="138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6" name="Straight Arrow Connector 85"/>
          <p:cNvCxnSpPr>
            <a:stCxn id="50" idx="3"/>
            <a:endCxn id="44" idx="1"/>
          </p:cNvCxnSpPr>
          <p:nvPr/>
        </p:nvCxnSpPr>
        <p:spPr>
          <a:xfrm>
            <a:off x="5064400" y="3522763"/>
            <a:ext cx="2460906" cy="2357"/>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89" name="Straight Arrow Connector 88"/>
          <p:cNvCxnSpPr>
            <a:stCxn id="62" idx="3"/>
            <a:endCxn id="65" idx="1"/>
          </p:cNvCxnSpPr>
          <p:nvPr/>
        </p:nvCxnSpPr>
        <p:spPr>
          <a:xfrm flipV="1">
            <a:off x="5064400" y="4270874"/>
            <a:ext cx="2460906" cy="7225"/>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2" name="Straight Arrow Connector 91"/>
          <p:cNvCxnSpPr>
            <a:stCxn id="57" idx="3"/>
            <a:endCxn id="46" idx="1"/>
          </p:cNvCxnSpPr>
          <p:nvPr/>
        </p:nvCxnSpPr>
        <p:spPr>
          <a:xfrm>
            <a:off x="6301215" y="5097142"/>
            <a:ext cx="1224090" cy="9811"/>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cxnSp>
        <p:nvCxnSpPr>
          <p:cNvPr id="95" name="Straight Arrow Connector 94"/>
          <p:cNvCxnSpPr>
            <a:stCxn id="51" idx="3"/>
            <a:endCxn id="47" idx="1"/>
          </p:cNvCxnSpPr>
          <p:nvPr/>
        </p:nvCxnSpPr>
        <p:spPr>
          <a:xfrm>
            <a:off x="6301214" y="5899494"/>
            <a:ext cx="1224092" cy="5278"/>
          </a:xfrm>
          <a:prstGeom prst="straightConnector1">
            <a:avLst/>
          </a:prstGeom>
          <a:ln>
            <a:tailEnd type="arrow"/>
          </a:ln>
        </p:spPr>
        <p:style>
          <a:lnRef idx="2">
            <a:schemeClr val="accent1"/>
          </a:lnRef>
          <a:fillRef idx="0">
            <a:schemeClr val="accent1"/>
          </a:fillRef>
          <a:effectRef idx="1">
            <a:schemeClr val="accent1"/>
          </a:effectRef>
          <a:fontRef idx="minor">
            <a:schemeClr val="tx1"/>
          </a:fontRef>
        </p:style>
      </p:cxnSp>
      <p:pic>
        <p:nvPicPr>
          <p:cNvPr id="101" name="Picture 100" descr="Login.png"/>
          <p:cNvPicPr>
            <a:picLocks noChangeAspect="1"/>
          </p:cNvPicPr>
          <p:nvPr/>
        </p:nvPicPr>
        <p:blipFill>
          <a:blip r:embed="rId4" cstate="print">
            <a:extLst>
              <a:ext uri="{28A0092B-C50C-407E-A947-70E740481C1C}">
                <a14:useLocalDpi xmlns="" xmlns:a14="http://schemas.microsoft.com/office/drawing/2010/main" val="0"/>
              </a:ext>
            </a:extLst>
          </a:blip>
          <a:stretch>
            <a:fillRect/>
          </a:stretch>
        </p:blipFill>
        <p:spPr>
          <a:xfrm>
            <a:off x="40240" y="1180608"/>
            <a:ext cx="2541269" cy="1703550"/>
          </a:xfrm>
          <a:prstGeom prst="rect">
            <a:avLst/>
          </a:prstGeom>
        </p:spPr>
      </p:pic>
      <p:cxnSp>
        <p:nvCxnSpPr>
          <p:cNvPr id="104" name="Elbow Connector 103"/>
          <p:cNvCxnSpPr>
            <a:stCxn id="101" idx="0"/>
            <a:endCxn id="11" idx="1"/>
          </p:cNvCxnSpPr>
          <p:nvPr/>
        </p:nvCxnSpPr>
        <p:spPr>
          <a:xfrm rot="5400000" flipH="1" flipV="1">
            <a:off x="1476969" y="406838"/>
            <a:ext cx="607677" cy="939864"/>
          </a:xfrm>
          <a:prstGeom prst="bentConnector2">
            <a:avLst/>
          </a:prstGeom>
          <a:ln>
            <a:solidFill>
              <a:srgbClr val="008000"/>
            </a:solidFill>
            <a:tailEnd type="arrow"/>
          </a:ln>
        </p:spPr>
        <p:style>
          <a:lnRef idx="2">
            <a:schemeClr val="accent1"/>
          </a:lnRef>
          <a:fillRef idx="0">
            <a:schemeClr val="accent1"/>
          </a:fillRef>
          <a:effectRef idx="1">
            <a:schemeClr val="accent1"/>
          </a:effectRef>
          <a:fontRef idx="minor">
            <a:schemeClr val="tx1"/>
          </a:fontRef>
        </p:style>
      </p:cxnSp>
      <p:pic>
        <p:nvPicPr>
          <p:cNvPr id="45" name="Imagen 9" descr="pantallazo 2.PNG"/>
          <p:cNvPicPr>
            <a:picLocks noChangeAspect="1"/>
          </p:cNvPicPr>
          <p:nvPr/>
        </p:nvPicPr>
        <p:blipFill>
          <a:blip r:embed="rId5" cstate="print">
            <a:extLst>
              <a:ext uri="{28A0092B-C50C-407E-A947-70E740481C1C}">
                <a14:useLocalDpi xmlns:a14="http://schemas.microsoft.com/office/drawing/2010/main" xmlns="" val="0"/>
              </a:ext>
            </a:extLst>
          </a:blip>
          <a:stretch>
            <a:fillRect/>
          </a:stretch>
        </p:blipFill>
        <p:spPr>
          <a:xfrm>
            <a:off x="0" y="4869160"/>
            <a:ext cx="2016224" cy="1583690"/>
          </a:xfrm>
          <a:prstGeom prst="rect">
            <a:avLst/>
          </a:prstGeom>
        </p:spPr>
      </p:pic>
      <p:pic>
        <p:nvPicPr>
          <p:cNvPr id="49" name="Imagen 10" descr="Pantallazo 1.PNG"/>
          <p:cNvPicPr>
            <a:picLocks noChangeAspect="1"/>
          </p:cNvPicPr>
          <p:nvPr/>
        </p:nvPicPr>
        <p:blipFill>
          <a:blip r:embed="rId6" cstate="print">
            <a:extLst>
              <a:ext uri="{28A0092B-C50C-407E-A947-70E740481C1C}">
                <a14:useLocalDpi xmlns:a14="http://schemas.microsoft.com/office/drawing/2010/main" xmlns="" val="0"/>
              </a:ext>
            </a:extLst>
          </a:blip>
          <a:stretch>
            <a:fillRect/>
          </a:stretch>
        </p:blipFill>
        <p:spPr>
          <a:xfrm>
            <a:off x="1259632" y="5085184"/>
            <a:ext cx="2232248" cy="1574400"/>
          </a:xfrm>
          <a:prstGeom prst="rect">
            <a:avLst/>
          </a:prstGeom>
        </p:spPr>
      </p:pic>
    </p:spTree>
    <p:extLst>
      <p:ext uri="{BB962C8B-B14F-4D97-AF65-F5344CB8AC3E}">
        <p14:creationId xmlns="" xmlns:p14="http://schemas.microsoft.com/office/powerpoint/2010/main" val="1800481279"/>
      </p:ext>
    </p:extLst>
  </p:cSld>
  <p:clrMapOvr>
    <a:overrideClrMapping bg1="lt1" tx1="dk1" bg2="lt2" tx2="dk2" accent1="accent1" accent2="accent2" accent3="accent3" accent4="accent4" accent5="accent5" accent6="accent6" hlink="hlink" folHlink="folHlink"/>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3"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395536" y="476672"/>
            <a:ext cx="8229600" cy="1143000"/>
          </a:xfrm>
        </p:spPr>
        <p:txBody>
          <a:bodyPr>
            <a:noAutofit/>
          </a:bodyPr>
          <a:lstStyle/>
          <a:p>
            <a:r>
              <a:rPr lang="es-ES" sz="2400" dirty="0" smtClean="0"/>
              <a:t>CONTRIBUCION DEL MODELO A LA PLANIFICACION LOCAL</a:t>
            </a:r>
            <a:endParaRPr lang="es-ES" sz="2400" dirty="0"/>
          </a:p>
        </p:txBody>
      </p:sp>
      <p:sp>
        <p:nvSpPr>
          <p:cNvPr id="3" name="Content Placeholder 2"/>
          <p:cNvSpPr>
            <a:spLocks noGrp="1"/>
          </p:cNvSpPr>
          <p:nvPr>
            <p:ph idx="1"/>
          </p:nvPr>
        </p:nvSpPr>
        <p:spPr/>
        <p:txBody>
          <a:bodyPr>
            <a:normAutofit fontScale="92500"/>
          </a:bodyPr>
          <a:lstStyle/>
          <a:p>
            <a:pPr algn="just"/>
            <a:r>
              <a:rPr lang="es-ES" sz="2200" dirty="0" smtClean="0"/>
              <a:t>LE PERMITIRA CONOCER LOS </a:t>
            </a:r>
            <a:r>
              <a:rPr lang="es-ES" sz="2200" b="1" dirty="0" smtClean="0"/>
              <a:t>LINEAMIENTOS Y OBJETIVOS QUE AFECTAN A SU TERRITORIO,</a:t>
            </a:r>
            <a:r>
              <a:rPr lang="es-ES" sz="2200" dirty="0" smtClean="0"/>
              <a:t> ESTABLECIDO POR INSTRUMENTOS DE PLANIFICACION REGIONAL DE </a:t>
            </a:r>
            <a:r>
              <a:rPr lang="es-ES" sz="2200" b="1" dirty="0" smtClean="0"/>
              <a:t>DIFERENTES NIVELES.</a:t>
            </a:r>
          </a:p>
          <a:p>
            <a:pPr algn="just"/>
            <a:r>
              <a:rPr lang="es-ES" sz="2200" dirty="0" smtClean="0"/>
              <a:t>PODRA RESPONDER PREGUNTAS TECNICAS DE PLANIFICACION, COMO POR EJEMPLO, ¿EN QUÉ ME AFECTA O CÓMO VEO UNA </a:t>
            </a:r>
            <a:r>
              <a:rPr lang="es-ES" sz="2200" b="1" dirty="0" smtClean="0"/>
              <a:t>OPORTUNIDAD EN LA VINCULACION DE INTERESES ENTRE LOS INTERESES DE LOS PLADECOS</a:t>
            </a:r>
            <a:r>
              <a:rPr lang="es-ES" sz="2200" dirty="0" smtClean="0"/>
              <a:t>, CON LA ESTRATEGIA REGIONAL DE DESARROLLO, CON EL PLAN ARAUCANIA 7, LA POLITICA REGIONAL DE LOCALIDADES AISLADAS, EL PLADETUR, LA RESERVA DE LA BIÓSFERA, LA PRESENCIA DE NUEVAS COMUNIDADES INDÍGENAS, LA ADI?.</a:t>
            </a:r>
          </a:p>
          <a:p>
            <a:pPr algn="just"/>
            <a:r>
              <a:rPr lang="es-ES" sz="2200" dirty="0" smtClean="0"/>
              <a:t>PODRÁ UTILIZARLO COMO </a:t>
            </a:r>
            <a:r>
              <a:rPr lang="es-ES" sz="2200" b="1" dirty="0" smtClean="0"/>
              <a:t>BASE DE ORIENTACION PARA LA ACTUALIZACION DE SUS PLADECOS</a:t>
            </a:r>
            <a:r>
              <a:rPr lang="es-ES" sz="2200" dirty="0" smtClean="0"/>
              <a:t>, FUNDAMENTAR PROYECTOS ESTRATÉGICOS, PRESENTACIONES DE INICIATIVAS AL GORE Y OTROS SERVICIOS, ESTUDIOS LOCALES, ENTRE OTROS TEMAS RELEVANTES.</a:t>
            </a:r>
          </a:p>
          <a:p>
            <a:endParaRPr lang="es-ES" sz="2400" dirty="0"/>
          </a:p>
        </p:txBody>
      </p:sp>
    </p:spTree>
  </p:cSld>
  <p:clrMapOvr>
    <a:overrideClrMapping bg1="lt1" tx1="dk1" bg2="lt2" tx2="dk2" accent1="accent1" accent2="accent2" accent3="accent3" accent4="accent4" accent5="accent5" accent6="accent6" hlink="hlink" folHlink="folHlink"/>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3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4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5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6_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otalTime>758</TotalTime>
  <Words>1398</Words>
  <Application>Microsoft Office PowerPoint</Application>
  <PresentationFormat>Presentación en pantalla (4:3)</PresentationFormat>
  <Paragraphs>140</Paragraphs>
  <Slides>20</Slides>
  <Notes>2</Notes>
  <HiddenSlides>0</HiddenSlides>
  <MMClips>0</MMClips>
  <ScaleCrop>false</ScaleCrop>
  <HeadingPairs>
    <vt:vector size="4" baseType="variant">
      <vt:variant>
        <vt:lpstr>Tema</vt:lpstr>
      </vt:variant>
      <vt:variant>
        <vt:i4>7</vt:i4>
      </vt:variant>
      <vt:variant>
        <vt:lpstr>Títulos de diapositiva</vt:lpstr>
      </vt:variant>
      <vt:variant>
        <vt:i4>20</vt:i4>
      </vt:variant>
    </vt:vector>
  </HeadingPairs>
  <TitlesOfParts>
    <vt:vector size="27" baseType="lpstr">
      <vt:lpstr>Tema de Office</vt:lpstr>
      <vt:lpstr>1_Tema de Office</vt:lpstr>
      <vt:lpstr>2_Tema de Office</vt:lpstr>
      <vt:lpstr>3_Tema de Office</vt:lpstr>
      <vt:lpstr>4_Tema de Office</vt:lpstr>
      <vt:lpstr>5_Tema de Office</vt:lpstr>
      <vt:lpstr>6_Tema de Office</vt:lpstr>
      <vt:lpstr>Modelo de gestión para medir la complementariedad y convergencia  entre instrumentos de planificación territorial. El caso de la Región de La Araucanía</vt:lpstr>
      <vt:lpstr>Contexto</vt:lpstr>
      <vt:lpstr>Contexto</vt:lpstr>
      <vt:lpstr>Diapositiva 4</vt:lpstr>
      <vt:lpstr>Identificación de la problemática</vt:lpstr>
      <vt:lpstr>Diapositiva 6</vt:lpstr>
      <vt:lpstr>Diapositiva 7</vt:lpstr>
      <vt:lpstr>Diapositiva 8</vt:lpstr>
      <vt:lpstr>Diapositiva 9</vt:lpstr>
      <vt:lpstr>Diapositiva 10</vt:lpstr>
      <vt:lpstr>Objetivo</vt:lpstr>
      <vt:lpstr>Convergencia</vt:lpstr>
      <vt:lpstr>Divergencia</vt:lpstr>
      <vt:lpstr>Metodología</vt:lpstr>
      <vt:lpstr>Diapositiva 15</vt:lpstr>
      <vt:lpstr>Diapositiva 16</vt:lpstr>
      <vt:lpstr>Diapositiva 17</vt:lpstr>
      <vt:lpstr>Diapositiva 18</vt:lpstr>
      <vt:lpstr>Diapositiva 19</vt:lpstr>
      <vt:lpstr>CONTRIBUCION DEL MODELO A LA PLANIFICACION LOCAL</vt:lpstr>
    </vt:vector>
  </TitlesOfParts>
  <Company>Particular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Romina Valencia</dc:creator>
  <cp:lastModifiedBy>Romina Valencia</cp:lastModifiedBy>
  <cp:revision>71</cp:revision>
  <dcterms:created xsi:type="dcterms:W3CDTF">2012-12-28T15:46:24Z</dcterms:created>
  <dcterms:modified xsi:type="dcterms:W3CDTF">2013-01-08T12:25:13Z</dcterms:modified>
</cp:coreProperties>
</file>