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6" r:id="rId10"/>
    <p:sldId id="264" r:id="rId11"/>
    <p:sldId id="267" r:id="rId12"/>
    <p:sldId id="270" r:id="rId13"/>
    <p:sldId id="269" r:id="rId14"/>
    <p:sldId id="278" r:id="rId15"/>
    <p:sldId id="279" r:id="rId16"/>
    <p:sldId id="282" r:id="rId17"/>
    <p:sldId id="283" r:id="rId18"/>
    <p:sldId id="287"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7676" autoAdjust="0"/>
  </p:normalViewPr>
  <p:slideViewPr>
    <p:cSldViewPr>
      <p:cViewPr>
        <p:scale>
          <a:sx n="60" d="100"/>
          <a:sy n="60" d="100"/>
        </p:scale>
        <p:origin x="-1428" y="-78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831290-0214-4A75-AD19-27F141722BF4}" type="datetimeFigureOut">
              <a:rPr lang="es-ES" smtClean="0"/>
              <a:pPr/>
              <a:t>07/01/2013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F19F8E-7046-4009-80D7-38AEDDBC71E9}" type="slidenum">
              <a:rPr lang="es-ES" smtClean="0"/>
              <a:pPr/>
              <a:t>‹Nº›</a:t>
            </a:fld>
            <a:endParaRPr lang="es-ES"/>
          </a:p>
        </p:txBody>
      </p:sp>
    </p:spTree>
    <p:extLst>
      <p:ext uri="{BB962C8B-B14F-4D97-AF65-F5344CB8AC3E}">
        <p14:creationId xmlns:p14="http://schemas.microsoft.com/office/powerpoint/2010/main" xmlns="" val="2518209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GT" dirty="0" smtClean="0"/>
              <a:t>La caracterización</a:t>
            </a:r>
            <a:r>
              <a:rPr lang="es-GT" baseline="0" dirty="0" smtClean="0"/>
              <a:t> de los problemas implica una metodología que dimensiona el área respectiva, como se indica en los casos. </a:t>
            </a:r>
            <a:endParaRPr lang="es-GT" dirty="0"/>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mtClean="0"/>
              <a:t>* La </a:t>
            </a:r>
            <a:r>
              <a:rPr lang="es-ES" err="1" smtClean="0"/>
              <a:t>gestiòn</a:t>
            </a:r>
            <a:r>
              <a:rPr lang="es-ES" smtClean="0"/>
              <a:t> integrada implica los roles de formulación,</a:t>
            </a:r>
            <a:r>
              <a:rPr lang="es-ES" baseline="0" smtClean="0"/>
              <a:t> ejecución y evaluación</a:t>
            </a:r>
            <a:endParaRPr lang="es-ES"/>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15</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17</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GT"/>
          </a:p>
        </p:txBody>
      </p:sp>
      <p:sp>
        <p:nvSpPr>
          <p:cNvPr id="4" name="3 Marcador de número de diapositiva"/>
          <p:cNvSpPr>
            <a:spLocks noGrp="1"/>
          </p:cNvSpPr>
          <p:nvPr>
            <p:ph type="sldNum" sz="quarter" idx="10"/>
          </p:nvPr>
        </p:nvSpPr>
        <p:spPr/>
        <p:txBody>
          <a:bodyPr/>
          <a:lstStyle/>
          <a:p>
            <a:fld id="{90F19F8E-7046-4009-80D7-38AEDDBC71E9}" type="slidenum">
              <a:rPr lang="es-ES" smtClean="0"/>
              <a:pPr/>
              <a:t>18</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pPr/>
              <a:t>07/01/2013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Autofit/>
          </a:bodyPr>
          <a:lstStyle/>
          <a:p>
            <a:r>
              <a:rPr lang="es-ES" sz="3600" b="1" dirty="0" smtClean="0"/>
              <a:t>Soluciones contractuales para el diseño de políticas públicas nacionales en Chile 	</a:t>
            </a:r>
          </a:p>
        </p:txBody>
      </p:sp>
      <p:sp>
        <p:nvSpPr>
          <p:cNvPr id="3" name="2 Subtítulo"/>
          <p:cNvSpPr>
            <a:spLocks noGrp="1"/>
          </p:cNvSpPr>
          <p:nvPr>
            <p:ph type="subTitle" idx="1"/>
          </p:nvPr>
        </p:nvSpPr>
        <p:spPr/>
        <p:txBody>
          <a:bodyPr>
            <a:normAutofit/>
          </a:bodyPr>
          <a:lstStyle/>
          <a:p>
            <a:r>
              <a:rPr lang="es-ES_tradnl" sz="2800" dirty="0">
                <a:solidFill>
                  <a:schemeClr val="tx1">
                    <a:lumMod val="50000"/>
                    <a:lumOff val="50000"/>
                  </a:schemeClr>
                </a:solidFill>
              </a:rPr>
              <a:t>Fredy Gómez, </a:t>
            </a:r>
            <a:r>
              <a:rPr lang="es-ES_tradnl" sz="2800" dirty="0" smtClean="0">
                <a:solidFill>
                  <a:schemeClr val="tx1">
                    <a:lumMod val="50000"/>
                    <a:lumOff val="50000"/>
                  </a:schemeClr>
                </a:solidFill>
              </a:rPr>
              <a:t>MGPP </a:t>
            </a:r>
            <a:r>
              <a:rPr lang="es-ES_tradnl" sz="2800" dirty="0">
                <a:solidFill>
                  <a:schemeClr val="tx1">
                    <a:lumMod val="50000"/>
                    <a:lumOff val="50000"/>
                  </a:schemeClr>
                </a:solidFill>
              </a:rPr>
              <a:t>DII</a:t>
            </a:r>
            <a:endParaRPr lang="es-ES" sz="2800" dirty="0">
              <a:solidFill>
                <a:schemeClr val="tx1"/>
              </a:solidFill>
            </a:endParaRPr>
          </a:p>
          <a:p>
            <a:r>
              <a:rPr lang="es-ES_tradnl" sz="2800" dirty="0" smtClean="0">
                <a:solidFill>
                  <a:schemeClr val="tx1">
                    <a:lumMod val="50000"/>
                    <a:lumOff val="50000"/>
                  </a:schemeClr>
                </a:solidFill>
              </a:rPr>
              <a:t>Pablo González, DII y PNUD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4 Título"/>
          <p:cNvSpPr txBox="1">
            <a:spLocks/>
          </p:cNvSpPr>
          <p:nvPr/>
        </p:nvSpPr>
        <p:spPr>
          <a:xfrm>
            <a:off x="0" y="908720"/>
            <a:ext cx="9144000" cy="476672"/>
          </a:xfrm>
          <a:prstGeom prst="rect">
            <a:avLst/>
          </a:prstGeom>
          <a:noFill/>
          <a:ln>
            <a:noFill/>
          </a:ln>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GT" sz="3600" b="0" i="0" u="none" strike="noStrike" kern="1200" cap="none" spc="0" normalizeH="0" baseline="0" noProof="0" dirty="0" smtClean="0">
                <a:ln>
                  <a:noFill/>
                </a:ln>
                <a:effectLst/>
                <a:uLnTx/>
                <a:uFillTx/>
                <a:latin typeface="+mj-lt"/>
                <a:ea typeface="+mj-ea"/>
                <a:cs typeface="+mj-cs"/>
              </a:rPr>
              <a:t>Importancia del diseño de políticas</a:t>
            </a:r>
            <a:endParaRPr kumimoji="0" lang="es-GT" sz="3600" b="0" i="0" u="none" strike="noStrike" kern="1200" cap="none" spc="0" normalizeH="0" baseline="0" noProof="0" dirty="0">
              <a:ln>
                <a:noFill/>
              </a:ln>
              <a:effectLst/>
              <a:uLnTx/>
              <a:uFillTx/>
              <a:latin typeface="+mj-lt"/>
              <a:ea typeface="+mj-ea"/>
              <a:cs typeface="+mj-cs"/>
            </a:endParaRPr>
          </a:p>
        </p:txBody>
      </p:sp>
      <p:sp>
        <p:nvSpPr>
          <p:cNvPr id="5" name="2 Marcador de contenido"/>
          <p:cNvSpPr txBox="1">
            <a:spLocks/>
          </p:cNvSpPr>
          <p:nvPr/>
        </p:nvSpPr>
        <p:spPr>
          <a:xfrm>
            <a:off x="251520" y="1844824"/>
            <a:ext cx="8712968" cy="5013176"/>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GT" sz="2800" b="0" i="0" u="none" strike="noStrike" kern="1200" cap="none" spc="0" normalizeH="0" baseline="0" noProof="0" dirty="0" smtClean="0">
                <a:ln>
                  <a:noFill/>
                </a:ln>
                <a:solidFill>
                  <a:schemeClr val="tx1"/>
                </a:solidFill>
                <a:effectLst/>
                <a:uLnTx/>
                <a:uFillTx/>
                <a:latin typeface="+mn-lt"/>
                <a:ea typeface="+mn-ea"/>
                <a:cs typeface="+mn-cs"/>
              </a:rPr>
              <a:t>Diseños deficientes  llevan a resultados deficientes,  (</a:t>
            </a:r>
            <a:r>
              <a:rPr kumimoji="0" lang="es-GT" sz="2800" b="0" i="0" u="none" strike="noStrike" kern="1200" cap="none" spc="0" normalizeH="0" baseline="0" noProof="0" dirty="0" err="1" smtClean="0">
                <a:ln>
                  <a:noFill/>
                </a:ln>
                <a:solidFill>
                  <a:schemeClr val="tx1"/>
                </a:solidFill>
                <a:effectLst/>
                <a:uLnTx/>
                <a:uFillTx/>
                <a:latin typeface="+mn-lt"/>
                <a:ea typeface="+mn-ea"/>
                <a:cs typeface="+mn-cs"/>
              </a:rPr>
              <a:t>Institute</a:t>
            </a:r>
            <a:r>
              <a:rPr kumimoji="0" lang="es-GT" sz="2800" b="0" i="0" u="none" strike="noStrike" kern="1200" cap="none" spc="0" normalizeH="0" baseline="0" noProof="0" dirty="0" smtClean="0">
                <a:ln>
                  <a:noFill/>
                </a:ln>
                <a:solidFill>
                  <a:schemeClr val="tx1"/>
                </a:solidFill>
                <a:effectLst/>
                <a:uLnTx/>
                <a:uFillTx/>
                <a:latin typeface="+mn-lt"/>
                <a:ea typeface="+mn-ea"/>
                <a:cs typeface="+mn-cs"/>
              </a:rPr>
              <a:t> </a:t>
            </a:r>
            <a:r>
              <a:rPr kumimoji="0" lang="es-GT" sz="2800" b="0" i="0" u="none" strike="noStrike" kern="1200" cap="none" spc="0" normalizeH="0" baseline="0" noProof="0" dirty="0" err="1" smtClean="0">
                <a:ln>
                  <a:noFill/>
                </a:ln>
                <a:solidFill>
                  <a:schemeClr val="tx1"/>
                </a:solidFill>
                <a:effectLst/>
                <a:uLnTx/>
                <a:uFillTx/>
                <a:latin typeface="+mn-lt"/>
                <a:ea typeface="+mn-ea"/>
                <a:cs typeface="+mn-cs"/>
              </a:rPr>
              <a:t>for</a:t>
            </a:r>
            <a:r>
              <a:rPr kumimoji="0" lang="es-GT" sz="2800" b="0" i="0" u="none" strike="noStrike" kern="1200" cap="none" spc="0" normalizeH="0" baseline="0" noProof="0" dirty="0" smtClean="0">
                <a:ln>
                  <a:noFill/>
                </a:ln>
                <a:solidFill>
                  <a:schemeClr val="tx1"/>
                </a:solidFill>
                <a:effectLst/>
                <a:uLnTx/>
                <a:uFillTx/>
                <a:latin typeface="+mn-lt"/>
                <a:ea typeface="+mn-ea"/>
                <a:cs typeface="+mn-cs"/>
              </a:rPr>
              <a:t> </a:t>
            </a:r>
            <a:r>
              <a:rPr kumimoji="0" lang="es-GT" sz="2800" b="0" i="0" u="none" strike="noStrike" kern="1200" cap="none" spc="0" normalizeH="0" baseline="0" noProof="0" dirty="0" err="1" smtClean="0">
                <a:ln>
                  <a:noFill/>
                </a:ln>
                <a:solidFill>
                  <a:schemeClr val="tx1"/>
                </a:solidFill>
                <a:effectLst/>
                <a:uLnTx/>
                <a:uFillTx/>
                <a:latin typeface="+mn-lt"/>
                <a:ea typeface="+mn-ea"/>
                <a:cs typeface="+mn-cs"/>
              </a:rPr>
              <a:t>Government</a:t>
            </a:r>
            <a:r>
              <a:rPr kumimoji="0" lang="es-GT" sz="2800" b="0" i="0" u="none" strike="noStrike" kern="1200" cap="none" spc="0" normalizeH="0" baseline="0" noProof="0" dirty="0" smtClean="0">
                <a:ln>
                  <a:noFill/>
                </a:ln>
                <a:solidFill>
                  <a:schemeClr val="tx1"/>
                </a:solidFill>
                <a:effectLst/>
                <a:uLnTx/>
                <a:uFillTx/>
                <a:latin typeface="+mn-lt"/>
                <a:ea typeface="+mn-ea"/>
                <a:cs typeface="+mn-cs"/>
              </a:rPr>
              <a:t> 2011).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GT" sz="2800" b="0" i="0" u="none" strike="noStrike" kern="1200" cap="none" spc="0" normalizeH="0" baseline="0" noProof="0" dirty="0" smtClean="0">
                <a:ln>
                  <a:noFill/>
                </a:ln>
                <a:solidFill>
                  <a:schemeClr val="tx1"/>
                </a:solidFill>
                <a:effectLst/>
                <a:uLnTx/>
                <a:uFillTx/>
                <a:latin typeface="+mn-lt"/>
                <a:ea typeface="+mn-ea"/>
                <a:cs typeface="+mn-cs"/>
              </a:rPr>
              <a:t>Altos costos del diseño (</a:t>
            </a:r>
            <a:r>
              <a:rPr kumimoji="0" lang="es-GT" sz="2800" b="0" i="0" u="none" strike="noStrike" kern="1200" cap="none" spc="0" normalizeH="0" baseline="0" noProof="0" dirty="0" err="1" smtClean="0">
                <a:ln>
                  <a:noFill/>
                </a:ln>
                <a:solidFill>
                  <a:schemeClr val="tx1"/>
                </a:solidFill>
                <a:effectLst/>
                <a:uLnTx/>
                <a:uFillTx/>
                <a:latin typeface="+mn-lt"/>
                <a:ea typeface="+mn-ea"/>
                <a:cs typeface="+mn-cs"/>
              </a:rPr>
              <a:t>The</a:t>
            </a:r>
            <a:r>
              <a:rPr kumimoji="0" lang="es-GT" sz="2800" b="0" i="0" u="none" strike="noStrike" kern="1200" cap="none" spc="0" normalizeH="0" baseline="0" noProof="0" dirty="0" smtClean="0">
                <a:ln>
                  <a:noFill/>
                </a:ln>
                <a:solidFill>
                  <a:schemeClr val="tx1"/>
                </a:solidFill>
                <a:effectLst/>
                <a:uLnTx/>
                <a:uFillTx/>
                <a:latin typeface="+mn-lt"/>
                <a:ea typeface="+mn-ea"/>
                <a:cs typeface="+mn-cs"/>
              </a:rPr>
              <a:t> </a:t>
            </a:r>
            <a:r>
              <a:rPr kumimoji="0" lang="es-GT" sz="2800" b="0" i="0" u="none" strike="noStrike" kern="1200" cap="none" spc="0" normalizeH="0" baseline="0" noProof="0" dirty="0" err="1" smtClean="0">
                <a:ln>
                  <a:noFill/>
                </a:ln>
                <a:solidFill>
                  <a:schemeClr val="tx1"/>
                </a:solidFill>
                <a:effectLst/>
                <a:uLnTx/>
                <a:uFillTx/>
                <a:latin typeface="+mn-lt"/>
                <a:ea typeface="+mn-ea"/>
                <a:cs typeface="+mn-cs"/>
              </a:rPr>
              <a:t>National</a:t>
            </a:r>
            <a:r>
              <a:rPr kumimoji="0" lang="es-GT" sz="2800" b="0" i="0" u="none" strike="noStrike" kern="1200" cap="none" spc="0" normalizeH="0" baseline="0" noProof="0" dirty="0" smtClean="0">
                <a:ln>
                  <a:noFill/>
                </a:ln>
                <a:solidFill>
                  <a:schemeClr val="tx1"/>
                </a:solidFill>
                <a:effectLst/>
                <a:uLnTx/>
                <a:uFillTx/>
                <a:latin typeface="+mn-lt"/>
                <a:ea typeface="+mn-ea"/>
                <a:cs typeface="+mn-cs"/>
              </a:rPr>
              <a:t> </a:t>
            </a:r>
            <a:r>
              <a:rPr kumimoji="0" lang="es-GT" sz="2800" b="0" i="0" u="none" strike="noStrike" kern="1200" cap="none" spc="0" normalizeH="0" baseline="0" noProof="0" dirty="0" err="1" smtClean="0">
                <a:ln>
                  <a:noFill/>
                </a:ln>
                <a:solidFill>
                  <a:schemeClr val="tx1"/>
                </a:solidFill>
                <a:effectLst/>
                <a:uLnTx/>
                <a:uFillTx/>
                <a:latin typeface="+mn-lt"/>
                <a:ea typeface="+mn-ea"/>
                <a:cs typeface="+mn-cs"/>
              </a:rPr>
              <a:t>Audit</a:t>
            </a:r>
            <a:r>
              <a:rPr kumimoji="0" lang="es-GT" sz="2800" b="0" i="0" u="none" strike="noStrike" kern="1200" cap="none" spc="0" normalizeH="0" baseline="0" noProof="0" dirty="0" smtClean="0">
                <a:ln>
                  <a:noFill/>
                </a:ln>
                <a:solidFill>
                  <a:schemeClr val="tx1"/>
                </a:solidFill>
                <a:effectLst/>
                <a:uLnTx/>
                <a:uFillTx/>
                <a:latin typeface="+mn-lt"/>
                <a:ea typeface="+mn-ea"/>
                <a:cs typeface="+mn-cs"/>
              </a:rPr>
              <a:t> Office 2001).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GT" sz="2800" b="0" i="0" u="none" strike="noStrike" kern="1200" cap="none" spc="0" normalizeH="0" baseline="0" noProof="0" dirty="0" smtClean="0">
                <a:ln>
                  <a:noFill/>
                </a:ln>
                <a:solidFill>
                  <a:schemeClr val="tx1"/>
                </a:solidFill>
                <a:effectLst/>
                <a:uLnTx/>
                <a:uFillTx/>
                <a:latin typeface="+mn-lt"/>
                <a:ea typeface="+mn-ea"/>
                <a:cs typeface="+mn-cs"/>
              </a:rPr>
              <a:t>En Chile:</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GT" sz="2200" b="0" i="0" u="none" strike="noStrike" kern="1200" cap="none" spc="0" normalizeH="0" baseline="0" noProof="0" dirty="0" smtClean="0">
                <a:ln>
                  <a:noFill/>
                </a:ln>
                <a:solidFill>
                  <a:schemeClr val="tx1"/>
                </a:solidFill>
                <a:effectLst/>
                <a:uLnTx/>
                <a:uFillTx/>
                <a:latin typeface="+mn-lt"/>
                <a:ea typeface="+mn-ea"/>
                <a:cs typeface="+mn-cs"/>
              </a:rPr>
              <a:t>Ambigüedad de roles y duplicidad de funciones </a:t>
            </a:r>
            <a:r>
              <a:rPr kumimoji="0" lang="es-GT" sz="1400" b="0" i="0" u="none" strike="noStrike" kern="1200" cap="none" spc="0" normalizeH="0" baseline="0" noProof="0" dirty="0" smtClean="0">
                <a:ln>
                  <a:noFill/>
                </a:ln>
                <a:solidFill>
                  <a:schemeClr val="tx1"/>
                </a:solidFill>
                <a:effectLst/>
                <a:uLnTx/>
                <a:uFillTx/>
                <a:latin typeface="+mn-lt"/>
                <a:ea typeface="+mn-ea"/>
                <a:cs typeface="+mn-cs"/>
              </a:rPr>
              <a:t>(Blanlot y Baer 2008)</a:t>
            </a:r>
            <a:endParaRPr kumimoji="0" lang="es-GT" sz="22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GT" sz="2200" b="0" i="0" u="none" strike="noStrike" kern="1200" cap="none" spc="0" normalizeH="0" baseline="0" noProof="0" dirty="0" smtClean="0">
                <a:ln>
                  <a:noFill/>
                </a:ln>
                <a:solidFill>
                  <a:schemeClr val="tx1"/>
                </a:solidFill>
                <a:effectLst/>
                <a:uLnTx/>
                <a:uFillTx/>
                <a:latin typeface="+mn-lt"/>
                <a:ea typeface="+mn-ea"/>
                <a:cs typeface="+mn-cs"/>
              </a:rPr>
              <a:t>No hay guías de diseño  explicitas </a:t>
            </a:r>
            <a:r>
              <a:rPr kumimoji="0" lang="es-GT" sz="1400" b="0" i="0" u="none" strike="noStrike" kern="1200" cap="none" spc="0" normalizeH="0" baseline="0" noProof="0" dirty="0" smtClean="0">
                <a:ln>
                  <a:noFill/>
                </a:ln>
                <a:solidFill>
                  <a:schemeClr val="tx1"/>
                </a:solidFill>
                <a:effectLst/>
                <a:uLnTx/>
                <a:uFillTx/>
                <a:latin typeface="+mn-lt"/>
                <a:ea typeface="+mn-ea"/>
                <a:cs typeface="+mn-cs"/>
              </a:rPr>
              <a:t>(MIDEPLAN 2000 y SUBDERE 2008)</a:t>
            </a:r>
            <a:r>
              <a:rPr kumimoji="0" lang="es-GT" sz="2200" b="0" i="0" u="none" strike="noStrike" kern="1200" cap="none" spc="0" normalizeH="0" baseline="0" noProof="0" dirty="0" smtClean="0">
                <a:ln>
                  <a:noFill/>
                </a:ln>
                <a:solidFill>
                  <a:schemeClr val="tx1"/>
                </a:solidFill>
                <a:effectLst/>
                <a:uLnTx/>
                <a:uFillTx/>
                <a:latin typeface="+mn-lt"/>
                <a:ea typeface="+mn-ea"/>
                <a:cs typeface="+mn-cs"/>
              </a:rPr>
              <a:t> </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GT" sz="2200" b="0" i="0" u="none" strike="noStrike" kern="1200" cap="none" spc="0" normalizeH="0" baseline="0" noProof="0" dirty="0" smtClean="0">
                <a:ln>
                  <a:noFill/>
                </a:ln>
                <a:solidFill>
                  <a:schemeClr val="tx1"/>
                </a:solidFill>
                <a:effectLst/>
                <a:uLnTx/>
                <a:uFillTx/>
                <a:latin typeface="+mn-lt"/>
                <a:ea typeface="+mn-ea"/>
                <a:cs typeface="+mn-cs"/>
              </a:rPr>
              <a:t>No se compilan y sistematizan las políticas nacionales, y, por ello, no se</a:t>
            </a:r>
            <a:r>
              <a:rPr kumimoji="0" lang="es-GT" sz="2200" b="0" i="0" u="none" strike="noStrike" kern="1200" cap="none" spc="0" normalizeH="0" noProof="0" dirty="0" smtClean="0">
                <a:ln>
                  <a:noFill/>
                </a:ln>
                <a:solidFill>
                  <a:schemeClr val="tx1"/>
                </a:solidFill>
                <a:effectLst/>
                <a:uLnTx/>
                <a:uFillTx/>
                <a:latin typeface="+mn-lt"/>
                <a:ea typeface="+mn-ea"/>
                <a:cs typeface="+mn-cs"/>
              </a:rPr>
              <a:t> evalúa su diseño y sus  implicaciones en otros instrumentos de gestión</a:t>
            </a:r>
            <a:endParaRPr kumimoji="0" lang="es-GT" sz="2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62" name="161 Rectángulo"/>
          <p:cNvSpPr/>
          <p:nvPr/>
        </p:nvSpPr>
        <p:spPr>
          <a:xfrm>
            <a:off x="107504" y="1628800"/>
            <a:ext cx="8928992" cy="3168352"/>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CuadroTexto"/>
          <p:cNvSpPr txBox="1"/>
          <p:nvPr/>
        </p:nvSpPr>
        <p:spPr>
          <a:xfrm>
            <a:off x="288032" y="1844824"/>
            <a:ext cx="1979712" cy="1015663"/>
          </a:xfrm>
          <a:prstGeom prst="rect">
            <a:avLst/>
          </a:prstGeom>
          <a:noFill/>
        </p:spPr>
        <p:txBody>
          <a:bodyPr wrap="square" rtlCol="0">
            <a:spAutoFit/>
          </a:bodyPr>
          <a:lstStyle/>
          <a:p>
            <a:pPr lvl="0"/>
            <a:r>
              <a:rPr lang="es-GT" sz="2000" smtClean="0"/>
              <a:t>Teorías como un proceso de ingeniería</a:t>
            </a:r>
            <a:endParaRPr lang="es-ES" sz="2000"/>
          </a:p>
        </p:txBody>
      </p:sp>
      <p:cxnSp>
        <p:nvCxnSpPr>
          <p:cNvPr id="20" name="19 Conector angular"/>
          <p:cNvCxnSpPr>
            <a:stCxn id="15" idx="3"/>
            <a:endCxn id="21" idx="1"/>
          </p:cNvCxnSpPr>
          <p:nvPr/>
        </p:nvCxnSpPr>
        <p:spPr>
          <a:xfrm flipV="1">
            <a:off x="2267744" y="1887215"/>
            <a:ext cx="2880320" cy="46544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20 Rectángulo"/>
          <p:cNvSpPr/>
          <p:nvPr/>
        </p:nvSpPr>
        <p:spPr>
          <a:xfrm>
            <a:off x="5148064" y="1702549"/>
            <a:ext cx="3719544" cy="369332"/>
          </a:xfrm>
          <a:prstGeom prst="rect">
            <a:avLst/>
          </a:prstGeom>
        </p:spPr>
        <p:txBody>
          <a:bodyPr wrap="none">
            <a:spAutoFit/>
          </a:bodyPr>
          <a:lstStyle/>
          <a:p>
            <a:r>
              <a:rPr lang="es-GT" smtClean="0"/>
              <a:t>Institutional Rational Choice (Ostrom)</a:t>
            </a:r>
          </a:p>
        </p:txBody>
      </p:sp>
      <p:cxnSp>
        <p:nvCxnSpPr>
          <p:cNvPr id="26" name="25 Conector angular"/>
          <p:cNvCxnSpPr>
            <a:stCxn id="15" idx="3"/>
            <a:endCxn id="29" idx="1"/>
          </p:cNvCxnSpPr>
          <p:nvPr/>
        </p:nvCxnSpPr>
        <p:spPr>
          <a:xfrm flipV="1">
            <a:off x="2267744" y="2319263"/>
            <a:ext cx="2880320" cy="3339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28 Rectángulo"/>
          <p:cNvSpPr/>
          <p:nvPr/>
        </p:nvSpPr>
        <p:spPr>
          <a:xfrm>
            <a:off x="5148064" y="2134597"/>
            <a:ext cx="1699696" cy="369332"/>
          </a:xfrm>
          <a:prstGeom prst="rect">
            <a:avLst/>
          </a:prstGeom>
        </p:spPr>
        <p:txBody>
          <a:bodyPr wrap="none">
            <a:spAutoFit/>
          </a:bodyPr>
          <a:lstStyle/>
          <a:p>
            <a:r>
              <a:rPr lang="es-GT" smtClean="0"/>
              <a:t>Multiple Stream</a:t>
            </a:r>
          </a:p>
        </p:txBody>
      </p:sp>
      <p:sp>
        <p:nvSpPr>
          <p:cNvPr id="30" name="29 Rectángulo"/>
          <p:cNvSpPr/>
          <p:nvPr/>
        </p:nvSpPr>
        <p:spPr>
          <a:xfrm>
            <a:off x="5148064" y="2627620"/>
            <a:ext cx="3139642" cy="369332"/>
          </a:xfrm>
          <a:prstGeom prst="rect">
            <a:avLst/>
          </a:prstGeom>
        </p:spPr>
        <p:txBody>
          <a:bodyPr wrap="none">
            <a:spAutoFit/>
          </a:bodyPr>
          <a:lstStyle/>
          <a:p>
            <a:r>
              <a:rPr lang="es-GT" smtClean="0"/>
              <a:t>Redes de política y Subsistemas</a:t>
            </a:r>
          </a:p>
        </p:txBody>
      </p:sp>
      <p:cxnSp>
        <p:nvCxnSpPr>
          <p:cNvPr id="31" name="30 Conector angular"/>
          <p:cNvCxnSpPr>
            <a:stCxn id="73" idx="3"/>
            <a:endCxn id="40" idx="1"/>
          </p:cNvCxnSpPr>
          <p:nvPr/>
        </p:nvCxnSpPr>
        <p:spPr>
          <a:xfrm flipV="1">
            <a:off x="2195736" y="3392126"/>
            <a:ext cx="2952328" cy="47269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39 Rectángulo"/>
          <p:cNvSpPr/>
          <p:nvPr/>
        </p:nvSpPr>
        <p:spPr>
          <a:xfrm>
            <a:off x="5148064" y="3068960"/>
            <a:ext cx="3384376" cy="646331"/>
          </a:xfrm>
          <a:prstGeom prst="rect">
            <a:avLst/>
          </a:prstGeom>
        </p:spPr>
        <p:txBody>
          <a:bodyPr wrap="square">
            <a:spAutoFit/>
          </a:bodyPr>
          <a:lstStyle/>
          <a:p>
            <a:r>
              <a:rPr lang="es-GT" smtClean="0"/>
              <a:t>Teoría de construcción social</a:t>
            </a:r>
            <a:r>
              <a:rPr lang="en-US" smtClean="0"/>
              <a:t> (Ingram &amp; Schneider)</a:t>
            </a:r>
            <a:endParaRPr lang="es-GT" smtClean="0"/>
          </a:p>
        </p:txBody>
      </p:sp>
      <p:cxnSp>
        <p:nvCxnSpPr>
          <p:cNvPr id="41" name="40 Conector angular"/>
          <p:cNvCxnSpPr>
            <a:stCxn id="15" idx="3"/>
            <a:endCxn id="30" idx="1"/>
          </p:cNvCxnSpPr>
          <p:nvPr/>
        </p:nvCxnSpPr>
        <p:spPr>
          <a:xfrm>
            <a:off x="2267744" y="2352656"/>
            <a:ext cx="2880320" cy="45963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73" name="72 CuadroTexto"/>
          <p:cNvSpPr txBox="1"/>
          <p:nvPr/>
        </p:nvSpPr>
        <p:spPr>
          <a:xfrm>
            <a:off x="288032" y="3356992"/>
            <a:ext cx="1907704" cy="1015663"/>
          </a:xfrm>
          <a:prstGeom prst="rect">
            <a:avLst/>
          </a:prstGeom>
          <a:noFill/>
        </p:spPr>
        <p:txBody>
          <a:bodyPr wrap="square" rtlCol="0">
            <a:spAutoFit/>
          </a:bodyPr>
          <a:lstStyle/>
          <a:p>
            <a:pPr lvl="0" algn="ctr"/>
            <a:r>
              <a:rPr lang="es-GT" sz="2000" smtClean="0"/>
              <a:t>Teorías como un proceso de arquitectura</a:t>
            </a:r>
            <a:endParaRPr lang="es-ES" sz="2000"/>
          </a:p>
        </p:txBody>
      </p:sp>
      <p:sp>
        <p:nvSpPr>
          <p:cNvPr id="80" name="79 Rectángulo"/>
          <p:cNvSpPr/>
          <p:nvPr/>
        </p:nvSpPr>
        <p:spPr>
          <a:xfrm>
            <a:off x="5148064" y="3787299"/>
            <a:ext cx="3168352" cy="646331"/>
          </a:xfrm>
          <a:prstGeom prst="rect">
            <a:avLst/>
          </a:prstGeom>
        </p:spPr>
        <p:txBody>
          <a:bodyPr wrap="square">
            <a:spAutoFit/>
          </a:bodyPr>
          <a:lstStyle/>
          <a:p>
            <a:r>
              <a:rPr lang="es-GT" smtClean="0"/>
              <a:t>Modelos de componentes imbuidos (Howlet 2011)</a:t>
            </a:r>
          </a:p>
        </p:txBody>
      </p:sp>
      <p:cxnSp>
        <p:nvCxnSpPr>
          <p:cNvPr id="81" name="80 Conector angular"/>
          <p:cNvCxnSpPr>
            <a:stCxn id="73" idx="3"/>
          </p:cNvCxnSpPr>
          <p:nvPr/>
        </p:nvCxnSpPr>
        <p:spPr>
          <a:xfrm>
            <a:off x="2195736" y="3864824"/>
            <a:ext cx="2952328" cy="45788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01" name="100 CuadroTexto"/>
          <p:cNvSpPr txBox="1"/>
          <p:nvPr/>
        </p:nvSpPr>
        <p:spPr>
          <a:xfrm>
            <a:off x="0" y="980728"/>
            <a:ext cx="7293279" cy="523220"/>
          </a:xfrm>
          <a:prstGeom prst="rect">
            <a:avLst/>
          </a:prstGeom>
          <a:noFill/>
        </p:spPr>
        <p:txBody>
          <a:bodyPr wrap="none" rtlCol="0">
            <a:spAutoFit/>
          </a:bodyPr>
          <a:lstStyle/>
          <a:p>
            <a:r>
              <a:rPr lang="es-ES" sz="2800" smtClean="0"/>
              <a:t>Varios Enfoques teóricos para abordar el diseño </a:t>
            </a:r>
            <a:endParaRPr lang="es-ES" sz="2800"/>
          </a:p>
        </p:txBody>
      </p:sp>
      <p:sp>
        <p:nvSpPr>
          <p:cNvPr id="160" name="159 Flecha abajo"/>
          <p:cNvSpPr/>
          <p:nvPr/>
        </p:nvSpPr>
        <p:spPr>
          <a:xfrm>
            <a:off x="3059832" y="4797152"/>
            <a:ext cx="792088" cy="8640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1" name="160 CuadroTexto"/>
          <p:cNvSpPr txBox="1"/>
          <p:nvPr/>
        </p:nvSpPr>
        <p:spPr>
          <a:xfrm>
            <a:off x="179512" y="5733256"/>
            <a:ext cx="8712968" cy="707886"/>
          </a:xfrm>
          <a:prstGeom prst="rect">
            <a:avLst/>
          </a:prstGeom>
          <a:noFill/>
        </p:spPr>
        <p:txBody>
          <a:bodyPr wrap="square" rtlCol="0">
            <a:spAutoFit/>
          </a:bodyPr>
          <a:lstStyle/>
          <a:p>
            <a:r>
              <a:rPr lang="es-ES" sz="2000" dirty="0" smtClean="0"/>
              <a:t>En la literatura de diseño hay un renacimiento motivado, en parte,  para incorporar el papel  de la complejidad del sector público. </a:t>
            </a:r>
            <a:endParaRPr lang="es-ES" sz="2000" dirty="0"/>
          </a:p>
        </p:txBody>
      </p:sp>
      <p:sp>
        <p:nvSpPr>
          <p:cNvPr id="164" name="163 CuadroTexto"/>
          <p:cNvSpPr txBox="1"/>
          <p:nvPr/>
        </p:nvSpPr>
        <p:spPr>
          <a:xfrm>
            <a:off x="3635896" y="4797152"/>
            <a:ext cx="5328592" cy="307777"/>
          </a:xfrm>
          <a:prstGeom prst="rect">
            <a:avLst/>
          </a:prstGeom>
          <a:noFill/>
        </p:spPr>
        <p:txBody>
          <a:bodyPr wrap="square" rtlCol="0">
            <a:spAutoFit/>
          </a:bodyPr>
          <a:lstStyle/>
          <a:p>
            <a:r>
              <a:rPr lang="es-ES" sz="1400" smtClean="0"/>
              <a:t>Fuente: Elaboración propia siguiendo a Howlet 2011 y Sabatier 2007.</a:t>
            </a:r>
            <a:endParaRPr lang="es-ES" sz="14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764704"/>
            <a:ext cx="8229600" cy="1143000"/>
          </a:xfrm>
        </p:spPr>
        <p:txBody>
          <a:bodyPr>
            <a:normAutofit fontScale="90000"/>
          </a:bodyPr>
          <a:lstStyle/>
          <a:p>
            <a:pPr algn="l"/>
            <a:r>
              <a:rPr lang="es-ES" sz="2800" b="1" smtClean="0"/>
              <a:t>Hacía un enfoque contractual del diseño I: </a:t>
            </a:r>
            <a:r>
              <a:rPr lang="es-ES" sz="2700" smtClean="0"/>
              <a:t>Los mecanismos de coordinación pueden ser favorecidos por el diseño. Ejemplos. </a:t>
            </a:r>
            <a:endParaRPr lang="es-ES" sz="2800"/>
          </a:p>
        </p:txBody>
      </p:sp>
      <p:graphicFrame>
        <p:nvGraphicFramePr>
          <p:cNvPr id="4" name="3 Tabla"/>
          <p:cNvGraphicFramePr>
            <a:graphicFrameLocks noGrp="1"/>
          </p:cNvGraphicFramePr>
          <p:nvPr>
            <p:extLst>
              <p:ext uri="{D42A27DB-BD31-4B8C-83A1-F6EECF244321}">
                <p14:modId xmlns:p14="http://schemas.microsoft.com/office/powerpoint/2010/main" xmlns="" val="1248903955"/>
              </p:ext>
            </p:extLst>
          </p:nvPr>
        </p:nvGraphicFramePr>
        <p:xfrm>
          <a:off x="179512" y="2060848"/>
          <a:ext cx="8640959" cy="3739712"/>
        </p:xfrm>
        <a:graphic>
          <a:graphicData uri="http://schemas.openxmlformats.org/drawingml/2006/table">
            <a:tbl>
              <a:tblPr/>
              <a:tblGrid>
                <a:gridCol w="2372471"/>
                <a:gridCol w="1948009"/>
                <a:gridCol w="2726268"/>
                <a:gridCol w="1594211"/>
              </a:tblGrid>
              <a:tr h="581181">
                <a:tc>
                  <a:txBody>
                    <a:bodyPr/>
                    <a:lstStyle/>
                    <a:p>
                      <a:pPr algn="ctr">
                        <a:spcAft>
                          <a:spcPts val="0"/>
                        </a:spcAft>
                      </a:pPr>
                      <a:r>
                        <a:rPr lang="es-GT" sz="1400" b="1" dirty="0">
                          <a:solidFill>
                            <a:sysClr val="windowText" lastClr="000000"/>
                          </a:solidFill>
                          <a:latin typeface="+mn-lt"/>
                          <a:ea typeface="Calibri"/>
                          <a:cs typeface="Times New Roman" pitchFamily="18" charset="0"/>
                        </a:rPr>
                        <a:t>Autor y año</a:t>
                      </a:r>
                      <a:endParaRPr lang="es-ES" sz="1400" dirty="0">
                        <a:solidFill>
                          <a:sysClr val="windowText" lastClr="000000"/>
                        </a:solidFill>
                        <a:latin typeface="+mn-lt"/>
                        <a:ea typeface="Calibri"/>
                        <a:cs typeface="Times New Roman" pitchFamily="18" charset="0"/>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es-GT" sz="1400" b="1" dirty="0">
                          <a:solidFill>
                            <a:sysClr val="windowText" lastClr="000000"/>
                          </a:solidFill>
                          <a:latin typeface="+mn-lt"/>
                          <a:ea typeface="Calibri"/>
                          <a:cs typeface="Times New Roman" pitchFamily="18" charset="0"/>
                        </a:rPr>
                        <a:t>Estudio</a:t>
                      </a:r>
                      <a:endParaRPr lang="es-ES" sz="1400" dirty="0">
                        <a:solidFill>
                          <a:sysClr val="windowText" lastClr="000000"/>
                        </a:solidFill>
                        <a:latin typeface="+mn-lt"/>
                        <a:ea typeface="Calibri"/>
                        <a:cs typeface="Times New Roman" pitchFamily="18" charset="0"/>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es-GT" sz="1400" b="1">
                          <a:solidFill>
                            <a:sysClr val="windowText" lastClr="000000"/>
                          </a:solidFill>
                          <a:latin typeface="+mn-lt"/>
                          <a:ea typeface="Calibri"/>
                          <a:cs typeface="Times New Roman" pitchFamily="18" charset="0"/>
                        </a:rPr>
                        <a:t>Aporte</a:t>
                      </a:r>
                      <a:endParaRPr lang="es-ES" sz="1400">
                        <a:solidFill>
                          <a:sysClr val="windowText" lastClr="000000"/>
                        </a:solidFill>
                        <a:latin typeface="+mn-lt"/>
                        <a:ea typeface="Calibri"/>
                        <a:cs typeface="Times New Roman" pitchFamily="18" charset="0"/>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es-GT" sz="1400" b="1">
                          <a:solidFill>
                            <a:sysClr val="windowText" lastClr="000000"/>
                          </a:solidFill>
                          <a:latin typeface="+mn-lt"/>
                          <a:ea typeface="Calibri"/>
                          <a:cs typeface="Times New Roman" pitchFamily="18" charset="0"/>
                        </a:rPr>
                        <a:t>Referente teórico  o de enfoque</a:t>
                      </a:r>
                      <a:endParaRPr lang="es-ES" sz="1400">
                        <a:solidFill>
                          <a:sysClr val="windowText" lastClr="000000"/>
                        </a:solidFill>
                        <a:latin typeface="+mn-lt"/>
                        <a:ea typeface="Calibri"/>
                        <a:cs typeface="Times New Roman" pitchFamily="18" charset="0"/>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74908">
                <a:tc>
                  <a:txBody>
                    <a:bodyPr/>
                    <a:lstStyle/>
                    <a:p>
                      <a:pPr algn="l">
                        <a:spcAft>
                          <a:spcPts val="0"/>
                        </a:spcAft>
                      </a:pPr>
                      <a:r>
                        <a:rPr lang="en-US" sz="1400" b="1" dirty="0" smtClean="0">
                          <a:solidFill>
                            <a:sysClr val="windowText" lastClr="000000"/>
                          </a:solidFill>
                          <a:latin typeface="+mn-lt"/>
                          <a:ea typeface="Calibri"/>
                          <a:cs typeface="Times New Roman" pitchFamily="18" charset="0"/>
                        </a:rPr>
                        <a:t>OCDE  </a:t>
                      </a:r>
                      <a:r>
                        <a:rPr lang="en-US" sz="1400" b="1" dirty="0">
                          <a:solidFill>
                            <a:sysClr val="windowText" lastClr="000000"/>
                          </a:solidFill>
                          <a:latin typeface="+mn-lt"/>
                          <a:ea typeface="Calibri"/>
                          <a:cs typeface="Times New Roman" pitchFamily="18" charset="0"/>
                        </a:rPr>
                        <a:t>(2007)</a:t>
                      </a:r>
                      <a:endParaRPr lang="es-ES" sz="1400" dirty="0">
                        <a:solidFill>
                          <a:sysClr val="windowText" lastClr="000000"/>
                        </a:solidFill>
                        <a:latin typeface="+mn-lt"/>
                        <a:ea typeface="Calibri"/>
                        <a:cs typeface="Times New Roman" pitchFamily="18" charset="0"/>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l">
                        <a:spcAft>
                          <a:spcPts val="0"/>
                        </a:spcAft>
                      </a:pPr>
                      <a:r>
                        <a:rPr lang="en-US" sz="1400" dirty="0">
                          <a:solidFill>
                            <a:sysClr val="windowText" lastClr="000000"/>
                          </a:solidFill>
                          <a:latin typeface="+mn-lt"/>
                          <a:ea typeface="Calibri"/>
                          <a:cs typeface="Times New Roman" pitchFamily="18" charset="0"/>
                        </a:rPr>
                        <a:t>Linking regional and Central Governments</a:t>
                      </a:r>
                      <a:endParaRPr lang="es-ES" sz="1400" dirty="0">
                        <a:solidFill>
                          <a:sysClr val="windowText" lastClr="000000"/>
                        </a:solidFill>
                        <a:latin typeface="+mn-lt"/>
                        <a:ea typeface="Calibri"/>
                        <a:cs typeface="Times New Roman"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l">
                        <a:spcAft>
                          <a:spcPts val="0"/>
                        </a:spcAft>
                      </a:pPr>
                      <a:r>
                        <a:rPr lang="es-GT" sz="1400">
                          <a:solidFill>
                            <a:sysClr val="windowText" lastClr="000000"/>
                          </a:solidFill>
                          <a:latin typeface="+mn-lt"/>
                          <a:ea typeface="Calibri"/>
                          <a:cs typeface="Times New Roman" pitchFamily="18" charset="0"/>
                        </a:rPr>
                        <a:t>Selección de contratos en función de contexto de coordinación</a:t>
                      </a:r>
                      <a:endParaRPr lang="es-ES" sz="1400">
                        <a:solidFill>
                          <a:sysClr val="windowText" lastClr="000000"/>
                        </a:solidFill>
                        <a:latin typeface="+mn-lt"/>
                        <a:ea typeface="Calibri"/>
                        <a:cs typeface="Times New Roman"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l">
                        <a:spcAft>
                          <a:spcPts val="0"/>
                        </a:spcAft>
                      </a:pPr>
                      <a:r>
                        <a:rPr lang="es-GT" sz="1400">
                          <a:solidFill>
                            <a:sysClr val="windowText" lastClr="000000"/>
                          </a:solidFill>
                          <a:latin typeface="+mn-lt"/>
                          <a:ea typeface="Calibri"/>
                          <a:cs typeface="Times New Roman" pitchFamily="18" charset="0"/>
                        </a:rPr>
                        <a:t>Teoría de contratos</a:t>
                      </a:r>
                      <a:endParaRPr lang="es-ES" sz="1400">
                        <a:solidFill>
                          <a:sysClr val="windowText" lastClr="000000"/>
                        </a:solidFill>
                        <a:latin typeface="+mn-lt"/>
                        <a:ea typeface="Calibri"/>
                        <a:cs typeface="Times New Roman" pitchFamily="18" charset="0"/>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r>
              <a:tr h="581181">
                <a:tc>
                  <a:txBody>
                    <a:bodyPr/>
                    <a:lstStyle/>
                    <a:p>
                      <a:pPr algn="l">
                        <a:spcAft>
                          <a:spcPts val="0"/>
                        </a:spcAft>
                      </a:pPr>
                      <a:r>
                        <a:rPr lang="es-GT" sz="1400" b="1" dirty="0">
                          <a:solidFill>
                            <a:sysClr val="windowText" lastClr="000000"/>
                          </a:solidFill>
                          <a:latin typeface="+mn-lt"/>
                          <a:ea typeface="Calibri"/>
                          <a:cs typeface="Times New Roman" pitchFamily="18" charset="0"/>
                        </a:rPr>
                        <a:t>Subirats (2008)</a:t>
                      </a:r>
                      <a:endParaRPr lang="es-ES" sz="1400" dirty="0">
                        <a:solidFill>
                          <a:sysClr val="windowText" lastClr="000000"/>
                        </a:solidFill>
                        <a:latin typeface="+mn-lt"/>
                        <a:ea typeface="Calibri"/>
                        <a:cs typeface="Times New Roman" pitchFamily="18" charset="0"/>
                      </a:endParaRPr>
                    </a:p>
                  </a:txBody>
                  <a:tcPr marL="68580" marR="68580" marT="0" marB="0" anchor="ctr">
                    <a:lnL>
                      <a:noFill/>
                    </a:lnL>
                    <a:lnR>
                      <a:noFill/>
                    </a:lnR>
                    <a:lnT>
                      <a:noFill/>
                    </a:lnT>
                    <a:lnB>
                      <a:noFill/>
                    </a:lnB>
                  </a:tcPr>
                </a:tc>
                <a:tc>
                  <a:txBody>
                    <a:bodyPr/>
                    <a:lstStyle/>
                    <a:p>
                      <a:pPr algn="l">
                        <a:spcAft>
                          <a:spcPts val="0"/>
                        </a:spcAft>
                      </a:pPr>
                      <a:r>
                        <a:rPr lang="es-GT" sz="1400" dirty="0">
                          <a:solidFill>
                            <a:sysClr val="windowText" lastClr="000000"/>
                          </a:solidFill>
                          <a:latin typeface="+mn-lt"/>
                          <a:ea typeface="Calibri"/>
                          <a:cs typeface="Times New Roman" pitchFamily="18" charset="0"/>
                        </a:rPr>
                        <a:t>Análisis de gestión y políticas públicas</a:t>
                      </a:r>
                      <a:endParaRPr lang="es-ES" sz="1400" dirty="0">
                        <a:solidFill>
                          <a:sysClr val="windowText" lastClr="000000"/>
                        </a:solidFill>
                        <a:latin typeface="+mn-lt"/>
                        <a:ea typeface="Calibri"/>
                        <a:cs typeface="Times New Roman" pitchFamily="18" charset="0"/>
                      </a:endParaRPr>
                    </a:p>
                  </a:txBody>
                  <a:tcPr marL="68580" marR="68580" marT="0" marB="0">
                    <a:lnL>
                      <a:noFill/>
                    </a:lnL>
                    <a:lnR>
                      <a:noFill/>
                    </a:lnR>
                    <a:lnT>
                      <a:noFill/>
                    </a:lnT>
                    <a:lnB>
                      <a:noFill/>
                    </a:lnB>
                  </a:tcPr>
                </a:tc>
                <a:tc>
                  <a:txBody>
                    <a:bodyPr/>
                    <a:lstStyle/>
                    <a:p>
                      <a:pPr algn="l">
                        <a:spcAft>
                          <a:spcPts val="0"/>
                        </a:spcAft>
                      </a:pPr>
                      <a:r>
                        <a:rPr lang="es-GT" sz="1400">
                          <a:solidFill>
                            <a:sysClr val="windowText" lastClr="000000"/>
                          </a:solidFill>
                          <a:latin typeface="+mn-lt"/>
                          <a:ea typeface="Calibri"/>
                          <a:cs typeface="Times New Roman" pitchFamily="18" charset="0"/>
                        </a:rPr>
                        <a:t>Acuerdo político administrativo/ Programa de actuación político administrativo</a:t>
                      </a:r>
                      <a:endParaRPr lang="es-ES" sz="1400">
                        <a:solidFill>
                          <a:sysClr val="windowText" lastClr="000000"/>
                        </a:solidFill>
                        <a:latin typeface="+mn-lt"/>
                        <a:ea typeface="Calibri"/>
                        <a:cs typeface="Times New Roman" pitchFamily="18" charset="0"/>
                      </a:endParaRPr>
                    </a:p>
                  </a:txBody>
                  <a:tcPr marL="68580" marR="68580" marT="0" marB="0">
                    <a:lnL>
                      <a:noFill/>
                    </a:lnL>
                    <a:lnR>
                      <a:noFill/>
                    </a:lnR>
                    <a:lnT>
                      <a:noFill/>
                    </a:lnT>
                    <a:lnB>
                      <a:noFill/>
                    </a:lnB>
                  </a:tcPr>
                </a:tc>
                <a:tc>
                  <a:txBody>
                    <a:bodyPr/>
                    <a:lstStyle/>
                    <a:p>
                      <a:pPr indent="68580" algn="l">
                        <a:spcAft>
                          <a:spcPts val="0"/>
                        </a:spcAft>
                      </a:pPr>
                      <a:r>
                        <a:rPr lang="es-GT" sz="1400">
                          <a:solidFill>
                            <a:sysClr val="windowText" lastClr="000000"/>
                          </a:solidFill>
                          <a:latin typeface="+mn-lt"/>
                          <a:ea typeface="Calibri"/>
                          <a:cs typeface="Times New Roman" pitchFamily="18" charset="0"/>
                        </a:rPr>
                        <a:t>Institucionalismo</a:t>
                      </a:r>
                      <a:endParaRPr lang="es-ES" sz="1400">
                        <a:solidFill>
                          <a:sysClr val="windowText" lastClr="000000"/>
                        </a:solidFill>
                        <a:latin typeface="+mn-lt"/>
                        <a:ea typeface="Calibri"/>
                        <a:cs typeface="Times New Roman" pitchFamily="18" charset="0"/>
                      </a:endParaRPr>
                    </a:p>
                  </a:txBody>
                  <a:tcPr marL="68580" marR="68580" marT="0" marB="0">
                    <a:lnL>
                      <a:noFill/>
                    </a:lnL>
                    <a:lnR>
                      <a:noFill/>
                    </a:lnR>
                    <a:lnT>
                      <a:noFill/>
                    </a:lnT>
                    <a:lnB>
                      <a:noFill/>
                    </a:lnB>
                  </a:tcPr>
                </a:tc>
              </a:tr>
              <a:tr h="968635">
                <a:tc>
                  <a:txBody>
                    <a:bodyPr/>
                    <a:lstStyle/>
                    <a:p>
                      <a:pPr algn="l">
                        <a:spcAft>
                          <a:spcPts val="0"/>
                        </a:spcAft>
                      </a:pPr>
                      <a:r>
                        <a:rPr lang="es-GT" sz="1400" b="1" dirty="0">
                          <a:solidFill>
                            <a:sysClr val="windowText" lastClr="000000"/>
                          </a:solidFill>
                          <a:latin typeface="+mn-lt"/>
                          <a:ea typeface="Calibri"/>
                          <a:cs typeface="Times New Roman" pitchFamily="18" charset="0"/>
                        </a:rPr>
                        <a:t>Ostrom (1999)</a:t>
                      </a:r>
                      <a:endParaRPr lang="es-ES" sz="1400" dirty="0">
                        <a:solidFill>
                          <a:sysClr val="windowText" lastClr="000000"/>
                        </a:solidFill>
                        <a:latin typeface="+mn-lt"/>
                        <a:ea typeface="Calibri"/>
                        <a:cs typeface="Times New Roman" pitchFamily="18" charset="0"/>
                      </a:endParaRPr>
                    </a:p>
                  </a:txBody>
                  <a:tcPr marL="68580" marR="68580" marT="0" marB="0" anchor="ctr">
                    <a:lnL>
                      <a:noFill/>
                    </a:lnL>
                    <a:lnR>
                      <a:noFill/>
                    </a:lnR>
                    <a:lnT>
                      <a:noFill/>
                    </a:lnT>
                    <a:lnB>
                      <a:noFill/>
                    </a:lnB>
                    <a:solidFill>
                      <a:srgbClr val="D3DFEE"/>
                    </a:solidFill>
                  </a:tcPr>
                </a:tc>
                <a:tc>
                  <a:txBody>
                    <a:bodyPr/>
                    <a:lstStyle/>
                    <a:p>
                      <a:pPr algn="l">
                        <a:spcAft>
                          <a:spcPts val="0"/>
                        </a:spcAft>
                      </a:pPr>
                      <a:r>
                        <a:rPr lang="en-US" sz="1400">
                          <a:solidFill>
                            <a:sysClr val="windowText" lastClr="000000"/>
                          </a:solidFill>
                          <a:latin typeface="+mn-lt"/>
                          <a:ea typeface="Calibri"/>
                          <a:cs typeface="Times New Roman" pitchFamily="18" charset="0"/>
                        </a:rPr>
                        <a:t>Design Principals on Threats to Sustainable Organization that Manage Commons</a:t>
                      </a:r>
                      <a:endParaRPr lang="es-ES" sz="1400">
                        <a:solidFill>
                          <a:sysClr val="windowText" lastClr="000000"/>
                        </a:solidFill>
                        <a:latin typeface="+mn-lt"/>
                        <a:ea typeface="Calibri"/>
                        <a:cs typeface="Times New Roman" pitchFamily="18" charset="0"/>
                      </a:endParaRPr>
                    </a:p>
                  </a:txBody>
                  <a:tcPr marL="68580" marR="68580" marT="0" marB="0">
                    <a:lnL>
                      <a:noFill/>
                    </a:lnL>
                    <a:lnR>
                      <a:noFill/>
                    </a:lnR>
                    <a:lnT>
                      <a:noFill/>
                    </a:lnT>
                    <a:lnB>
                      <a:noFill/>
                    </a:lnB>
                    <a:solidFill>
                      <a:srgbClr val="D3DFEE"/>
                    </a:solidFill>
                  </a:tcPr>
                </a:tc>
                <a:tc>
                  <a:txBody>
                    <a:bodyPr/>
                    <a:lstStyle/>
                    <a:p>
                      <a:pPr algn="l">
                        <a:spcAft>
                          <a:spcPts val="0"/>
                        </a:spcAft>
                      </a:pPr>
                      <a:r>
                        <a:rPr lang="es-GT" sz="1400" dirty="0">
                          <a:solidFill>
                            <a:sysClr val="windowText" lastClr="000000"/>
                          </a:solidFill>
                          <a:latin typeface="+mn-lt"/>
                          <a:ea typeface="Calibri"/>
                          <a:cs typeface="Times New Roman" pitchFamily="18" charset="0"/>
                        </a:rPr>
                        <a:t>Principios de diseño en organizaciones </a:t>
                      </a:r>
                      <a:r>
                        <a:rPr lang="es-GT" sz="1400" baseline="0" dirty="0" smtClean="0">
                          <a:solidFill>
                            <a:sysClr val="windowText" lastClr="000000"/>
                          </a:solidFill>
                          <a:latin typeface="+mn-lt"/>
                          <a:ea typeface="Calibri"/>
                          <a:cs typeface="Times New Roman" pitchFamily="18" charset="0"/>
                        </a:rPr>
                        <a:t> que han sido sostenibles</a:t>
                      </a:r>
                      <a:endParaRPr lang="es-ES" sz="1400" dirty="0">
                        <a:solidFill>
                          <a:sysClr val="windowText" lastClr="000000"/>
                        </a:solidFill>
                        <a:latin typeface="+mn-lt"/>
                        <a:ea typeface="Calibri"/>
                        <a:cs typeface="Times New Roman" pitchFamily="18" charset="0"/>
                      </a:endParaRPr>
                    </a:p>
                  </a:txBody>
                  <a:tcPr marL="68580" marR="68580" marT="0" marB="0">
                    <a:lnL>
                      <a:noFill/>
                    </a:lnL>
                    <a:lnR>
                      <a:noFill/>
                    </a:lnR>
                    <a:lnT>
                      <a:noFill/>
                    </a:lnT>
                    <a:lnB>
                      <a:noFill/>
                    </a:lnB>
                    <a:solidFill>
                      <a:srgbClr val="D3DFEE"/>
                    </a:solidFill>
                  </a:tcPr>
                </a:tc>
                <a:tc>
                  <a:txBody>
                    <a:bodyPr/>
                    <a:lstStyle/>
                    <a:p>
                      <a:pPr algn="l">
                        <a:spcAft>
                          <a:spcPts val="0"/>
                        </a:spcAft>
                      </a:pPr>
                      <a:r>
                        <a:rPr lang="es-GT" sz="1400">
                          <a:solidFill>
                            <a:sysClr val="windowText" lastClr="000000"/>
                          </a:solidFill>
                          <a:latin typeface="+mn-lt"/>
                          <a:ea typeface="Calibri"/>
                          <a:cs typeface="Times New Roman" pitchFamily="18" charset="0"/>
                        </a:rPr>
                        <a:t>Institucionalismo / Recurso de uso común </a:t>
                      </a:r>
                      <a:endParaRPr lang="es-ES" sz="1400">
                        <a:solidFill>
                          <a:sysClr val="windowText" lastClr="000000"/>
                        </a:solidFill>
                        <a:latin typeface="+mn-lt"/>
                        <a:ea typeface="Calibri"/>
                        <a:cs typeface="Times New Roman" pitchFamily="18" charset="0"/>
                      </a:endParaRPr>
                    </a:p>
                  </a:txBody>
                  <a:tcPr marL="68580" marR="68580" marT="0" marB="0">
                    <a:lnL>
                      <a:noFill/>
                    </a:lnL>
                    <a:lnR>
                      <a:noFill/>
                    </a:lnR>
                    <a:lnT>
                      <a:noFill/>
                    </a:lnT>
                    <a:lnB>
                      <a:noFill/>
                    </a:lnB>
                    <a:solidFill>
                      <a:srgbClr val="D3DFEE"/>
                    </a:solidFill>
                  </a:tcPr>
                </a:tc>
              </a:tr>
              <a:tr h="774908">
                <a:tc>
                  <a:txBody>
                    <a:bodyPr/>
                    <a:lstStyle/>
                    <a:p>
                      <a:pPr algn="l">
                        <a:spcAft>
                          <a:spcPts val="0"/>
                        </a:spcAft>
                      </a:pPr>
                      <a:r>
                        <a:rPr lang="es-GT" sz="1400" b="1" dirty="0">
                          <a:solidFill>
                            <a:sysClr val="windowText" lastClr="000000"/>
                          </a:solidFill>
                          <a:latin typeface="+mn-lt"/>
                          <a:ea typeface="Calibri"/>
                          <a:cs typeface="Times New Roman" pitchFamily="18" charset="0"/>
                        </a:rPr>
                        <a:t>Cabinet Office (1999)</a:t>
                      </a:r>
                      <a:endParaRPr lang="es-ES" sz="1400" dirty="0">
                        <a:solidFill>
                          <a:sysClr val="windowText" lastClr="000000"/>
                        </a:solidFill>
                        <a:latin typeface="+mn-lt"/>
                        <a:ea typeface="Calibri"/>
                        <a:cs typeface="Times New Roman" pitchFamily="18" charset="0"/>
                      </a:endParaRPr>
                    </a:p>
                  </a:txBody>
                  <a:tcPr marL="68580" marR="68580" marT="0" marB="0" anchor="ctr">
                    <a:lnL>
                      <a:noFill/>
                    </a:lnL>
                    <a:lnR>
                      <a:noFill/>
                    </a:lnR>
                    <a:lnT>
                      <a:noFill/>
                    </a:lnT>
                    <a:lnB w="12700" cap="flat" cmpd="sng" algn="ctr">
                      <a:solidFill>
                        <a:srgbClr val="4F81BD"/>
                      </a:solidFill>
                      <a:prstDash val="solid"/>
                      <a:round/>
                      <a:headEnd type="none" w="med" len="med"/>
                      <a:tailEnd type="none" w="med" len="med"/>
                    </a:lnB>
                  </a:tcPr>
                </a:tc>
                <a:tc>
                  <a:txBody>
                    <a:bodyPr/>
                    <a:lstStyle/>
                    <a:p>
                      <a:pPr algn="l">
                        <a:spcAft>
                          <a:spcPts val="0"/>
                        </a:spcAft>
                      </a:pPr>
                      <a:r>
                        <a:rPr lang="en-US" sz="1400">
                          <a:solidFill>
                            <a:sysClr val="windowText" lastClr="000000"/>
                          </a:solidFill>
                          <a:latin typeface="+mn-lt"/>
                          <a:ea typeface="Calibri"/>
                          <a:cs typeface="Times New Roman" pitchFamily="18" charset="0"/>
                        </a:rPr>
                        <a:t>Professional Policy Making for the Twenty First Century</a:t>
                      </a:r>
                      <a:endParaRPr lang="es-ES" sz="1400">
                        <a:solidFill>
                          <a:sysClr val="windowText" lastClr="000000"/>
                        </a:solidFill>
                        <a:latin typeface="+mn-lt"/>
                        <a:ea typeface="Calibri"/>
                        <a:cs typeface="Times New Roman" pitchFamily="18" charset="0"/>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l">
                        <a:spcAft>
                          <a:spcPts val="0"/>
                        </a:spcAft>
                      </a:pPr>
                      <a:r>
                        <a:rPr lang="es-GT" sz="1400">
                          <a:solidFill>
                            <a:sysClr val="windowText" lastClr="000000"/>
                          </a:solidFill>
                          <a:latin typeface="+mn-lt"/>
                          <a:ea typeface="Calibri"/>
                          <a:cs typeface="Times New Roman" pitchFamily="18" charset="0"/>
                        </a:rPr>
                        <a:t>El diseño de políticas debe realizarse en función de resultados. Diseño conjunto.</a:t>
                      </a:r>
                      <a:endParaRPr lang="es-ES" sz="1400">
                        <a:solidFill>
                          <a:sysClr val="windowText" lastClr="000000"/>
                        </a:solidFill>
                        <a:latin typeface="+mn-lt"/>
                        <a:ea typeface="Calibri"/>
                        <a:cs typeface="Times New Roman" pitchFamily="18" charset="0"/>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l">
                        <a:spcAft>
                          <a:spcPts val="0"/>
                        </a:spcAft>
                      </a:pPr>
                      <a:r>
                        <a:rPr lang="es-GT" sz="1400" dirty="0">
                          <a:solidFill>
                            <a:sysClr val="windowText" lastClr="000000"/>
                          </a:solidFill>
                          <a:latin typeface="+mn-lt"/>
                          <a:ea typeface="Calibri"/>
                          <a:cs typeface="Times New Roman" pitchFamily="18" charset="0"/>
                        </a:rPr>
                        <a:t>Modernización del proceso de gestión de políticas</a:t>
                      </a:r>
                      <a:endParaRPr lang="es-ES" sz="1400" dirty="0">
                        <a:solidFill>
                          <a:sysClr val="windowText" lastClr="000000"/>
                        </a:solidFill>
                        <a:latin typeface="+mn-lt"/>
                        <a:ea typeface="Calibri"/>
                        <a:cs typeface="Times New Roman" pitchFamily="18" charset="0"/>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1 Título"/>
          <p:cNvSpPr>
            <a:spLocks noGrp="1"/>
          </p:cNvSpPr>
          <p:nvPr>
            <p:ph type="title"/>
          </p:nvPr>
        </p:nvSpPr>
        <p:spPr>
          <a:xfrm>
            <a:off x="0" y="908720"/>
            <a:ext cx="8229600" cy="1143000"/>
          </a:xfrm>
        </p:spPr>
        <p:txBody>
          <a:bodyPr>
            <a:normAutofit fontScale="90000"/>
          </a:bodyPr>
          <a:lstStyle/>
          <a:p>
            <a:pPr algn="l"/>
            <a:r>
              <a:rPr lang="es-ES" sz="2800" b="1" dirty="0" smtClean="0"/>
              <a:t>Hacía un enfoque contractual del diseño II: </a:t>
            </a:r>
            <a:r>
              <a:rPr lang="es-ES" sz="2700" dirty="0" smtClean="0"/>
              <a:t>Los problemas de coordinación pueden ser abordados bajo un enfoque contractual</a:t>
            </a:r>
            <a:endParaRPr lang="es-ES" sz="2800" dirty="0"/>
          </a:p>
        </p:txBody>
      </p:sp>
      <p:graphicFrame>
        <p:nvGraphicFramePr>
          <p:cNvPr id="5" name="4 Tabla"/>
          <p:cNvGraphicFramePr>
            <a:graphicFrameLocks noGrp="1"/>
          </p:cNvGraphicFramePr>
          <p:nvPr/>
        </p:nvGraphicFramePr>
        <p:xfrm>
          <a:off x="179511" y="2316480"/>
          <a:ext cx="8640961" cy="2926080"/>
        </p:xfrm>
        <a:graphic>
          <a:graphicData uri="http://schemas.openxmlformats.org/drawingml/2006/table">
            <a:tbl>
              <a:tblPr/>
              <a:tblGrid>
                <a:gridCol w="2304257"/>
                <a:gridCol w="1300840"/>
                <a:gridCol w="1737012"/>
                <a:gridCol w="3298852"/>
              </a:tblGrid>
              <a:tr h="0">
                <a:tc>
                  <a:txBody>
                    <a:bodyPr/>
                    <a:lstStyle/>
                    <a:p>
                      <a:pPr algn="ctr">
                        <a:spcAft>
                          <a:spcPts val="0"/>
                        </a:spcAft>
                      </a:pPr>
                      <a:r>
                        <a:rPr lang="es-GT" sz="1600" b="1" dirty="0">
                          <a:solidFill>
                            <a:schemeClr val="tx1"/>
                          </a:solidFill>
                          <a:latin typeface="+mj-lt"/>
                          <a:ea typeface="Calibri"/>
                          <a:cs typeface="Calibri"/>
                        </a:rPr>
                        <a:t>Teoría</a:t>
                      </a:r>
                      <a:endParaRPr lang="es-ES" sz="1600" b="1" dirty="0">
                        <a:solidFill>
                          <a:schemeClr val="tx1"/>
                        </a:solidFill>
                        <a:latin typeface="+mj-lt"/>
                        <a:ea typeface="Calibri"/>
                        <a:cs typeface="Calibri"/>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es-GT" sz="1600" b="1">
                          <a:solidFill>
                            <a:schemeClr val="tx1"/>
                          </a:solidFill>
                          <a:latin typeface="+mj-lt"/>
                          <a:ea typeface="Calibri"/>
                          <a:cs typeface="Calibri"/>
                        </a:rPr>
                        <a:t>Tipo de Racionalidad</a:t>
                      </a:r>
                      <a:endParaRPr lang="es-ES" sz="1600" b="1">
                        <a:solidFill>
                          <a:schemeClr val="tx1"/>
                        </a:solidFill>
                        <a:latin typeface="+mj-lt"/>
                        <a:ea typeface="Calibri"/>
                        <a:cs typeface="Calibri"/>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es-GT" sz="1600" b="1">
                          <a:solidFill>
                            <a:schemeClr val="tx1"/>
                          </a:solidFill>
                          <a:latin typeface="+mj-lt"/>
                          <a:ea typeface="Calibri"/>
                          <a:cs typeface="Calibri"/>
                        </a:rPr>
                        <a:t>Información de las partes en el contrato</a:t>
                      </a:r>
                      <a:endParaRPr lang="es-ES" sz="1600" b="1">
                        <a:solidFill>
                          <a:schemeClr val="tx1"/>
                        </a:solidFill>
                        <a:latin typeface="+mj-lt"/>
                        <a:ea typeface="Calibri"/>
                        <a:cs typeface="Calibri"/>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algn="ctr">
                        <a:spcAft>
                          <a:spcPts val="0"/>
                        </a:spcAft>
                      </a:pPr>
                      <a:r>
                        <a:rPr lang="es-GT" sz="1600" b="1">
                          <a:solidFill>
                            <a:schemeClr val="tx1"/>
                          </a:solidFill>
                          <a:latin typeface="+mj-lt"/>
                          <a:ea typeface="Calibri"/>
                          <a:cs typeface="Calibri"/>
                        </a:rPr>
                        <a:t>Aspecto principal de la teoría</a:t>
                      </a:r>
                      <a:endParaRPr lang="es-ES" sz="1600" b="1">
                        <a:solidFill>
                          <a:schemeClr val="tx1"/>
                        </a:solidFill>
                        <a:latin typeface="+mj-lt"/>
                        <a:ea typeface="Calibri"/>
                        <a:cs typeface="Calibri"/>
                      </a:endParaRPr>
                    </a:p>
                  </a:txBody>
                  <a:tcPr marL="68580" marR="68580" marT="0" marB="0" anchor="ctr">
                    <a:lnL>
                      <a:noFill/>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0">
                <a:tc>
                  <a:txBody>
                    <a:bodyPr/>
                    <a:lstStyle/>
                    <a:p>
                      <a:pPr algn="l">
                        <a:spcAft>
                          <a:spcPts val="0"/>
                        </a:spcAft>
                      </a:pPr>
                      <a:r>
                        <a:rPr lang="es-GT" sz="2000" b="1" smtClean="0">
                          <a:solidFill>
                            <a:schemeClr val="tx1"/>
                          </a:solidFill>
                          <a:latin typeface="+mj-lt"/>
                          <a:ea typeface="Calibri"/>
                          <a:cs typeface="Calibri"/>
                        </a:rPr>
                        <a:t>Teoría </a:t>
                      </a:r>
                      <a:r>
                        <a:rPr lang="es-GT" sz="2000" b="1">
                          <a:solidFill>
                            <a:schemeClr val="tx1"/>
                          </a:solidFill>
                          <a:latin typeface="+mj-lt"/>
                          <a:ea typeface="Calibri"/>
                          <a:cs typeface="Calibri"/>
                        </a:rPr>
                        <a:t>de </a:t>
                      </a:r>
                      <a:r>
                        <a:rPr lang="es-GT" sz="2000" b="1" smtClean="0">
                          <a:solidFill>
                            <a:schemeClr val="tx1"/>
                          </a:solidFill>
                          <a:latin typeface="+mj-lt"/>
                          <a:ea typeface="Calibri"/>
                          <a:cs typeface="Calibri"/>
                        </a:rPr>
                        <a:t>incentivos</a:t>
                      </a:r>
                      <a:endParaRPr lang="es-ES" sz="2000">
                        <a:solidFill>
                          <a:schemeClr val="tx1"/>
                        </a:solidFill>
                        <a:latin typeface="+mj-lt"/>
                        <a:ea typeface="Calibri"/>
                        <a:cs typeface="Calibri"/>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l">
                        <a:spcAft>
                          <a:spcPts val="0"/>
                        </a:spcAft>
                      </a:pPr>
                      <a:r>
                        <a:rPr lang="es-GT" sz="1600" err="1">
                          <a:solidFill>
                            <a:schemeClr val="tx1"/>
                          </a:solidFill>
                          <a:latin typeface="+mj-lt"/>
                          <a:ea typeface="Calibri"/>
                          <a:cs typeface="Calibri"/>
                        </a:rPr>
                        <a:t>Savage</a:t>
                      </a:r>
                      <a:r>
                        <a:rPr lang="es-GT" sz="1600">
                          <a:solidFill>
                            <a:schemeClr val="tx1"/>
                          </a:solidFill>
                          <a:latin typeface="+mj-lt"/>
                          <a:ea typeface="Calibri"/>
                          <a:cs typeface="Calibri"/>
                        </a:rPr>
                        <a:t>*</a:t>
                      </a:r>
                      <a:endParaRPr lang="es-ES" sz="1600">
                        <a:solidFill>
                          <a:schemeClr val="tx1"/>
                        </a:solidFill>
                        <a:latin typeface="+mj-lt"/>
                        <a:ea typeface="Calibri"/>
                        <a:cs typeface="Calibri"/>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l">
                        <a:spcAft>
                          <a:spcPts val="0"/>
                        </a:spcAft>
                      </a:pPr>
                      <a:r>
                        <a:rPr lang="es-GT" sz="1600">
                          <a:solidFill>
                            <a:schemeClr val="tx1"/>
                          </a:solidFill>
                          <a:latin typeface="+mj-lt"/>
                          <a:ea typeface="Calibri"/>
                          <a:cs typeface="Calibri"/>
                        </a:rPr>
                        <a:t>Completa y asimétrica</a:t>
                      </a:r>
                      <a:endParaRPr lang="es-ES" sz="1600">
                        <a:solidFill>
                          <a:schemeClr val="tx1"/>
                        </a:solidFill>
                        <a:latin typeface="+mj-lt"/>
                        <a:ea typeface="Calibri"/>
                        <a:cs typeface="Calibri"/>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c>
                  <a:txBody>
                    <a:bodyPr/>
                    <a:lstStyle/>
                    <a:p>
                      <a:pPr algn="l">
                        <a:spcAft>
                          <a:spcPts val="0"/>
                        </a:spcAft>
                      </a:pPr>
                      <a:r>
                        <a:rPr lang="es-GT" sz="1600" dirty="0">
                          <a:solidFill>
                            <a:schemeClr val="tx1"/>
                          </a:solidFill>
                          <a:latin typeface="+mj-lt"/>
                          <a:ea typeface="Calibri"/>
                          <a:cs typeface="Calibri"/>
                        </a:rPr>
                        <a:t>Incentivos </a:t>
                      </a:r>
                      <a:r>
                        <a:rPr lang="es-GT" sz="1600" dirty="0" smtClean="0">
                          <a:solidFill>
                            <a:schemeClr val="tx1"/>
                          </a:solidFill>
                          <a:latin typeface="+mj-lt"/>
                          <a:ea typeface="Calibri"/>
                          <a:cs typeface="Calibri"/>
                        </a:rPr>
                        <a:t>evidentes revelados bajo un esquema </a:t>
                      </a:r>
                      <a:r>
                        <a:rPr lang="es-GT" sz="1600" dirty="0">
                          <a:solidFill>
                            <a:schemeClr val="tx1"/>
                          </a:solidFill>
                          <a:latin typeface="+mj-lt"/>
                          <a:ea typeface="Calibri"/>
                          <a:cs typeface="Calibri"/>
                        </a:rPr>
                        <a:t>de pagos</a:t>
                      </a:r>
                      <a:endParaRPr lang="es-ES" sz="1600" dirty="0">
                        <a:solidFill>
                          <a:schemeClr val="tx1"/>
                        </a:solidFill>
                        <a:latin typeface="+mj-lt"/>
                        <a:ea typeface="Calibri"/>
                        <a:cs typeface="Calibri"/>
                      </a:endParaRPr>
                    </a:p>
                  </a:txBody>
                  <a:tcPr marL="68580" marR="68580" marT="0" marB="0">
                    <a:lnL>
                      <a:noFill/>
                    </a:lnL>
                    <a:lnR>
                      <a:noFill/>
                    </a:lnR>
                    <a:lnT w="12700" cap="flat" cmpd="sng" algn="ctr">
                      <a:solidFill>
                        <a:srgbClr val="4F81BD"/>
                      </a:solidFill>
                      <a:prstDash val="solid"/>
                      <a:round/>
                      <a:headEnd type="none" w="med" len="med"/>
                      <a:tailEnd type="none" w="med" len="med"/>
                    </a:lnT>
                    <a:lnB>
                      <a:noFill/>
                    </a:lnB>
                    <a:solidFill>
                      <a:srgbClr val="D3DFEE"/>
                    </a:solidFill>
                  </a:tcPr>
                </a:tc>
              </a:tr>
              <a:tr h="0">
                <a:tc>
                  <a:txBody>
                    <a:bodyPr/>
                    <a:lstStyle/>
                    <a:p>
                      <a:pPr algn="l">
                        <a:spcAft>
                          <a:spcPts val="0"/>
                        </a:spcAft>
                      </a:pPr>
                      <a:r>
                        <a:rPr lang="es-GT" sz="2000" b="1" smtClean="0">
                          <a:solidFill>
                            <a:schemeClr val="tx1"/>
                          </a:solidFill>
                          <a:latin typeface="+mj-lt"/>
                          <a:ea typeface="Calibri"/>
                          <a:cs typeface="Calibri"/>
                        </a:rPr>
                        <a:t>Teoría </a:t>
                      </a:r>
                      <a:r>
                        <a:rPr lang="es-GT" sz="2000" b="1">
                          <a:solidFill>
                            <a:schemeClr val="tx1"/>
                          </a:solidFill>
                          <a:latin typeface="+mj-lt"/>
                          <a:ea typeface="Calibri"/>
                          <a:cs typeface="Calibri"/>
                        </a:rPr>
                        <a:t>de contratos </a:t>
                      </a:r>
                      <a:r>
                        <a:rPr lang="es-GT" sz="2000" b="1" smtClean="0">
                          <a:solidFill>
                            <a:schemeClr val="tx1"/>
                          </a:solidFill>
                          <a:latin typeface="+mj-lt"/>
                          <a:ea typeface="Calibri"/>
                          <a:cs typeface="Calibri"/>
                        </a:rPr>
                        <a:t>incompletos</a:t>
                      </a:r>
                      <a:endParaRPr lang="es-ES" sz="2000">
                        <a:solidFill>
                          <a:schemeClr val="tx1"/>
                        </a:solidFill>
                        <a:latin typeface="+mj-lt"/>
                        <a:ea typeface="Calibri"/>
                        <a:cs typeface="Calibri"/>
                      </a:endParaRPr>
                    </a:p>
                  </a:txBody>
                  <a:tcPr marL="68580" marR="68580" marT="0" marB="0">
                    <a:lnL>
                      <a:noFill/>
                    </a:lnL>
                    <a:lnR>
                      <a:noFill/>
                    </a:lnR>
                    <a:lnT>
                      <a:noFill/>
                    </a:lnT>
                    <a:lnB>
                      <a:noFill/>
                    </a:lnB>
                  </a:tcPr>
                </a:tc>
                <a:tc>
                  <a:txBody>
                    <a:bodyPr/>
                    <a:lstStyle/>
                    <a:p>
                      <a:pPr algn="l">
                        <a:spcAft>
                          <a:spcPts val="0"/>
                        </a:spcAft>
                      </a:pPr>
                      <a:r>
                        <a:rPr lang="es-GT" sz="1600" err="1">
                          <a:solidFill>
                            <a:schemeClr val="tx1"/>
                          </a:solidFill>
                          <a:latin typeface="+mj-lt"/>
                          <a:ea typeface="Calibri"/>
                          <a:cs typeface="Calibri"/>
                        </a:rPr>
                        <a:t>Savage</a:t>
                      </a:r>
                      <a:r>
                        <a:rPr lang="es-GT" sz="1600">
                          <a:solidFill>
                            <a:schemeClr val="tx1"/>
                          </a:solidFill>
                          <a:latin typeface="+mj-lt"/>
                          <a:ea typeface="Calibri"/>
                          <a:cs typeface="Calibri"/>
                        </a:rPr>
                        <a:t>*</a:t>
                      </a:r>
                      <a:endParaRPr lang="es-ES" sz="1600">
                        <a:solidFill>
                          <a:schemeClr val="tx1"/>
                        </a:solidFill>
                        <a:latin typeface="+mj-lt"/>
                        <a:ea typeface="Calibri"/>
                        <a:cs typeface="Calibri"/>
                      </a:endParaRPr>
                    </a:p>
                  </a:txBody>
                  <a:tcPr marL="68580" marR="68580" marT="0" marB="0">
                    <a:lnL>
                      <a:noFill/>
                    </a:lnL>
                    <a:lnR>
                      <a:noFill/>
                    </a:lnR>
                    <a:lnT>
                      <a:noFill/>
                    </a:lnT>
                    <a:lnB>
                      <a:noFill/>
                    </a:lnB>
                  </a:tcPr>
                </a:tc>
                <a:tc>
                  <a:txBody>
                    <a:bodyPr/>
                    <a:lstStyle/>
                    <a:p>
                      <a:pPr algn="l">
                        <a:spcAft>
                          <a:spcPts val="0"/>
                        </a:spcAft>
                      </a:pPr>
                      <a:r>
                        <a:rPr lang="es-GT" sz="1600">
                          <a:solidFill>
                            <a:schemeClr val="tx1"/>
                          </a:solidFill>
                          <a:latin typeface="+mj-lt"/>
                          <a:ea typeface="Calibri"/>
                          <a:cs typeface="Calibri"/>
                        </a:rPr>
                        <a:t>Completa y asimétrica</a:t>
                      </a:r>
                      <a:endParaRPr lang="es-ES" sz="1600">
                        <a:solidFill>
                          <a:schemeClr val="tx1"/>
                        </a:solidFill>
                        <a:latin typeface="+mj-lt"/>
                        <a:ea typeface="Calibri"/>
                        <a:cs typeface="Calibri"/>
                      </a:endParaRPr>
                    </a:p>
                  </a:txBody>
                  <a:tcPr marL="68580" marR="68580" marT="0" marB="0">
                    <a:lnL>
                      <a:noFill/>
                    </a:lnL>
                    <a:lnR>
                      <a:noFill/>
                    </a:lnR>
                    <a:lnT>
                      <a:noFill/>
                    </a:lnT>
                    <a:lnB>
                      <a:noFill/>
                    </a:lnB>
                  </a:tcPr>
                </a:tc>
                <a:tc>
                  <a:txBody>
                    <a:bodyPr/>
                    <a:lstStyle/>
                    <a:p>
                      <a:pPr algn="l">
                        <a:spcAft>
                          <a:spcPts val="0"/>
                        </a:spcAft>
                      </a:pPr>
                      <a:r>
                        <a:rPr lang="es-GT" sz="1600" dirty="0" smtClean="0">
                          <a:solidFill>
                            <a:schemeClr val="tx1"/>
                          </a:solidFill>
                          <a:latin typeface="+mj-lt"/>
                          <a:ea typeface="Calibri"/>
                          <a:cs typeface="Calibri"/>
                        </a:rPr>
                        <a:t>Distribución </a:t>
                      </a:r>
                      <a:r>
                        <a:rPr lang="es-GT" sz="1600" dirty="0">
                          <a:solidFill>
                            <a:schemeClr val="tx1"/>
                          </a:solidFill>
                          <a:latin typeface="+mj-lt"/>
                          <a:ea typeface="Calibri"/>
                          <a:cs typeface="Calibri"/>
                        </a:rPr>
                        <a:t>de derechos y del residuo para motivar los aspectos no sujetos del contrato</a:t>
                      </a:r>
                      <a:endParaRPr lang="es-ES" sz="1600" dirty="0">
                        <a:solidFill>
                          <a:schemeClr val="tx1"/>
                        </a:solidFill>
                        <a:latin typeface="+mj-lt"/>
                        <a:ea typeface="Calibri"/>
                        <a:cs typeface="Calibri"/>
                      </a:endParaRPr>
                    </a:p>
                  </a:txBody>
                  <a:tcPr marL="68580" marR="68580" marT="0" marB="0">
                    <a:lnL>
                      <a:noFill/>
                    </a:lnL>
                    <a:lnR>
                      <a:noFill/>
                    </a:lnR>
                    <a:lnT>
                      <a:noFill/>
                    </a:lnT>
                    <a:lnB>
                      <a:noFill/>
                    </a:lnB>
                  </a:tcPr>
                </a:tc>
              </a:tr>
              <a:tr h="0">
                <a:tc>
                  <a:txBody>
                    <a:bodyPr/>
                    <a:lstStyle/>
                    <a:p>
                      <a:pPr algn="l">
                        <a:spcAft>
                          <a:spcPts val="0"/>
                        </a:spcAft>
                      </a:pPr>
                      <a:r>
                        <a:rPr lang="es-GT" sz="2000" b="1" smtClean="0">
                          <a:solidFill>
                            <a:schemeClr val="tx1"/>
                          </a:solidFill>
                          <a:latin typeface="+mj-lt"/>
                          <a:ea typeface="Calibri"/>
                          <a:cs typeface="Calibri"/>
                        </a:rPr>
                        <a:t>Teoría </a:t>
                      </a:r>
                      <a:r>
                        <a:rPr lang="es-GT" sz="2000" b="1">
                          <a:solidFill>
                            <a:schemeClr val="tx1"/>
                          </a:solidFill>
                          <a:latin typeface="+mj-lt"/>
                          <a:ea typeface="Calibri"/>
                          <a:cs typeface="Calibri"/>
                        </a:rPr>
                        <a:t>de costos de </a:t>
                      </a:r>
                      <a:r>
                        <a:rPr lang="es-GT" sz="2000" b="1" smtClean="0">
                          <a:solidFill>
                            <a:schemeClr val="tx1"/>
                          </a:solidFill>
                          <a:latin typeface="+mj-lt"/>
                          <a:ea typeface="Calibri"/>
                          <a:cs typeface="Calibri"/>
                        </a:rPr>
                        <a:t>transacción</a:t>
                      </a:r>
                      <a:endParaRPr lang="es-ES" sz="2000">
                        <a:solidFill>
                          <a:schemeClr val="tx1"/>
                        </a:solidFill>
                        <a:latin typeface="+mj-lt"/>
                        <a:ea typeface="Calibri"/>
                        <a:cs typeface="Calibri"/>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r>
                        <a:rPr lang="es-GT" sz="1600" err="1">
                          <a:solidFill>
                            <a:schemeClr val="tx1"/>
                          </a:solidFill>
                          <a:latin typeface="+mj-lt"/>
                          <a:ea typeface="Calibri"/>
                          <a:cs typeface="Calibri"/>
                        </a:rPr>
                        <a:t>Simon</a:t>
                      </a:r>
                      <a:r>
                        <a:rPr lang="es-GT" sz="1600" smtClean="0">
                          <a:solidFill>
                            <a:schemeClr val="tx1"/>
                          </a:solidFill>
                          <a:latin typeface="+mj-lt"/>
                          <a:ea typeface="Calibri"/>
                          <a:cs typeface="Calibri"/>
                        </a:rPr>
                        <a:t>**</a:t>
                      </a:r>
                      <a:endParaRPr lang="es-ES" sz="1600">
                        <a:solidFill>
                          <a:schemeClr val="tx1"/>
                        </a:solidFill>
                        <a:latin typeface="+mj-lt"/>
                        <a:ea typeface="Calibri"/>
                        <a:cs typeface="Calibri"/>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r>
                        <a:rPr lang="es-GT" sz="1600">
                          <a:solidFill>
                            <a:schemeClr val="tx1"/>
                          </a:solidFill>
                          <a:latin typeface="+mj-lt"/>
                          <a:ea typeface="Calibri"/>
                          <a:cs typeface="Calibri"/>
                        </a:rPr>
                        <a:t>Incompleta y </a:t>
                      </a:r>
                      <a:r>
                        <a:rPr lang="es-GT" sz="1600" err="1" smtClean="0">
                          <a:solidFill>
                            <a:schemeClr val="tx1"/>
                          </a:solidFill>
                          <a:latin typeface="+mj-lt"/>
                          <a:ea typeface="Calibri"/>
                          <a:cs typeface="Calibri"/>
                        </a:rPr>
                        <a:t>asimetríca</a:t>
                      </a:r>
                      <a:endParaRPr lang="es-ES" sz="1600">
                        <a:solidFill>
                          <a:schemeClr val="tx1"/>
                        </a:solidFill>
                        <a:latin typeface="+mj-lt"/>
                        <a:ea typeface="Calibri"/>
                        <a:cs typeface="Calibri"/>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pPr algn="l">
                        <a:spcAft>
                          <a:spcPts val="0"/>
                        </a:spcAft>
                      </a:pPr>
                      <a:r>
                        <a:rPr lang="es-GT" sz="1600">
                          <a:solidFill>
                            <a:schemeClr val="tx1"/>
                          </a:solidFill>
                          <a:latin typeface="+mj-lt"/>
                          <a:ea typeface="Calibri"/>
                          <a:cs typeface="Calibri"/>
                        </a:rPr>
                        <a:t>Creación de procesos para el </a:t>
                      </a:r>
                      <a:r>
                        <a:rPr lang="es-GT" sz="1600" smtClean="0">
                          <a:solidFill>
                            <a:schemeClr val="tx1"/>
                          </a:solidFill>
                          <a:latin typeface="+mj-lt"/>
                          <a:ea typeface="Calibri"/>
                          <a:cs typeface="Calibri"/>
                        </a:rPr>
                        <a:t>eventual procedimiento </a:t>
                      </a:r>
                      <a:r>
                        <a:rPr lang="es-GT" sz="1600">
                          <a:solidFill>
                            <a:schemeClr val="tx1"/>
                          </a:solidFill>
                          <a:latin typeface="+mj-lt"/>
                          <a:ea typeface="Calibri"/>
                          <a:cs typeface="Calibri"/>
                        </a:rPr>
                        <a:t>de </a:t>
                      </a:r>
                      <a:r>
                        <a:rPr lang="es-GT" sz="1600" smtClean="0">
                          <a:solidFill>
                            <a:schemeClr val="tx1"/>
                          </a:solidFill>
                          <a:latin typeface="+mj-lt"/>
                          <a:ea typeface="Calibri"/>
                          <a:cs typeface="Calibri"/>
                        </a:rPr>
                        <a:t>toma </a:t>
                      </a:r>
                      <a:r>
                        <a:rPr lang="es-GT" sz="1600">
                          <a:solidFill>
                            <a:schemeClr val="tx1"/>
                          </a:solidFill>
                          <a:latin typeface="+mj-lt"/>
                          <a:ea typeface="Calibri"/>
                          <a:cs typeface="Calibri"/>
                        </a:rPr>
                        <a:t>de decisiones </a:t>
                      </a:r>
                      <a:r>
                        <a:rPr lang="es-GT" sz="1600" smtClean="0">
                          <a:solidFill>
                            <a:schemeClr val="tx1"/>
                          </a:solidFill>
                          <a:latin typeface="+mj-lt"/>
                          <a:ea typeface="Calibri"/>
                          <a:cs typeface="Calibri"/>
                        </a:rPr>
                        <a:t>y </a:t>
                      </a:r>
                      <a:r>
                        <a:rPr lang="es-GT" sz="1600">
                          <a:solidFill>
                            <a:schemeClr val="tx1"/>
                          </a:solidFill>
                          <a:latin typeface="+mj-lt"/>
                          <a:ea typeface="Calibri"/>
                          <a:cs typeface="Calibri"/>
                        </a:rPr>
                        <a:t>de los mecanismos para reforzar los acuerdos.</a:t>
                      </a:r>
                      <a:endParaRPr lang="es-ES" sz="1600">
                        <a:solidFill>
                          <a:schemeClr val="tx1"/>
                        </a:solidFill>
                        <a:latin typeface="+mj-lt"/>
                        <a:ea typeface="Calibri"/>
                        <a:cs typeface="Calibri"/>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11265" name="Rectangle 1"/>
          <p:cNvSpPr>
            <a:spLocks noChangeArrowheads="1"/>
          </p:cNvSpPr>
          <p:nvPr/>
        </p:nvSpPr>
        <p:spPr bwMode="auto">
          <a:xfrm>
            <a:off x="251520" y="5301208"/>
            <a:ext cx="6503804"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075113" algn="l"/>
              </a:tabLst>
            </a:pPr>
            <a:r>
              <a:rPr kumimoji="0" lang="es-GT" sz="1100" b="0" i="0" u="none" strike="noStrike" cap="none" normalizeH="0" baseline="0" smtClean="0">
                <a:ln>
                  <a:noFill/>
                </a:ln>
                <a:solidFill>
                  <a:schemeClr val="tx1"/>
                </a:solidFill>
                <a:effectLst/>
                <a:latin typeface="Garamond" pitchFamily="18" charset="0"/>
                <a:ea typeface="Calibri" pitchFamily="34" charset="0"/>
                <a:cs typeface="Calibri" pitchFamily="34" charset="0"/>
              </a:rPr>
              <a:t>* Consistencia interna de las preferencias. ** Racionalidad limitada</a:t>
            </a:r>
            <a:endParaRPr kumimoji="0" lang="es-ES" sz="1050" b="0" i="0" u="none" strike="noStrike" cap="none" normalizeH="0" baseline="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075113" algn="l"/>
              </a:tabLst>
            </a:pPr>
            <a:r>
              <a:rPr kumimoji="0" lang="es-GT" sz="1100" b="0" i="0" u="none" strike="noStrike" cap="none" normalizeH="0" baseline="0" smtClean="0">
                <a:ln>
                  <a:noFill/>
                </a:ln>
                <a:solidFill>
                  <a:schemeClr val="tx1"/>
                </a:solidFill>
                <a:effectLst/>
                <a:latin typeface="Garamond" pitchFamily="18" charset="0"/>
                <a:ea typeface="Calibri" pitchFamily="34" charset="0"/>
                <a:cs typeface="Calibri" pitchFamily="34" charset="0"/>
              </a:rPr>
              <a:t>Fuente: Elaboración propia en función de </a:t>
            </a:r>
            <a:r>
              <a:rPr kumimoji="0" lang="es-GT" sz="1100" b="0" i="0" u="none" strike="noStrike" cap="none" normalizeH="0" baseline="0" err="1" smtClean="0">
                <a:ln>
                  <a:noFill/>
                </a:ln>
                <a:solidFill>
                  <a:schemeClr val="tx1"/>
                </a:solidFill>
                <a:effectLst/>
                <a:latin typeface="Garamond" pitchFamily="18" charset="0"/>
                <a:ea typeface="Calibri" pitchFamily="34" charset="0"/>
                <a:cs typeface="Calibri" pitchFamily="34" charset="0"/>
              </a:rPr>
              <a:t>Brousseau</a:t>
            </a:r>
            <a:r>
              <a:rPr kumimoji="0" lang="es-GT" sz="1100" b="0" i="0" u="none" strike="noStrike" cap="none" normalizeH="0" baseline="0" smtClean="0">
                <a:ln>
                  <a:noFill/>
                </a:ln>
                <a:solidFill>
                  <a:schemeClr val="tx1"/>
                </a:solidFill>
                <a:effectLst/>
                <a:latin typeface="Garamond" pitchFamily="18" charset="0"/>
                <a:ea typeface="Calibri" pitchFamily="34" charset="0"/>
                <a:cs typeface="Calibri" pitchFamily="34" charset="0"/>
              </a:rPr>
              <a:t>  y </a:t>
            </a:r>
            <a:r>
              <a:rPr kumimoji="0" lang="es-GT" sz="1100" b="0" i="0" u="none" strike="noStrike" cap="none" normalizeH="0" baseline="0" err="1" smtClean="0">
                <a:ln>
                  <a:noFill/>
                </a:ln>
                <a:solidFill>
                  <a:schemeClr val="tx1"/>
                </a:solidFill>
                <a:effectLst/>
                <a:latin typeface="Garamond" pitchFamily="18" charset="0"/>
                <a:ea typeface="Calibri" pitchFamily="34" charset="0"/>
                <a:cs typeface="Calibri" pitchFamily="34" charset="0"/>
              </a:rPr>
              <a:t>Glachant</a:t>
            </a:r>
            <a:r>
              <a:rPr kumimoji="0" lang="es-GT" sz="1100" b="0" i="0" u="none" strike="noStrike" cap="none" normalizeH="0" baseline="0" smtClean="0">
                <a:ln>
                  <a:noFill/>
                </a:ln>
                <a:solidFill>
                  <a:schemeClr val="tx1"/>
                </a:solidFill>
                <a:effectLst/>
                <a:latin typeface="Garamond" pitchFamily="18" charset="0"/>
                <a:ea typeface="Calibri" pitchFamily="34" charset="0"/>
                <a:cs typeface="Calibri" pitchFamily="34" charset="0"/>
              </a:rPr>
              <a:t> (2002).  </a:t>
            </a:r>
            <a:endParaRPr kumimoji="0" lang="es-GT" sz="24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1" name="30 Rectángulo"/>
          <p:cNvSpPr/>
          <p:nvPr/>
        </p:nvSpPr>
        <p:spPr>
          <a:xfrm>
            <a:off x="0" y="2780928"/>
            <a:ext cx="3707904" cy="4077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0" name="39 Conector recto"/>
          <p:cNvCxnSpPr/>
          <p:nvPr/>
        </p:nvCxnSpPr>
        <p:spPr>
          <a:xfrm flipH="1">
            <a:off x="1403648" y="3861048"/>
            <a:ext cx="12489" cy="2028998"/>
          </a:xfrm>
          <a:prstGeom prst="line">
            <a:avLst/>
          </a:prstGeom>
        </p:spPr>
        <p:style>
          <a:lnRef idx="1">
            <a:schemeClr val="accent3"/>
          </a:lnRef>
          <a:fillRef idx="0">
            <a:schemeClr val="accent3"/>
          </a:fillRef>
          <a:effectRef idx="0">
            <a:schemeClr val="accent3"/>
          </a:effectRef>
          <a:fontRef idx="minor">
            <a:schemeClr val="tx1"/>
          </a:fontRef>
        </p:style>
      </p:cxnSp>
      <p:sp>
        <p:nvSpPr>
          <p:cNvPr id="13" name="12 Forma libre"/>
          <p:cNvSpPr/>
          <p:nvPr/>
        </p:nvSpPr>
        <p:spPr>
          <a:xfrm>
            <a:off x="287015" y="4913387"/>
            <a:ext cx="2114550" cy="666750"/>
          </a:xfrm>
          <a:custGeom>
            <a:avLst/>
            <a:gdLst>
              <a:gd name="connsiteX0" fmla="*/ 19050 w 2114550"/>
              <a:gd name="connsiteY0" fmla="*/ 28575 h 666750"/>
              <a:gd name="connsiteX1" fmla="*/ 1847850 w 2114550"/>
              <a:gd name="connsiteY1" fmla="*/ 85725 h 666750"/>
              <a:gd name="connsiteX2" fmla="*/ 1781175 w 2114550"/>
              <a:gd name="connsiteY2" fmla="*/ 295275 h 666750"/>
              <a:gd name="connsiteX3" fmla="*/ 2114550 w 2114550"/>
              <a:gd name="connsiteY3" fmla="*/ 619125 h 666750"/>
              <a:gd name="connsiteX4" fmla="*/ 0 w 2114550"/>
              <a:gd name="connsiteY4" fmla="*/ 666750 h 666750"/>
              <a:gd name="connsiteX5" fmla="*/ 66675 w 2114550"/>
              <a:gd name="connsiteY5" fmla="*/ 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4550" h="666750">
                <a:moveTo>
                  <a:pt x="19050" y="28575"/>
                </a:moveTo>
                <a:lnTo>
                  <a:pt x="1847850" y="85725"/>
                </a:lnTo>
                <a:lnTo>
                  <a:pt x="1781175" y="295275"/>
                </a:lnTo>
                <a:lnTo>
                  <a:pt x="2114550" y="619125"/>
                </a:lnTo>
                <a:lnTo>
                  <a:pt x="0" y="666750"/>
                </a:lnTo>
                <a:lnTo>
                  <a:pt x="66675" y="0"/>
                </a:lnTo>
              </a:path>
            </a:pathLst>
          </a:cu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lt1"/>
              </a:solidFill>
            </a:endParaRPr>
          </a:p>
        </p:txBody>
      </p:sp>
      <p:sp>
        <p:nvSpPr>
          <p:cNvPr id="12" name="11 Forma libre"/>
          <p:cNvSpPr/>
          <p:nvPr/>
        </p:nvSpPr>
        <p:spPr>
          <a:xfrm>
            <a:off x="113283" y="4077072"/>
            <a:ext cx="1809750" cy="638175"/>
          </a:xfrm>
          <a:custGeom>
            <a:avLst/>
            <a:gdLst>
              <a:gd name="connsiteX0" fmla="*/ 0 w 1809750"/>
              <a:gd name="connsiteY0" fmla="*/ 0 h 638175"/>
              <a:gd name="connsiteX1" fmla="*/ 0 w 1809750"/>
              <a:gd name="connsiteY1" fmla="*/ 0 h 638175"/>
              <a:gd name="connsiteX2" fmla="*/ 28575 w 1809750"/>
              <a:gd name="connsiteY2" fmla="*/ 295275 h 638175"/>
              <a:gd name="connsiteX3" fmla="*/ 38100 w 1809750"/>
              <a:gd name="connsiteY3" fmla="*/ 381000 h 638175"/>
              <a:gd name="connsiteX4" fmla="*/ 47625 w 1809750"/>
              <a:gd name="connsiteY4" fmla="*/ 533400 h 638175"/>
              <a:gd name="connsiteX5" fmla="*/ 76200 w 1809750"/>
              <a:gd name="connsiteY5" fmla="*/ 590550 h 638175"/>
              <a:gd name="connsiteX6" fmla="*/ 76200 w 1809750"/>
              <a:gd name="connsiteY6" fmla="*/ 619125 h 638175"/>
              <a:gd name="connsiteX7" fmla="*/ 257175 w 1809750"/>
              <a:gd name="connsiteY7" fmla="*/ 638175 h 638175"/>
              <a:gd name="connsiteX8" fmla="*/ 1743075 w 1809750"/>
              <a:gd name="connsiteY8" fmla="*/ 619125 h 638175"/>
              <a:gd name="connsiteX9" fmla="*/ 1809750 w 1809750"/>
              <a:gd name="connsiteY9" fmla="*/ 228600 h 638175"/>
              <a:gd name="connsiteX10" fmla="*/ 1685925 w 1809750"/>
              <a:gd name="connsiteY10" fmla="*/ 238125 h 638175"/>
              <a:gd name="connsiteX11" fmla="*/ 1609725 w 1809750"/>
              <a:gd name="connsiteY11" fmla="*/ 28575 h 638175"/>
              <a:gd name="connsiteX12" fmla="*/ 0 w 1809750"/>
              <a:gd name="connsiteY12" fmla="*/ 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9750" h="638175">
                <a:moveTo>
                  <a:pt x="0" y="0"/>
                </a:moveTo>
                <a:lnTo>
                  <a:pt x="0" y="0"/>
                </a:lnTo>
                <a:cubicBezTo>
                  <a:pt x="9525" y="98425"/>
                  <a:pt x="18736" y="196881"/>
                  <a:pt x="28575" y="295275"/>
                </a:cubicBezTo>
                <a:cubicBezTo>
                  <a:pt x="31436" y="323883"/>
                  <a:pt x="35807" y="352341"/>
                  <a:pt x="38100" y="381000"/>
                </a:cubicBezTo>
                <a:cubicBezTo>
                  <a:pt x="42159" y="431737"/>
                  <a:pt x="42297" y="482781"/>
                  <a:pt x="47625" y="533400"/>
                </a:cubicBezTo>
                <a:cubicBezTo>
                  <a:pt x="52608" y="580738"/>
                  <a:pt x="60887" y="544611"/>
                  <a:pt x="76200" y="590550"/>
                </a:cubicBezTo>
                <a:cubicBezTo>
                  <a:pt x="79212" y="599586"/>
                  <a:pt x="76200" y="609600"/>
                  <a:pt x="76200" y="619125"/>
                </a:cubicBezTo>
                <a:lnTo>
                  <a:pt x="257175" y="638175"/>
                </a:lnTo>
                <a:lnTo>
                  <a:pt x="1743075" y="619125"/>
                </a:lnTo>
                <a:lnTo>
                  <a:pt x="1809750" y="228600"/>
                </a:lnTo>
                <a:lnTo>
                  <a:pt x="1685925" y="238125"/>
                </a:lnTo>
                <a:lnTo>
                  <a:pt x="1609725" y="28575"/>
                </a:lnTo>
                <a:lnTo>
                  <a:pt x="0" y="0"/>
                </a:lnTo>
                <a:close/>
              </a:path>
            </a:pathLst>
          </a:cu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Forma libre"/>
          <p:cNvSpPr/>
          <p:nvPr/>
        </p:nvSpPr>
        <p:spPr>
          <a:xfrm>
            <a:off x="1043608" y="2924944"/>
            <a:ext cx="1819275" cy="952500"/>
          </a:xfrm>
          <a:custGeom>
            <a:avLst/>
            <a:gdLst>
              <a:gd name="connsiteX0" fmla="*/ 0 w 1819275"/>
              <a:gd name="connsiteY0" fmla="*/ 19050 h 952500"/>
              <a:gd name="connsiteX1" fmla="*/ 1819275 w 1819275"/>
              <a:gd name="connsiteY1" fmla="*/ 0 h 952500"/>
              <a:gd name="connsiteX2" fmla="*/ 1657350 w 1819275"/>
              <a:gd name="connsiteY2" fmla="*/ 342900 h 952500"/>
              <a:gd name="connsiteX3" fmla="*/ 990600 w 1819275"/>
              <a:gd name="connsiteY3" fmla="*/ 352425 h 952500"/>
              <a:gd name="connsiteX4" fmla="*/ 1028700 w 1819275"/>
              <a:gd name="connsiteY4" fmla="*/ 533400 h 952500"/>
              <a:gd name="connsiteX5" fmla="*/ 1390650 w 1819275"/>
              <a:gd name="connsiteY5" fmla="*/ 809625 h 952500"/>
              <a:gd name="connsiteX6" fmla="*/ 47625 w 1819275"/>
              <a:gd name="connsiteY6" fmla="*/ 952500 h 952500"/>
              <a:gd name="connsiteX7" fmla="*/ 0 w 1819275"/>
              <a:gd name="connsiteY7" fmla="*/ 1905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9275" h="952500">
                <a:moveTo>
                  <a:pt x="0" y="19050"/>
                </a:moveTo>
                <a:lnTo>
                  <a:pt x="1819275" y="0"/>
                </a:lnTo>
                <a:lnTo>
                  <a:pt x="1657350" y="342900"/>
                </a:lnTo>
                <a:lnTo>
                  <a:pt x="990600" y="352425"/>
                </a:lnTo>
                <a:lnTo>
                  <a:pt x="1028700" y="533400"/>
                </a:lnTo>
                <a:lnTo>
                  <a:pt x="1390650" y="809625"/>
                </a:lnTo>
                <a:lnTo>
                  <a:pt x="47625" y="952500"/>
                </a:lnTo>
                <a:lnTo>
                  <a:pt x="0" y="19050"/>
                </a:lnTo>
                <a:close/>
              </a:path>
            </a:pathLst>
          </a:cu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1 Título"/>
          <p:cNvSpPr>
            <a:spLocks noGrp="1"/>
          </p:cNvSpPr>
          <p:nvPr>
            <p:ph type="title"/>
          </p:nvPr>
        </p:nvSpPr>
        <p:spPr>
          <a:xfrm>
            <a:off x="0" y="908720"/>
            <a:ext cx="8229600" cy="1368152"/>
          </a:xfrm>
        </p:spPr>
        <p:txBody>
          <a:bodyPr>
            <a:normAutofit fontScale="90000"/>
          </a:bodyPr>
          <a:lstStyle/>
          <a:p>
            <a:pPr algn="l"/>
            <a:r>
              <a:rPr lang="es-ES" sz="2800" b="1" dirty="0" smtClean="0"/>
              <a:t>Hacía un enfoque contractual del diseño III: </a:t>
            </a:r>
            <a:r>
              <a:rPr lang="es-ES" sz="2200" dirty="0" smtClean="0"/>
              <a:t>Las organizaciones vinculadas al sector público pueden ser vistas como partes involucradas en la gestión de políticas. Dichas partes pueden ser de múltiples tipos en distintos niveles de gobierno…</a:t>
            </a:r>
            <a:endParaRPr lang="es-ES" sz="2800" dirty="0"/>
          </a:p>
        </p:txBody>
      </p:sp>
      <p:sp>
        <p:nvSpPr>
          <p:cNvPr id="7" name="6 CuadroTexto"/>
          <p:cNvSpPr txBox="1"/>
          <p:nvPr/>
        </p:nvSpPr>
        <p:spPr>
          <a:xfrm>
            <a:off x="1043608" y="2924944"/>
            <a:ext cx="1800200" cy="923330"/>
          </a:xfrm>
          <a:prstGeom prst="rect">
            <a:avLst/>
          </a:prstGeom>
          <a:noFill/>
        </p:spPr>
        <p:txBody>
          <a:bodyPr wrap="square" rtlCol="0">
            <a:spAutoFit/>
          </a:bodyPr>
          <a:lstStyle/>
          <a:p>
            <a:r>
              <a:rPr lang="es-ES" smtClean="0"/>
              <a:t>Organizaciones en nivel municipal</a:t>
            </a:r>
            <a:endParaRPr lang="es-ES"/>
          </a:p>
        </p:txBody>
      </p:sp>
      <p:sp>
        <p:nvSpPr>
          <p:cNvPr id="8" name="7 CuadroTexto"/>
          <p:cNvSpPr txBox="1"/>
          <p:nvPr/>
        </p:nvSpPr>
        <p:spPr>
          <a:xfrm>
            <a:off x="35496" y="4103340"/>
            <a:ext cx="1800200" cy="646331"/>
          </a:xfrm>
          <a:prstGeom prst="rect">
            <a:avLst/>
          </a:prstGeom>
          <a:noFill/>
        </p:spPr>
        <p:txBody>
          <a:bodyPr wrap="square" rtlCol="0">
            <a:spAutoFit/>
          </a:bodyPr>
          <a:lstStyle/>
          <a:p>
            <a:pPr algn="ctr"/>
            <a:r>
              <a:rPr lang="es-ES" smtClean="0"/>
              <a:t>Organizaciones en nivel regional</a:t>
            </a:r>
            <a:endParaRPr lang="es-ES"/>
          </a:p>
        </p:txBody>
      </p:sp>
      <p:sp>
        <p:nvSpPr>
          <p:cNvPr id="9" name="8 CuadroTexto"/>
          <p:cNvSpPr txBox="1"/>
          <p:nvPr/>
        </p:nvSpPr>
        <p:spPr>
          <a:xfrm>
            <a:off x="372021" y="4942909"/>
            <a:ext cx="1800200" cy="646331"/>
          </a:xfrm>
          <a:prstGeom prst="rect">
            <a:avLst/>
          </a:prstGeom>
          <a:noFill/>
        </p:spPr>
        <p:txBody>
          <a:bodyPr wrap="square" rtlCol="0">
            <a:spAutoFit/>
          </a:bodyPr>
          <a:lstStyle/>
          <a:p>
            <a:r>
              <a:rPr lang="es-ES" smtClean="0"/>
              <a:t>Organizaciones en nivel nacional</a:t>
            </a:r>
            <a:endParaRPr lang="es-ES"/>
          </a:p>
        </p:txBody>
      </p:sp>
      <p:cxnSp>
        <p:nvCxnSpPr>
          <p:cNvPr id="16" name="15 Conector recto"/>
          <p:cNvCxnSpPr/>
          <p:nvPr/>
        </p:nvCxnSpPr>
        <p:spPr>
          <a:xfrm>
            <a:off x="70991" y="2745407"/>
            <a:ext cx="3816424"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16 CuadroTexto"/>
          <p:cNvSpPr txBox="1"/>
          <p:nvPr/>
        </p:nvSpPr>
        <p:spPr>
          <a:xfrm>
            <a:off x="35496" y="2385367"/>
            <a:ext cx="4104456" cy="338554"/>
          </a:xfrm>
          <a:prstGeom prst="rect">
            <a:avLst/>
          </a:prstGeom>
          <a:noFill/>
        </p:spPr>
        <p:txBody>
          <a:bodyPr wrap="square" rtlCol="0">
            <a:spAutoFit/>
          </a:bodyPr>
          <a:lstStyle/>
          <a:p>
            <a:r>
              <a:rPr lang="es-ES" sz="1600" b="1" smtClean="0"/>
              <a:t>Políticas en entornos multinivel  (Marks 1993)</a:t>
            </a:r>
            <a:endParaRPr lang="es-ES" sz="1600" b="1"/>
          </a:p>
        </p:txBody>
      </p:sp>
      <p:sp>
        <p:nvSpPr>
          <p:cNvPr id="18" name="17 CuadroTexto"/>
          <p:cNvSpPr txBox="1"/>
          <p:nvPr/>
        </p:nvSpPr>
        <p:spPr>
          <a:xfrm>
            <a:off x="4932040" y="4077072"/>
            <a:ext cx="465192" cy="769441"/>
          </a:xfrm>
          <a:prstGeom prst="rect">
            <a:avLst/>
          </a:prstGeom>
          <a:noFill/>
        </p:spPr>
        <p:txBody>
          <a:bodyPr wrap="none" rtlCol="0">
            <a:spAutoFit/>
          </a:bodyPr>
          <a:lstStyle/>
          <a:p>
            <a:r>
              <a:rPr lang="es-ES" sz="4400" smtClean="0"/>
              <a:t>+</a:t>
            </a:r>
            <a:endParaRPr lang="es-ES" sz="4400"/>
          </a:p>
        </p:txBody>
      </p:sp>
      <p:sp>
        <p:nvSpPr>
          <p:cNvPr id="19" name="18 Forma libre"/>
          <p:cNvSpPr/>
          <p:nvPr/>
        </p:nvSpPr>
        <p:spPr>
          <a:xfrm>
            <a:off x="4499992" y="3140968"/>
            <a:ext cx="1872208" cy="685800"/>
          </a:xfrm>
          <a:custGeom>
            <a:avLst/>
            <a:gdLst>
              <a:gd name="connsiteX0" fmla="*/ 0 w 1685925"/>
              <a:gd name="connsiteY0" fmla="*/ 38100 h 685800"/>
              <a:gd name="connsiteX1" fmla="*/ 257175 w 1685925"/>
              <a:gd name="connsiteY1" fmla="*/ 685800 h 685800"/>
              <a:gd name="connsiteX2" fmla="*/ 1143000 w 1685925"/>
              <a:gd name="connsiteY2" fmla="*/ 685800 h 685800"/>
              <a:gd name="connsiteX3" fmla="*/ 1685925 w 1685925"/>
              <a:gd name="connsiteY3" fmla="*/ 476250 h 685800"/>
              <a:gd name="connsiteX4" fmla="*/ 1676400 w 1685925"/>
              <a:gd name="connsiteY4" fmla="*/ 0 h 685800"/>
              <a:gd name="connsiteX5" fmla="*/ 0 w 1685925"/>
              <a:gd name="connsiteY5" fmla="*/ 3810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5925" h="685800">
                <a:moveTo>
                  <a:pt x="0" y="38100"/>
                </a:moveTo>
                <a:lnTo>
                  <a:pt x="257175" y="685800"/>
                </a:lnTo>
                <a:lnTo>
                  <a:pt x="1143000" y="685800"/>
                </a:lnTo>
                <a:lnTo>
                  <a:pt x="1685925" y="476250"/>
                </a:lnTo>
                <a:lnTo>
                  <a:pt x="1676400" y="0"/>
                </a:lnTo>
                <a:lnTo>
                  <a:pt x="0" y="38100"/>
                </a:lnTo>
                <a:close/>
              </a:path>
            </a:pathLst>
          </a:cu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CuadroTexto"/>
          <p:cNvSpPr txBox="1"/>
          <p:nvPr/>
        </p:nvSpPr>
        <p:spPr>
          <a:xfrm>
            <a:off x="4644008" y="3212976"/>
            <a:ext cx="1800200" cy="523220"/>
          </a:xfrm>
          <a:prstGeom prst="rect">
            <a:avLst/>
          </a:prstGeom>
          <a:noFill/>
        </p:spPr>
        <p:txBody>
          <a:bodyPr wrap="square" rtlCol="0">
            <a:spAutoFit/>
          </a:bodyPr>
          <a:lstStyle/>
          <a:p>
            <a:pPr algn="ctr"/>
            <a:r>
              <a:rPr lang="es-ES" sz="1400" smtClean="0"/>
              <a:t>Otras organizaciones no públicas</a:t>
            </a:r>
            <a:endParaRPr lang="es-ES" sz="1400"/>
          </a:p>
        </p:txBody>
      </p:sp>
      <p:sp>
        <p:nvSpPr>
          <p:cNvPr id="21" name="20 Forma libre"/>
          <p:cNvSpPr/>
          <p:nvPr/>
        </p:nvSpPr>
        <p:spPr>
          <a:xfrm>
            <a:off x="4355976" y="5013176"/>
            <a:ext cx="1872208" cy="1386965"/>
          </a:xfrm>
          <a:custGeom>
            <a:avLst/>
            <a:gdLst>
              <a:gd name="connsiteX0" fmla="*/ 0 w 1685925"/>
              <a:gd name="connsiteY0" fmla="*/ 38100 h 685800"/>
              <a:gd name="connsiteX1" fmla="*/ 257175 w 1685925"/>
              <a:gd name="connsiteY1" fmla="*/ 685800 h 685800"/>
              <a:gd name="connsiteX2" fmla="*/ 1143000 w 1685925"/>
              <a:gd name="connsiteY2" fmla="*/ 685800 h 685800"/>
              <a:gd name="connsiteX3" fmla="*/ 1685925 w 1685925"/>
              <a:gd name="connsiteY3" fmla="*/ 476250 h 685800"/>
              <a:gd name="connsiteX4" fmla="*/ 1676400 w 1685925"/>
              <a:gd name="connsiteY4" fmla="*/ 0 h 685800"/>
              <a:gd name="connsiteX5" fmla="*/ 0 w 1685925"/>
              <a:gd name="connsiteY5" fmla="*/ 38100 h 685800"/>
              <a:gd name="connsiteX0" fmla="*/ 0 w 1685925"/>
              <a:gd name="connsiteY0" fmla="*/ 38100 h 992645"/>
              <a:gd name="connsiteX1" fmla="*/ 257175 w 1685925"/>
              <a:gd name="connsiteY1" fmla="*/ 685800 h 992645"/>
              <a:gd name="connsiteX2" fmla="*/ 1143000 w 1685925"/>
              <a:gd name="connsiteY2" fmla="*/ 685800 h 992645"/>
              <a:gd name="connsiteX3" fmla="*/ 1685925 w 1685925"/>
              <a:gd name="connsiteY3" fmla="*/ 476250 h 992645"/>
              <a:gd name="connsiteX4" fmla="*/ 1676400 w 1685925"/>
              <a:gd name="connsiteY4" fmla="*/ 0 h 992645"/>
              <a:gd name="connsiteX5" fmla="*/ 0 w 1685925"/>
              <a:gd name="connsiteY5" fmla="*/ 38100 h 992645"/>
              <a:gd name="connsiteX0" fmla="*/ 0 w 1685925"/>
              <a:gd name="connsiteY0" fmla="*/ 38100 h 2195173"/>
              <a:gd name="connsiteX1" fmla="*/ 257175 w 1685925"/>
              <a:gd name="connsiteY1" fmla="*/ 685800 h 2195173"/>
              <a:gd name="connsiteX2" fmla="*/ 1143000 w 1685925"/>
              <a:gd name="connsiteY2" fmla="*/ 685800 h 2195173"/>
              <a:gd name="connsiteX3" fmla="*/ 1685925 w 1685925"/>
              <a:gd name="connsiteY3" fmla="*/ 476250 h 2195173"/>
              <a:gd name="connsiteX4" fmla="*/ 1676400 w 1685925"/>
              <a:gd name="connsiteY4" fmla="*/ 0 h 2195173"/>
              <a:gd name="connsiteX5" fmla="*/ 0 w 1685925"/>
              <a:gd name="connsiteY5" fmla="*/ 38100 h 2195173"/>
              <a:gd name="connsiteX0" fmla="*/ 0 w 1685925"/>
              <a:gd name="connsiteY0" fmla="*/ 38100 h 2589493"/>
              <a:gd name="connsiteX1" fmla="*/ 257175 w 1685925"/>
              <a:gd name="connsiteY1" fmla="*/ 685800 h 2589493"/>
              <a:gd name="connsiteX2" fmla="*/ 1167179 w 1685925"/>
              <a:gd name="connsiteY2" fmla="*/ 1080120 h 2589493"/>
              <a:gd name="connsiteX3" fmla="*/ 1685925 w 1685925"/>
              <a:gd name="connsiteY3" fmla="*/ 476250 h 2589493"/>
              <a:gd name="connsiteX4" fmla="*/ 1676400 w 1685925"/>
              <a:gd name="connsiteY4" fmla="*/ 0 h 2589493"/>
              <a:gd name="connsiteX5" fmla="*/ 0 w 1685925"/>
              <a:gd name="connsiteY5" fmla="*/ 38100 h 2589493"/>
              <a:gd name="connsiteX0" fmla="*/ 0 w 1685925"/>
              <a:gd name="connsiteY0" fmla="*/ 38100 h 1386965"/>
              <a:gd name="connsiteX1" fmla="*/ 257175 w 1685925"/>
              <a:gd name="connsiteY1" fmla="*/ 685800 h 1386965"/>
              <a:gd name="connsiteX2" fmla="*/ 842962 w 1685925"/>
              <a:gd name="connsiteY2" fmla="*/ 1080120 h 1386965"/>
              <a:gd name="connsiteX3" fmla="*/ 1167179 w 1685925"/>
              <a:gd name="connsiteY3" fmla="*/ 1080120 h 1386965"/>
              <a:gd name="connsiteX4" fmla="*/ 1685925 w 1685925"/>
              <a:gd name="connsiteY4" fmla="*/ 476250 h 1386965"/>
              <a:gd name="connsiteX5" fmla="*/ 1676400 w 1685925"/>
              <a:gd name="connsiteY5" fmla="*/ 0 h 1386965"/>
              <a:gd name="connsiteX6" fmla="*/ 0 w 1685925"/>
              <a:gd name="connsiteY6" fmla="*/ 38100 h 138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925" h="1386965">
                <a:moveTo>
                  <a:pt x="0" y="38100"/>
                </a:moveTo>
                <a:lnTo>
                  <a:pt x="257175" y="685800"/>
                </a:lnTo>
                <a:cubicBezTo>
                  <a:pt x="418120" y="954264"/>
                  <a:pt x="691295" y="1014400"/>
                  <a:pt x="842962" y="1080120"/>
                </a:cubicBezTo>
                <a:cubicBezTo>
                  <a:pt x="994629" y="1145840"/>
                  <a:pt x="1047136" y="1275559"/>
                  <a:pt x="1167179" y="1080120"/>
                </a:cubicBezTo>
                <a:cubicBezTo>
                  <a:pt x="1395989" y="1386965"/>
                  <a:pt x="1504950" y="546100"/>
                  <a:pt x="1685925" y="476250"/>
                </a:cubicBezTo>
                <a:lnTo>
                  <a:pt x="1676400" y="0"/>
                </a:lnTo>
                <a:lnTo>
                  <a:pt x="0" y="38100"/>
                </a:lnTo>
                <a:close/>
              </a:path>
            </a:pathLst>
          </a:cu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4499992" y="5085184"/>
            <a:ext cx="1800200" cy="830997"/>
          </a:xfrm>
          <a:prstGeom prst="rect">
            <a:avLst/>
          </a:prstGeom>
          <a:noFill/>
        </p:spPr>
        <p:txBody>
          <a:bodyPr wrap="square" rtlCol="0">
            <a:spAutoFit/>
          </a:bodyPr>
          <a:lstStyle/>
          <a:p>
            <a:pPr algn="ctr"/>
            <a:r>
              <a:rPr lang="es-ES" sz="1600" smtClean="0"/>
              <a:t>Organizaciones en Otros niveles (local)</a:t>
            </a:r>
            <a:endParaRPr lang="es-ES" sz="1600"/>
          </a:p>
        </p:txBody>
      </p:sp>
      <p:sp>
        <p:nvSpPr>
          <p:cNvPr id="23" name="22 Flecha derecha"/>
          <p:cNvSpPr/>
          <p:nvPr/>
        </p:nvSpPr>
        <p:spPr>
          <a:xfrm>
            <a:off x="5809134" y="4293096"/>
            <a:ext cx="936104" cy="6480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23 CuadroTexto"/>
          <p:cNvSpPr txBox="1"/>
          <p:nvPr/>
        </p:nvSpPr>
        <p:spPr>
          <a:xfrm>
            <a:off x="6876256" y="4077072"/>
            <a:ext cx="2088232" cy="1785104"/>
          </a:xfrm>
          <a:prstGeom prst="rect">
            <a:avLst/>
          </a:prstGeom>
          <a:noFill/>
        </p:spPr>
        <p:txBody>
          <a:bodyPr wrap="square" rtlCol="0">
            <a:spAutoFit/>
          </a:bodyPr>
          <a:lstStyle/>
          <a:p>
            <a:r>
              <a:rPr lang="es-ES" smtClean="0"/>
              <a:t>Sistemas políticos poli céntricos (Ostrom). </a:t>
            </a:r>
            <a:r>
              <a:rPr lang="es-ES" sz="1400" smtClean="0"/>
              <a:t>Pueden estar involucradas otras organizaciones no públicas, en múltiples niveles de gobierno.  </a:t>
            </a:r>
            <a:endParaRPr lang="es-ES" sz="1400"/>
          </a:p>
        </p:txBody>
      </p:sp>
      <p:cxnSp>
        <p:nvCxnSpPr>
          <p:cNvPr id="26" name="25 Conector recto"/>
          <p:cNvCxnSpPr>
            <a:endCxn id="19" idx="0"/>
          </p:cNvCxnSpPr>
          <p:nvPr/>
        </p:nvCxnSpPr>
        <p:spPr>
          <a:xfrm flipV="1">
            <a:off x="2699792" y="3179068"/>
            <a:ext cx="1800200" cy="105916"/>
          </a:xfrm>
          <a:prstGeom prst="line">
            <a:avLst/>
          </a:prstGeom>
        </p:spPr>
        <p:style>
          <a:lnRef idx="1">
            <a:schemeClr val="accent3"/>
          </a:lnRef>
          <a:fillRef idx="0">
            <a:schemeClr val="accent3"/>
          </a:fillRef>
          <a:effectRef idx="0">
            <a:schemeClr val="accent3"/>
          </a:effectRef>
          <a:fontRef idx="minor">
            <a:schemeClr val="tx1"/>
          </a:fontRef>
        </p:style>
      </p:cxnSp>
      <p:cxnSp>
        <p:nvCxnSpPr>
          <p:cNvPr id="28" name="27 Conector recto"/>
          <p:cNvCxnSpPr/>
          <p:nvPr/>
        </p:nvCxnSpPr>
        <p:spPr>
          <a:xfrm flipH="1">
            <a:off x="2231231" y="3717032"/>
            <a:ext cx="2484785" cy="1584176"/>
          </a:xfrm>
          <a:prstGeom prst="line">
            <a:avLst/>
          </a:prstGeom>
        </p:spPr>
        <p:style>
          <a:lnRef idx="1">
            <a:schemeClr val="accent3"/>
          </a:lnRef>
          <a:fillRef idx="0">
            <a:schemeClr val="accent3"/>
          </a:fillRef>
          <a:effectRef idx="0">
            <a:schemeClr val="accent3"/>
          </a:effectRef>
          <a:fontRef idx="minor">
            <a:schemeClr val="tx1"/>
          </a:fontRef>
        </p:style>
      </p:cxnSp>
      <p:cxnSp>
        <p:nvCxnSpPr>
          <p:cNvPr id="30" name="29 Conector recto"/>
          <p:cNvCxnSpPr>
            <a:endCxn id="8" idx="3"/>
          </p:cNvCxnSpPr>
          <p:nvPr/>
        </p:nvCxnSpPr>
        <p:spPr>
          <a:xfrm flipH="1">
            <a:off x="1835696" y="3212976"/>
            <a:ext cx="2592288" cy="1213530"/>
          </a:xfrm>
          <a:prstGeom prst="line">
            <a:avLst/>
          </a:prstGeom>
        </p:spPr>
        <p:style>
          <a:lnRef idx="1">
            <a:schemeClr val="accent3"/>
          </a:lnRef>
          <a:fillRef idx="0">
            <a:schemeClr val="accent3"/>
          </a:fillRef>
          <a:effectRef idx="0">
            <a:schemeClr val="accent3"/>
          </a:effectRef>
          <a:fontRef idx="minor">
            <a:schemeClr val="tx1"/>
          </a:fontRef>
        </p:style>
      </p:cxnSp>
      <p:cxnSp>
        <p:nvCxnSpPr>
          <p:cNvPr id="32" name="31 Conector recto"/>
          <p:cNvCxnSpPr>
            <a:endCxn id="21" idx="0"/>
          </p:cNvCxnSpPr>
          <p:nvPr/>
        </p:nvCxnSpPr>
        <p:spPr>
          <a:xfrm>
            <a:off x="2843808" y="3140968"/>
            <a:ext cx="1512168" cy="1910308"/>
          </a:xfrm>
          <a:prstGeom prst="line">
            <a:avLst/>
          </a:prstGeom>
        </p:spPr>
        <p:style>
          <a:lnRef idx="1">
            <a:schemeClr val="accent3"/>
          </a:lnRef>
          <a:fillRef idx="0">
            <a:schemeClr val="accent3"/>
          </a:fillRef>
          <a:effectRef idx="0">
            <a:schemeClr val="accent3"/>
          </a:effectRef>
          <a:fontRef idx="minor">
            <a:schemeClr val="tx1"/>
          </a:fontRef>
        </p:style>
      </p:cxnSp>
      <p:cxnSp>
        <p:nvCxnSpPr>
          <p:cNvPr id="34" name="33 Conector recto"/>
          <p:cNvCxnSpPr>
            <a:stCxn id="21" idx="0"/>
            <a:endCxn id="8" idx="3"/>
          </p:cNvCxnSpPr>
          <p:nvPr/>
        </p:nvCxnSpPr>
        <p:spPr>
          <a:xfrm flipH="1" flipV="1">
            <a:off x="1835696" y="4426506"/>
            <a:ext cx="2520280" cy="624770"/>
          </a:xfrm>
          <a:prstGeom prst="line">
            <a:avLst/>
          </a:prstGeom>
        </p:spPr>
        <p:style>
          <a:lnRef idx="1">
            <a:schemeClr val="accent3"/>
          </a:lnRef>
          <a:fillRef idx="0">
            <a:schemeClr val="accent3"/>
          </a:fillRef>
          <a:effectRef idx="0">
            <a:schemeClr val="accent3"/>
          </a:effectRef>
          <a:fontRef idx="minor">
            <a:schemeClr val="tx1"/>
          </a:fontRef>
        </p:style>
      </p:cxnSp>
      <p:cxnSp>
        <p:nvCxnSpPr>
          <p:cNvPr id="36" name="35 Conector recto"/>
          <p:cNvCxnSpPr>
            <a:stCxn id="21" idx="0"/>
            <a:endCxn id="9" idx="3"/>
          </p:cNvCxnSpPr>
          <p:nvPr/>
        </p:nvCxnSpPr>
        <p:spPr>
          <a:xfrm flipH="1">
            <a:off x="2172221" y="5051276"/>
            <a:ext cx="2183755" cy="214799"/>
          </a:xfrm>
          <a:prstGeom prst="line">
            <a:avLst/>
          </a:prstGeom>
        </p:spPr>
        <p:style>
          <a:lnRef idx="1">
            <a:schemeClr val="accent3"/>
          </a:lnRef>
          <a:fillRef idx="0">
            <a:schemeClr val="accent3"/>
          </a:fillRef>
          <a:effectRef idx="0">
            <a:schemeClr val="accent3"/>
          </a:effectRef>
          <a:fontRef idx="minor">
            <a:schemeClr val="tx1"/>
          </a:fontRef>
        </p:style>
      </p:cxnSp>
      <p:sp>
        <p:nvSpPr>
          <p:cNvPr id="41" name="40 Forma libre"/>
          <p:cNvSpPr/>
          <p:nvPr/>
        </p:nvSpPr>
        <p:spPr>
          <a:xfrm>
            <a:off x="634057" y="5750098"/>
            <a:ext cx="2065735" cy="919261"/>
          </a:xfrm>
          <a:custGeom>
            <a:avLst/>
            <a:gdLst>
              <a:gd name="connsiteX0" fmla="*/ 19050 w 2114550"/>
              <a:gd name="connsiteY0" fmla="*/ 28575 h 666750"/>
              <a:gd name="connsiteX1" fmla="*/ 1847850 w 2114550"/>
              <a:gd name="connsiteY1" fmla="*/ 85725 h 666750"/>
              <a:gd name="connsiteX2" fmla="*/ 1781175 w 2114550"/>
              <a:gd name="connsiteY2" fmla="*/ 295275 h 666750"/>
              <a:gd name="connsiteX3" fmla="*/ 2114550 w 2114550"/>
              <a:gd name="connsiteY3" fmla="*/ 619125 h 666750"/>
              <a:gd name="connsiteX4" fmla="*/ 0 w 2114550"/>
              <a:gd name="connsiteY4" fmla="*/ 666750 h 666750"/>
              <a:gd name="connsiteX5" fmla="*/ 66675 w 2114550"/>
              <a:gd name="connsiteY5" fmla="*/ 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4550" h="666750">
                <a:moveTo>
                  <a:pt x="19050" y="28575"/>
                </a:moveTo>
                <a:lnTo>
                  <a:pt x="1847850" y="85725"/>
                </a:lnTo>
                <a:lnTo>
                  <a:pt x="1781175" y="295275"/>
                </a:lnTo>
                <a:lnTo>
                  <a:pt x="2114550" y="619125"/>
                </a:lnTo>
                <a:lnTo>
                  <a:pt x="0" y="666750"/>
                </a:lnTo>
                <a:lnTo>
                  <a:pt x="66675" y="0"/>
                </a:lnTo>
              </a:path>
            </a:pathLst>
          </a:cu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lt1"/>
              </a:solidFill>
            </a:endParaRPr>
          </a:p>
        </p:txBody>
      </p:sp>
      <p:sp>
        <p:nvSpPr>
          <p:cNvPr id="42" name="41 CuadroTexto"/>
          <p:cNvSpPr txBox="1"/>
          <p:nvPr/>
        </p:nvSpPr>
        <p:spPr>
          <a:xfrm>
            <a:off x="683568" y="5733256"/>
            <a:ext cx="1800200" cy="923330"/>
          </a:xfrm>
          <a:prstGeom prst="rect">
            <a:avLst/>
          </a:prstGeom>
          <a:noFill/>
        </p:spPr>
        <p:txBody>
          <a:bodyPr wrap="square" rtlCol="0">
            <a:spAutoFit/>
          </a:bodyPr>
          <a:lstStyle/>
          <a:p>
            <a:r>
              <a:rPr lang="es-ES" smtClean="0"/>
              <a:t>Organizaciones en nivel supranacional</a:t>
            </a:r>
            <a:endParaRPr lang="es-ES"/>
          </a:p>
        </p:txBody>
      </p:sp>
      <p:cxnSp>
        <p:nvCxnSpPr>
          <p:cNvPr id="45" name="44 Conector recto"/>
          <p:cNvCxnSpPr>
            <a:endCxn id="42" idx="3"/>
          </p:cNvCxnSpPr>
          <p:nvPr/>
        </p:nvCxnSpPr>
        <p:spPr>
          <a:xfrm flipH="1">
            <a:off x="2483768" y="3752850"/>
            <a:ext cx="2231107" cy="2442071"/>
          </a:xfrm>
          <a:prstGeom prst="line">
            <a:avLst/>
          </a:prstGeom>
        </p:spPr>
        <p:style>
          <a:lnRef idx="1">
            <a:schemeClr val="accent3"/>
          </a:lnRef>
          <a:fillRef idx="0">
            <a:schemeClr val="accent3"/>
          </a:fillRef>
          <a:effectRef idx="0">
            <a:schemeClr val="accent3"/>
          </a:effectRef>
          <a:fontRef idx="minor">
            <a:schemeClr val="tx1"/>
          </a:fontRef>
        </p:style>
      </p:cxnSp>
      <p:cxnSp>
        <p:nvCxnSpPr>
          <p:cNvPr id="47" name="46 Conector recto"/>
          <p:cNvCxnSpPr>
            <a:stCxn id="21" idx="0"/>
            <a:endCxn id="42" idx="3"/>
          </p:cNvCxnSpPr>
          <p:nvPr/>
        </p:nvCxnSpPr>
        <p:spPr>
          <a:xfrm flipH="1">
            <a:off x="2483768" y="5051276"/>
            <a:ext cx="1872208" cy="1143645"/>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620688"/>
            <a:ext cx="8229600" cy="1143000"/>
          </a:xfrm>
        </p:spPr>
        <p:txBody>
          <a:bodyPr/>
          <a:lstStyle/>
          <a:p>
            <a:pPr algn="l"/>
            <a:r>
              <a:rPr lang="es-ES" smtClean="0"/>
              <a:t>Por ello…..</a:t>
            </a:r>
            <a:endParaRPr lang="es-ES"/>
          </a:p>
        </p:txBody>
      </p:sp>
      <p:sp>
        <p:nvSpPr>
          <p:cNvPr id="3" name="2 Marcador de contenido"/>
          <p:cNvSpPr>
            <a:spLocks noGrp="1"/>
          </p:cNvSpPr>
          <p:nvPr>
            <p:ph idx="1"/>
          </p:nvPr>
        </p:nvSpPr>
        <p:spPr/>
        <p:txBody>
          <a:bodyPr>
            <a:normAutofit fontScale="85000" lnSpcReduction="10000"/>
          </a:bodyPr>
          <a:lstStyle/>
          <a:p>
            <a:r>
              <a:rPr lang="es-ES" dirty="0" smtClean="0"/>
              <a:t>La coordinación implica acuerdos entre múltiples partes, dado el contexto de gestión de cada política</a:t>
            </a:r>
          </a:p>
          <a:p>
            <a:r>
              <a:rPr lang="es-ES" dirty="0" smtClean="0"/>
              <a:t>El contexto de gestión implica problemas diferenciados por política  y, por ende, requiere de soluciones diferenciadas</a:t>
            </a:r>
          </a:p>
          <a:p>
            <a:r>
              <a:rPr lang="es-ES" dirty="0" smtClean="0"/>
              <a:t>Un enfoque contractual pueden apoyar en la solución de dichos problemas</a:t>
            </a:r>
          </a:p>
          <a:p>
            <a:r>
              <a:rPr lang="es-ES" dirty="0" smtClean="0"/>
              <a:t>Dicho enfoque puede vincularse al diseño como un conjunto de componentes,  así la solución contractual de los problemas de coordinación define el tipo de diseño en cada política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548680"/>
            <a:ext cx="8229600" cy="1143000"/>
          </a:xfrm>
        </p:spPr>
        <p:txBody>
          <a:bodyPr>
            <a:noAutofit/>
          </a:bodyPr>
          <a:lstStyle/>
          <a:p>
            <a:pPr algn="l"/>
            <a:r>
              <a:rPr lang="es-ES" sz="2800" smtClean="0"/>
              <a:t>Propuesta: Modelo contractual para diseñar…</a:t>
            </a:r>
            <a:endParaRPr lang="es-ES" sz="2800"/>
          </a:p>
        </p:txBody>
      </p:sp>
      <p:pic>
        <p:nvPicPr>
          <p:cNvPr id="5" name="Picture 4"/>
          <p:cNvPicPr>
            <a:picLocks noChangeAspect="1" noChangeArrowheads="1"/>
          </p:cNvPicPr>
          <p:nvPr/>
        </p:nvPicPr>
        <p:blipFill>
          <a:blip r:embed="rId4" cstate="print"/>
          <a:srcRect/>
          <a:stretch>
            <a:fillRect/>
          </a:stretch>
        </p:blipFill>
        <p:spPr bwMode="auto">
          <a:xfrm>
            <a:off x="1475656" y="1656184"/>
            <a:ext cx="6964465" cy="50851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8" name="17 Llamada rectangular"/>
          <p:cNvSpPr/>
          <p:nvPr/>
        </p:nvSpPr>
        <p:spPr>
          <a:xfrm>
            <a:off x="1547664" y="1916832"/>
            <a:ext cx="2520280" cy="1872208"/>
          </a:xfrm>
          <a:prstGeom prst="wedgeRectCallout">
            <a:avLst>
              <a:gd name="adj1" fmla="val -73816"/>
              <a:gd name="adj2" fmla="val 62501"/>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1 Título"/>
          <p:cNvSpPr txBox="1">
            <a:spLocks/>
          </p:cNvSpPr>
          <p:nvPr/>
        </p:nvSpPr>
        <p:spPr>
          <a:xfrm>
            <a:off x="0" y="692696"/>
            <a:ext cx="8229600" cy="11430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sz="2800" b="0" i="0" u="none" strike="noStrike" kern="1200" cap="none" spc="0" normalizeH="0" baseline="0" noProof="0" dirty="0" smtClean="0">
                <a:ln>
                  <a:noFill/>
                </a:ln>
                <a:solidFill>
                  <a:schemeClr val="tx1"/>
                </a:solidFill>
                <a:effectLst/>
                <a:uLnTx/>
                <a:uFillTx/>
                <a:latin typeface="+mj-lt"/>
                <a:ea typeface="+mj-ea"/>
                <a:cs typeface="+mj-cs"/>
              </a:rPr>
              <a:t>Implicaciones I. </a:t>
            </a:r>
            <a:r>
              <a:rPr kumimoji="0" lang="es-ES" sz="2000" b="0" i="0" u="none" strike="noStrike" kern="1200" cap="none" spc="0" normalizeH="0" baseline="0" noProof="0" dirty="0" smtClean="0">
                <a:ln>
                  <a:noFill/>
                </a:ln>
                <a:solidFill>
                  <a:schemeClr val="tx1"/>
                </a:solidFill>
                <a:effectLst/>
                <a:uLnTx/>
                <a:uFillTx/>
                <a:latin typeface="+mj-lt"/>
                <a:ea typeface="+mj-ea"/>
                <a:cs typeface="+mj-cs"/>
              </a:rPr>
              <a:t>Un conjunto de características</a:t>
            </a:r>
            <a:r>
              <a:rPr kumimoji="0" lang="es-ES" sz="2000" b="0" i="0" u="none" strike="noStrike" kern="1200" cap="none" spc="0" normalizeH="0" noProof="0" dirty="0" smtClean="0">
                <a:ln>
                  <a:noFill/>
                </a:ln>
                <a:solidFill>
                  <a:schemeClr val="tx1"/>
                </a:solidFill>
                <a:effectLst/>
                <a:uLnTx/>
                <a:uFillTx/>
                <a:latin typeface="+mj-lt"/>
                <a:ea typeface="+mj-ea"/>
                <a:cs typeface="+mj-cs"/>
              </a:rPr>
              <a:t> que propone una definición</a:t>
            </a:r>
            <a:r>
              <a:rPr lang="es-ES" sz="2000" dirty="0" smtClean="0">
                <a:latin typeface="+mj-lt"/>
                <a:ea typeface="+mj-ea"/>
                <a:cs typeface="+mj-cs"/>
              </a:rPr>
              <a:t> operacional de las políticas nacionales y de las partes involucradas </a:t>
            </a:r>
            <a:endParaRPr kumimoji="0" lang="es-ES" sz="2800" b="0" i="0" u="none" strike="noStrike" kern="1200" cap="none" spc="0" normalizeH="0" baseline="0" noProof="0" dirty="0">
              <a:ln>
                <a:noFill/>
              </a:ln>
              <a:solidFill>
                <a:schemeClr val="tx1"/>
              </a:solidFill>
              <a:effectLst/>
              <a:uLnTx/>
              <a:uFillTx/>
              <a:latin typeface="+mj-lt"/>
              <a:ea typeface="+mj-ea"/>
              <a:cs typeface="+mj-cs"/>
            </a:endParaRPr>
          </a:p>
        </p:txBody>
      </p:sp>
      <p:pic>
        <p:nvPicPr>
          <p:cNvPr id="16" name="Picture 4"/>
          <p:cNvPicPr>
            <a:picLocks noChangeAspect="1" noChangeArrowheads="1"/>
          </p:cNvPicPr>
          <p:nvPr/>
        </p:nvPicPr>
        <p:blipFill>
          <a:blip r:embed="rId4" cstate="print"/>
          <a:srcRect/>
          <a:stretch>
            <a:fillRect/>
          </a:stretch>
        </p:blipFill>
        <p:spPr bwMode="auto">
          <a:xfrm>
            <a:off x="2195736" y="2298590"/>
            <a:ext cx="6244385" cy="4559409"/>
          </a:xfrm>
          <a:prstGeom prst="rect">
            <a:avLst/>
          </a:prstGeom>
          <a:noFill/>
          <a:ln w="9525">
            <a:noFill/>
            <a:miter lim="800000"/>
            <a:headEnd/>
            <a:tailEnd/>
          </a:ln>
          <a:effectLst/>
        </p:spPr>
      </p:pic>
      <p:sp>
        <p:nvSpPr>
          <p:cNvPr id="17" name="16 CuadroTexto"/>
          <p:cNvSpPr txBox="1"/>
          <p:nvPr/>
        </p:nvSpPr>
        <p:spPr>
          <a:xfrm>
            <a:off x="0" y="4005064"/>
            <a:ext cx="3203848" cy="646331"/>
          </a:xfrm>
          <a:prstGeom prst="rect">
            <a:avLst/>
          </a:prstGeom>
          <a:noFill/>
        </p:spPr>
        <p:txBody>
          <a:bodyPr wrap="square" rtlCol="0">
            <a:spAutoFit/>
          </a:bodyPr>
          <a:lstStyle/>
          <a:p>
            <a:r>
              <a:rPr lang="es-GT" smtClean="0"/>
              <a:t>Enfoque institucional que considera reglas. </a:t>
            </a:r>
            <a:endParaRPr lang="es-G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3" name="12 Flecha derecha"/>
          <p:cNvSpPr/>
          <p:nvPr/>
        </p:nvSpPr>
        <p:spPr>
          <a:xfrm rot="16200000">
            <a:off x="1007604" y="4905164"/>
            <a:ext cx="396044" cy="4680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1 Título"/>
          <p:cNvSpPr>
            <a:spLocks noGrp="1"/>
          </p:cNvSpPr>
          <p:nvPr>
            <p:ph type="title"/>
          </p:nvPr>
        </p:nvSpPr>
        <p:spPr>
          <a:xfrm>
            <a:off x="0" y="692696"/>
            <a:ext cx="8229600" cy="1143000"/>
          </a:xfrm>
        </p:spPr>
        <p:txBody>
          <a:bodyPr>
            <a:noAutofit/>
          </a:bodyPr>
          <a:lstStyle/>
          <a:p>
            <a:pPr algn="l"/>
            <a:r>
              <a:rPr lang="es-ES" sz="2800" smtClean="0"/>
              <a:t>Implicaciones II. </a:t>
            </a:r>
            <a:r>
              <a:rPr lang="es-ES" sz="2400" smtClean="0"/>
              <a:t>Un continuo de diseños posibles en función de un continuo de soluciones contractuales</a:t>
            </a:r>
            <a:r>
              <a:rPr lang="es-ES" sz="2800" smtClean="0"/>
              <a:t>.</a:t>
            </a:r>
            <a:endParaRPr lang="es-ES" sz="2800"/>
          </a:p>
        </p:txBody>
      </p:sp>
      <p:cxnSp>
        <p:nvCxnSpPr>
          <p:cNvPr id="6" name="5 Conector recto"/>
          <p:cNvCxnSpPr/>
          <p:nvPr/>
        </p:nvCxnSpPr>
        <p:spPr>
          <a:xfrm flipV="1">
            <a:off x="0" y="5085184"/>
            <a:ext cx="9144000" cy="12774"/>
          </a:xfrm>
          <a:prstGeom prst="line">
            <a:avLst/>
          </a:prstGeom>
          <a:ln>
            <a:headEnd type="triangle"/>
            <a:tailEnd type="triangle"/>
          </a:ln>
        </p:spPr>
        <p:style>
          <a:lnRef idx="3">
            <a:schemeClr val="accent1"/>
          </a:lnRef>
          <a:fillRef idx="0">
            <a:schemeClr val="accent1"/>
          </a:fillRef>
          <a:effectRef idx="2">
            <a:schemeClr val="accent1"/>
          </a:effectRef>
          <a:fontRef idx="minor">
            <a:schemeClr val="tx1"/>
          </a:fontRef>
        </p:style>
      </p:cxnSp>
      <p:sp>
        <p:nvSpPr>
          <p:cNvPr id="7" name="6 CuadroTexto"/>
          <p:cNvSpPr txBox="1"/>
          <p:nvPr/>
        </p:nvSpPr>
        <p:spPr>
          <a:xfrm>
            <a:off x="179512" y="5385990"/>
            <a:ext cx="2304256" cy="369332"/>
          </a:xfrm>
          <a:prstGeom prst="rect">
            <a:avLst/>
          </a:prstGeom>
          <a:solidFill>
            <a:schemeClr val="accent5">
              <a:lumMod val="20000"/>
              <a:lumOff val="80000"/>
            </a:schemeClr>
          </a:solidFill>
        </p:spPr>
        <p:txBody>
          <a:bodyPr wrap="square" rtlCol="0">
            <a:spAutoFit/>
          </a:bodyPr>
          <a:lstStyle/>
          <a:p>
            <a:r>
              <a:rPr lang="es-ES" smtClean="0"/>
              <a:t>Contratos completos</a:t>
            </a:r>
          </a:p>
        </p:txBody>
      </p:sp>
      <p:sp>
        <p:nvSpPr>
          <p:cNvPr id="8" name="7 CuadroTexto"/>
          <p:cNvSpPr txBox="1"/>
          <p:nvPr/>
        </p:nvSpPr>
        <p:spPr>
          <a:xfrm>
            <a:off x="6372200" y="5445224"/>
            <a:ext cx="2304256" cy="369332"/>
          </a:xfrm>
          <a:prstGeom prst="rect">
            <a:avLst/>
          </a:prstGeom>
          <a:solidFill>
            <a:schemeClr val="accent5"/>
          </a:solidFill>
        </p:spPr>
        <p:txBody>
          <a:bodyPr wrap="square" rtlCol="0">
            <a:spAutoFit/>
          </a:bodyPr>
          <a:lstStyle/>
          <a:p>
            <a:r>
              <a:rPr lang="es-ES" smtClean="0"/>
              <a:t>Contratos relacionales</a:t>
            </a:r>
          </a:p>
        </p:txBody>
      </p:sp>
      <p:sp>
        <p:nvSpPr>
          <p:cNvPr id="9" name="8 CuadroTexto"/>
          <p:cNvSpPr txBox="1"/>
          <p:nvPr/>
        </p:nvSpPr>
        <p:spPr>
          <a:xfrm>
            <a:off x="3131840" y="5733256"/>
            <a:ext cx="2880320" cy="646331"/>
          </a:xfrm>
          <a:prstGeom prst="rect">
            <a:avLst/>
          </a:prstGeom>
          <a:solidFill>
            <a:schemeClr val="accent6">
              <a:lumMod val="20000"/>
              <a:lumOff val="80000"/>
            </a:schemeClr>
          </a:solidFill>
        </p:spPr>
        <p:txBody>
          <a:bodyPr wrap="square" rtlCol="0">
            <a:spAutoFit/>
          </a:bodyPr>
          <a:lstStyle/>
          <a:p>
            <a:pPr algn="ctr"/>
            <a:r>
              <a:rPr lang="es-ES" smtClean="0"/>
              <a:t>Contratos incompletos óptimos</a:t>
            </a:r>
          </a:p>
        </p:txBody>
      </p:sp>
      <p:sp>
        <p:nvSpPr>
          <p:cNvPr id="12" name="11 CuadroTexto"/>
          <p:cNvSpPr txBox="1"/>
          <p:nvPr/>
        </p:nvSpPr>
        <p:spPr>
          <a:xfrm>
            <a:off x="0" y="1844824"/>
            <a:ext cx="2771800" cy="2862322"/>
          </a:xfrm>
          <a:prstGeom prst="rect">
            <a:avLst/>
          </a:prstGeom>
          <a:solidFill>
            <a:schemeClr val="accent5">
              <a:lumMod val="20000"/>
              <a:lumOff val="80000"/>
            </a:schemeClr>
          </a:solidFill>
        </p:spPr>
        <p:txBody>
          <a:bodyPr wrap="square" rtlCol="0">
            <a:spAutoFit/>
          </a:bodyPr>
          <a:lstStyle/>
          <a:p>
            <a:pPr>
              <a:buFont typeface="Wingdings" pitchFamily="2" charset="2"/>
              <a:buChar char="q"/>
            </a:pPr>
            <a:r>
              <a:rPr lang="es-ES" dirty="0" smtClean="0"/>
              <a:t>Componentes relacionados al problema: indicadores, objetivos, etc.</a:t>
            </a:r>
          </a:p>
          <a:p>
            <a:pPr>
              <a:buFont typeface="Wingdings" pitchFamily="2" charset="2"/>
              <a:buChar char="q"/>
            </a:pPr>
            <a:r>
              <a:rPr lang="es-ES" dirty="0" smtClean="0"/>
              <a:t> Componentes relacionados al contrato: mecanismos de revelación de esfuerzo y sistemas de incentivos</a:t>
            </a:r>
          </a:p>
          <a:p>
            <a:pPr>
              <a:buFont typeface="Wingdings" pitchFamily="2" charset="2"/>
              <a:buChar char="q"/>
            </a:pPr>
            <a:r>
              <a:rPr lang="es-ES" dirty="0" smtClean="0"/>
              <a:t> Componentes de reglas sociales</a:t>
            </a:r>
            <a:endParaRPr lang="es-ES" dirty="0"/>
          </a:p>
        </p:txBody>
      </p:sp>
      <p:sp>
        <p:nvSpPr>
          <p:cNvPr id="15" name="14 CuadroTexto"/>
          <p:cNvSpPr txBox="1"/>
          <p:nvPr/>
        </p:nvSpPr>
        <p:spPr>
          <a:xfrm>
            <a:off x="3203848" y="1844824"/>
            <a:ext cx="2592288" cy="2862322"/>
          </a:xfrm>
          <a:prstGeom prst="rect">
            <a:avLst/>
          </a:prstGeom>
          <a:solidFill>
            <a:schemeClr val="accent6">
              <a:lumMod val="20000"/>
              <a:lumOff val="80000"/>
            </a:schemeClr>
          </a:solidFill>
        </p:spPr>
        <p:txBody>
          <a:bodyPr wrap="square" rtlCol="0">
            <a:spAutoFit/>
          </a:bodyPr>
          <a:lstStyle/>
          <a:p>
            <a:pPr>
              <a:buFont typeface="Wingdings" pitchFamily="2" charset="2"/>
              <a:buChar char="q"/>
            </a:pPr>
            <a:r>
              <a:rPr lang="es-ES" smtClean="0"/>
              <a:t>Componentes relacionados a la definición ex post del sistema de coordinación.</a:t>
            </a:r>
          </a:p>
          <a:p>
            <a:pPr>
              <a:buFont typeface="Wingdings" pitchFamily="2" charset="2"/>
              <a:buChar char="q"/>
            </a:pPr>
            <a:r>
              <a:rPr lang="es-ES" smtClean="0"/>
              <a:t> Componentes relacionados al contrato: orientación general, subjetivos,  residuo, etc. </a:t>
            </a:r>
          </a:p>
          <a:p>
            <a:pPr>
              <a:buFont typeface="Wingdings" pitchFamily="2" charset="2"/>
              <a:buChar char="q"/>
            </a:pPr>
            <a:r>
              <a:rPr lang="es-ES" smtClean="0"/>
              <a:t> Componentes de reglas sociales</a:t>
            </a:r>
            <a:endParaRPr lang="es-ES"/>
          </a:p>
        </p:txBody>
      </p:sp>
      <p:sp>
        <p:nvSpPr>
          <p:cNvPr id="16" name="15 Flecha derecha"/>
          <p:cNvSpPr/>
          <p:nvPr/>
        </p:nvSpPr>
        <p:spPr>
          <a:xfrm rot="16200000">
            <a:off x="4391980" y="4905164"/>
            <a:ext cx="396044" cy="468052"/>
          </a:xfrm>
          <a:prstGeom prst="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CuadroTexto"/>
          <p:cNvSpPr txBox="1"/>
          <p:nvPr/>
        </p:nvSpPr>
        <p:spPr>
          <a:xfrm>
            <a:off x="6300192" y="1916832"/>
            <a:ext cx="2376264" cy="2862322"/>
          </a:xfrm>
          <a:prstGeom prst="rect">
            <a:avLst/>
          </a:prstGeom>
          <a:solidFill>
            <a:schemeClr val="accent5"/>
          </a:solidFill>
        </p:spPr>
        <p:txBody>
          <a:bodyPr wrap="square" rtlCol="0">
            <a:spAutoFit/>
          </a:bodyPr>
          <a:lstStyle/>
          <a:p>
            <a:pPr>
              <a:buFont typeface="Wingdings" pitchFamily="2" charset="2"/>
              <a:buChar char="q"/>
            </a:pPr>
            <a:r>
              <a:rPr lang="es-ES" smtClean="0"/>
              <a:t>Componentes relacionados a los mecanismo de creación conjunta</a:t>
            </a:r>
          </a:p>
          <a:p>
            <a:pPr>
              <a:buFont typeface="Wingdings" pitchFamily="2" charset="2"/>
              <a:buChar char="q"/>
            </a:pPr>
            <a:r>
              <a:rPr lang="es-ES" smtClean="0"/>
              <a:t> Componentes relacionados al contrato: cooperación y confianza</a:t>
            </a:r>
          </a:p>
          <a:p>
            <a:pPr>
              <a:buFont typeface="Wingdings" pitchFamily="2" charset="2"/>
              <a:buChar char="q"/>
            </a:pPr>
            <a:r>
              <a:rPr lang="es-ES" smtClean="0"/>
              <a:t>Componentes de reglas sociales</a:t>
            </a:r>
          </a:p>
        </p:txBody>
      </p:sp>
      <p:sp>
        <p:nvSpPr>
          <p:cNvPr id="18" name="17 Flecha derecha"/>
          <p:cNvSpPr/>
          <p:nvPr/>
        </p:nvSpPr>
        <p:spPr>
          <a:xfrm rot="16200000">
            <a:off x="7272300" y="4905164"/>
            <a:ext cx="396044" cy="468052"/>
          </a:xfrm>
          <a:prstGeom prst="rightArrow">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a:xfrm>
            <a:off x="755576" y="2636912"/>
            <a:ext cx="7772400" cy="1362075"/>
          </a:xfrm>
        </p:spPr>
        <p:txBody>
          <a:bodyPr/>
          <a:lstStyle/>
          <a:p>
            <a:r>
              <a:rPr lang="en-US" smtClean="0"/>
              <a:t>Aplicaciones</a:t>
            </a:r>
            <a:endParaRPr lang="es-E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2987824" y="2564905"/>
          <a:ext cx="5953944" cy="1224135"/>
        </p:xfrm>
        <a:graphic>
          <a:graphicData uri="http://schemas.openxmlformats.org/drawingml/2006/table">
            <a:tbl>
              <a:tblPr>
                <a:tableStyleId>{BC89EF96-8CEA-46FF-86C4-4CE0E7609802}</a:tableStyleId>
              </a:tblPr>
              <a:tblGrid>
                <a:gridCol w="3221065"/>
                <a:gridCol w="1659420"/>
                <a:gridCol w="1073459"/>
              </a:tblGrid>
              <a:tr h="452622">
                <a:tc>
                  <a:txBody>
                    <a:bodyPr/>
                    <a:lstStyle/>
                    <a:p>
                      <a:pPr algn="ctr">
                        <a:spcAft>
                          <a:spcPts val="0"/>
                        </a:spcAft>
                      </a:pPr>
                      <a:r>
                        <a:rPr lang="es-GT" sz="1100" dirty="0"/>
                        <a:t>Tipo de organización</a:t>
                      </a:r>
                      <a:endParaRPr lang="es-GT" sz="1100" dirty="0">
                        <a:latin typeface="Garamond"/>
                        <a:ea typeface="Calibri"/>
                        <a:cs typeface="Calibri"/>
                      </a:endParaRPr>
                    </a:p>
                  </a:txBody>
                  <a:tcPr marL="44450" marR="4445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r>
                        <a:rPr lang="es-GT" sz="1100"/>
                        <a:t>Total de organizaciones con algún mandato</a:t>
                      </a:r>
                      <a:endParaRPr lang="es-GT" sz="1100">
                        <a:latin typeface="Garamond"/>
                        <a:ea typeface="Calibri"/>
                        <a:cs typeface="Calibri"/>
                      </a:endParaRPr>
                    </a:p>
                  </a:txBody>
                  <a:tcPr marL="44450" marR="444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s-GT" sz="1100"/>
                        <a:t>Porcentajes</a:t>
                      </a:r>
                      <a:endParaRPr lang="es-GT" sz="1100">
                        <a:latin typeface="Garamond"/>
                        <a:ea typeface="Calibri"/>
                        <a:cs typeface="Calibri"/>
                      </a:endParaRPr>
                    </a:p>
                  </a:txBody>
                  <a:tcPr marL="44450" marR="4445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57171">
                <a:tc>
                  <a:txBody>
                    <a:bodyPr/>
                    <a:lstStyle/>
                    <a:p>
                      <a:pPr algn="l">
                        <a:spcAft>
                          <a:spcPts val="0"/>
                        </a:spcAft>
                      </a:pPr>
                      <a:r>
                        <a:rPr lang="es-GT" sz="1100"/>
                        <a:t>Ministerios</a:t>
                      </a:r>
                      <a:endParaRPr lang="es-GT" sz="1100">
                        <a:latin typeface="Garamond"/>
                        <a:ea typeface="Calibri"/>
                        <a:cs typeface="Calibri"/>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lgn="r">
                        <a:spcAft>
                          <a:spcPts val="0"/>
                        </a:spcAft>
                      </a:pPr>
                      <a:r>
                        <a:rPr lang="es-GT" sz="1100"/>
                        <a:t>28</a:t>
                      </a:r>
                      <a:endParaRPr lang="es-GT" sz="1100">
                        <a:latin typeface="Garamond"/>
                        <a:ea typeface="Calibri"/>
                        <a:cs typeface="Calibri"/>
                      </a:endParaRPr>
                    </a:p>
                  </a:txBody>
                  <a:tcPr marL="44450" marR="44450" marT="0" marB="0" anchor="b"/>
                </a:tc>
                <a:tc>
                  <a:txBody>
                    <a:bodyPr/>
                    <a:lstStyle/>
                    <a:p>
                      <a:pPr algn="r">
                        <a:spcAft>
                          <a:spcPts val="0"/>
                        </a:spcAft>
                      </a:pPr>
                      <a:r>
                        <a:rPr lang="es-GT" sz="1100"/>
                        <a:t>51.8%</a:t>
                      </a:r>
                      <a:endParaRPr lang="es-GT" sz="1100">
                        <a:latin typeface="Garamond"/>
                        <a:ea typeface="Calibri"/>
                        <a:cs typeface="Calibri"/>
                      </a:endParaRPr>
                    </a:p>
                  </a:txBody>
                  <a:tcPr marL="44450" marR="44450" marT="0" marB="0" anchor="b">
                    <a:lnR w="12700" cap="flat" cmpd="sng" algn="ctr">
                      <a:solidFill>
                        <a:schemeClr val="tx1"/>
                      </a:solidFill>
                      <a:prstDash val="solid"/>
                      <a:round/>
                      <a:headEnd type="none" w="med" len="med"/>
                      <a:tailEnd type="none" w="med" len="med"/>
                    </a:lnR>
                  </a:tcPr>
                </a:tc>
              </a:tr>
              <a:tr h="257171">
                <a:tc>
                  <a:txBody>
                    <a:bodyPr/>
                    <a:lstStyle/>
                    <a:p>
                      <a:pPr algn="l">
                        <a:spcAft>
                          <a:spcPts val="0"/>
                        </a:spcAft>
                      </a:pPr>
                      <a:r>
                        <a:rPr lang="es-GT" sz="1100"/>
                        <a:t>Otras organizaciones públicas</a:t>
                      </a:r>
                      <a:endParaRPr lang="es-GT" sz="1100">
                        <a:latin typeface="Garamond"/>
                        <a:ea typeface="Calibri"/>
                        <a:cs typeface="Calibri"/>
                      </a:endParaRPr>
                    </a:p>
                  </a:txBody>
                  <a:tcPr marL="44450" marR="44450" marT="0" marB="0" anchor="b">
                    <a:lnL w="12700" cap="flat" cmpd="sng" algn="ctr">
                      <a:solidFill>
                        <a:schemeClr val="tx1"/>
                      </a:solidFill>
                      <a:prstDash val="solid"/>
                      <a:round/>
                      <a:headEnd type="none" w="med" len="med"/>
                      <a:tailEnd type="none" w="med" len="med"/>
                    </a:lnL>
                  </a:tcPr>
                </a:tc>
                <a:tc>
                  <a:txBody>
                    <a:bodyPr/>
                    <a:lstStyle/>
                    <a:p>
                      <a:pPr algn="r">
                        <a:spcAft>
                          <a:spcPts val="0"/>
                        </a:spcAft>
                      </a:pPr>
                      <a:r>
                        <a:rPr lang="es-GT" sz="1100"/>
                        <a:t>26</a:t>
                      </a:r>
                      <a:endParaRPr lang="es-GT" sz="1100">
                        <a:latin typeface="Garamond"/>
                        <a:ea typeface="Calibri"/>
                        <a:cs typeface="Calibri"/>
                      </a:endParaRPr>
                    </a:p>
                  </a:txBody>
                  <a:tcPr marL="44450" marR="44450" marT="0" marB="0" anchor="b"/>
                </a:tc>
                <a:tc>
                  <a:txBody>
                    <a:bodyPr/>
                    <a:lstStyle/>
                    <a:p>
                      <a:pPr algn="r">
                        <a:spcAft>
                          <a:spcPts val="0"/>
                        </a:spcAft>
                      </a:pPr>
                      <a:r>
                        <a:rPr lang="es-GT" sz="1100"/>
                        <a:t>48.2%</a:t>
                      </a:r>
                      <a:endParaRPr lang="es-GT" sz="1100">
                        <a:latin typeface="Garamond"/>
                        <a:ea typeface="Calibri"/>
                        <a:cs typeface="Calibri"/>
                      </a:endParaRPr>
                    </a:p>
                  </a:txBody>
                  <a:tcPr marL="44450" marR="44450" marT="0" marB="0" anchor="b">
                    <a:lnR w="12700" cap="flat" cmpd="sng" algn="ctr">
                      <a:solidFill>
                        <a:schemeClr val="tx1"/>
                      </a:solidFill>
                      <a:prstDash val="solid"/>
                      <a:round/>
                      <a:headEnd type="none" w="med" len="med"/>
                      <a:tailEnd type="none" w="med" len="med"/>
                    </a:lnR>
                  </a:tcPr>
                </a:tc>
              </a:tr>
              <a:tr h="257171">
                <a:tc>
                  <a:txBody>
                    <a:bodyPr/>
                    <a:lstStyle/>
                    <a:p>
                      <a:pPr algn="l">
                        <a:spcAft>
                          <a:spcPts val="0"/>
                        </a:spcAft>
                      </a:pPr>
                      <a:r>
                        <a:rPr lang="es-GT" sz="1100" dirty="0"/>
                        <a:t>Total</a:t>
                      </a:r>
                      <a:endParaRPr lang="es-GT" sz="1100" dirty="0">
                        <a:latin typeface="Garamond"/>
                        <a:ea typeface="Calibri"/>
                        <a:cs typeface="Calibri"/>
                      </a:endParaRPr>
                    </a:p>
                  </a:txBody>
                  <a:tcPr marL="44450" marR="4445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spcAft>
                          <a:spcPts val="0"/>
                        </a:spcAft>
                      </a:pPr>
                      <a:r>
                        <a:rPr lang="es-GT" sz="1100"/>
                        <a:t>54</a:t>
                      </a:r>
                      <a:endParaRPr lang="es-GT" sz="1100">
                        <a:latin typeface="Garamond"/>
                        <a:ea typeface="Calibri"/>
                        <a:cs typeface="Calibri"/>
                      </a:endParaRPr>
                    </a:p>
                  </a:txBody>
                  <a:tcPr marL="44450" marR="44450" marT="0" marB="0" anchor="b">
                    <a:lnB w="12700" cap="flat" cmpd="sng" algn="ctr">
                      <a:solidFill>
                        <a:schemeClr val="tx1"/>
                      </a:solidFill>
                      <a:prstDash val="solid"/>
                      <a:round/>
                      <a:headEnd type="none" w="med" len="med"/>
                      <a:tailEnd type="none" w="med" len="med"/>
                    </a:lnB>
                  </a:tcPr>
                </a:tc>
                <a:tc>
                  <a:txBody>
                    <a:bodyPr/>
                    <a:lstStyle/>
                    <a:p>
                      <a:pPr algn="r">
                        <a:spcAft>
                          <a:spcPts val="0"/>
                        </a:spcAft>
                      </a:pPr>
                      <a:r>
                        <a:rPr lang="es-GT" sz="1100"/>
                        <a:t>100.0%</a:t>
                      </a:r>
                      <a:endParaRPr lang="es-GT" sz="1100">
                        <a:latin typeface="Garamond"/>
                        <a:ea typeface="Calibri"/>
                        <a:cs typeface="Calibri"/>
                      </a:endParaRPr>
                    </a:p>
                  </a:txBody>
                  <a:tcPr marL="44450" marR="4445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5" name="4 CuadroTexto"/>
          <p:cNvSpPr txBox="1"/>
          <p:nvPr/>
        </p:nvSpPr>
        <p:spPr>
          <a:xfrm>
            <a:off x="2915816" y="2060849"/>
            <a:ext cx="4752528" cy="369332"/>
          </a:xfrm>
          <a:prstGeom prst="rect">
            <a:avLst/>
          </a:prstGeom>
          <a:noFill/>
        </p:spPr>
        <p:txBody>
          <a:bodyPr wrap="square" rtlCol="0">
            <a:spAutoFit/>
          </a:bodyPr>
          <a:lstStyle/>
          <a:p>
            <a:r>
              <a:rPr lang="es-GT" b="1" dirty="0" smtClean="0"/>
              <a:t>Reglas que definen roles de gestión de políticas</a:t>
            </a:r>
            <a:endParaRPr lang="es-GT" b="1" dirty="0"/>
          </a:p>
        </p:txBody>
      </p:sp>
      <p:pic>
        <p:nvPicPr>
          <p:cNvPr id="6" name="5 Imagen"/>
          <p:cNvPicPr/>
          <p:nvPr/>
        </p:nvPicPr>
        <p:blipFill>
          <a:blip r:embed="rId4" cstate="print"/>
          <a:srcRect/>
          <a:stretch>
            <a:fillRect/>
          </a:stretch>
        </p:blipFill>
        <p:spPr bwMode="auto">
          <a:xfrm>
            <a:off x="827584" y="4360708"/>
            <a:ext cx="5490845" cy="1948612"/>
          </a:xfrm>
          <a:prstGeom prst="rect">
            <a:avLst/>
          </a:prstGeom>
          <a:noFill/>
          <a:ln w="9525">
            <a:noFill/>
            <a:miter lim="800000"/>
            <a:headEnd/>
            <a:tailEnd/>
          </a:ln>
        </p:spPr>
      </p:pic>
      <p:sp>
        <p:nvSpPr>
          <p:cNvPr id="7" name="6 CuadroTexto"/>
          <p:cNvSpPr txBox="1"/>
          <p:nvPr/>
        </p:nvSpPr>
        <p:spPr>
          <a:xfrm>
            <a:off x="683568" y="4000668"/>
            <a:ext cx="7488832" cy="369332"/>
          </a:xfrm>
          <a:prstGeom prst="rect">
            <a:avLst/>
          </a:prstGeom>
          <a:noFill/>
        </p:spPr>
        <p:txBody>
          <a:bodyPr wrap="square" rtlCol="0">
            <a:spAutoFit/>
          </a:bodyPr>
          <a:lstStyle/>
          <a:p>
            <a:r>
              <a:rPr lang="es-GT" b="1" dirty="0" smtClean="0"/>
              <a:t>Año en que cobró vigencia la norma. Agrupado por década</a:t>
            </a:r>
            <a:endParaRPr lang="es-GT" b="1" dirty="0"/>
          </a:p>
        </p:txBody>
      </p:sp>
      <p:sp>
        <p:nvSpPr>
          <p:cNvPr id="10" name="9 CuadroTexto"/>
          <p:cNvSpPr txBox="1"/>
          <p:nvPr/>
        </p:nvSpPr>
        <p:spPr>
          <a:xfrm>
            <a:off x="0" y="860519"/>
            <a:ext cx="9144000" cy="1200329"/>
          </a:xfrm>
          <a:prstGeom prst="rect">
            <a:avLst/>
          </a:prstGeom>
          <a:noFill/>
        </p:spPr>
        <p:txBody>
          <a:bodyPr wrap="square" rtlCol="0">
            <a:spAutoFit/>
          </a:bodyPr>
          <a:lstStyle/>
          <a:p>
            <a:r>
              <a:rPr lang="es-ES" sz="2400" b="1" dirty="0" smtClean="0"/>
              <a:t>Aplicaciones I. </a:t>
            </a:r>
            <a:r>
              <a:rPr lang="es-ES" sz="2400" dirty="0" smtClean="0"/>
              <a:t>Para las Políticas Nacionales de Chile, compilación de mandatos que permite identificar las reglas que define las políticas nacionales a gestionar. </a:t>
            </a:r>
            <a:endParaRPr lang="es-E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899592" y="2204864"/>
          <a:ext cx="8028385" cy="4590371"/>
        </p:xfrm>
        <a:graphic>
          <a:graphicData uri="http://schemas.openxmlformats.org/drawingml/2006/table">
            <a:tbl>
              <a:tblPr/>
              <a:tblGrid>
                <a:gridCol w="3232257"/>
                <a:gridCol w="870967"/>
                <a:gridCol w="1796128"/>
                <a:gridCol w="2129033"/>
              </a:tblGrid>
              <a:tr h="541385">
                <a:tc>
                  <a:txBody>
                    <a:bodyPr/>
                    <a:lstStyle/>
                    <a:p>
                      <a:pPr algn="ctr">
                        <a:spcAft>
                          <a:spcPts val="0"/>
                        </a:spcAft>
                      </a:pPr>
                      <a:r>
                        <a:rPr lang="es-GT" sz="1400" b="1" dirty="0">
                          <a:solidFill>
                            <a:srgbClr val="000000"/>
                          </a:solidFill>
                          <a:latin typeface="Calibri"/>
                          <a:ea typeface="Times New Roman"/>
                          <a:cs typeface="Calibri"/>
                        </a:rPr>
                        <a:t>Funciones de gestión de políticas según tipo de organizaciones públicas</a:t>
                      </a:r>
                      <a:endParaRPr lang="es-GT" sz="1400" dirty="0">
                        <a:latin typeface="Garamond"/>
                        <a:ea typeface="Calibri"/>
                        <a:cs typeface="Calibri"/>
                      </a:endParaRPr>
                    </a:p>
                  </a:txBody>
                  <a:tcPr marL="42108" marR="42108" marT="0" marB="0" anchor="ctr">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s-GT" sz="1400" b="1">
                          <a:solidFill>
                            <a:srgbClr val="000000"/>
                          </a:solidFill>
                          <a:latin typeface="Calibri"/>
                          <a:ea typeface="Times New Roman"/>
                          <a:cs typeface="Calibri"/>
                        </a:rPr>
                        <a:t>Total</a:t>
                      </a:r>
                      <a:endParaRPr lang="es-GT" sz="1400">
                        <a:latin typeface="Garamond"/>
                        <a:ea typeface="Calibri"/>
                        <a:cs typeface="Calibri"/>
                      </a:endParaRPr>
                    </a:p>
                  </a:txBody>
                  <a:tcPr marL="42108" marR="42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s-GT" sz="1400" b="1">
                          <a:solidFill>
                            <a:srgbClr val="000000"/>
                          </a:solidFill>
                          <a:latin typeface="Calibri"/>
                          <a:ea typeface="Times New Roman"/>
                          <a:cs typeface="Calibri"/>
                        </a:rPr>
                        <a:t>Porcentajes de cada grupo</a:t>
                      </a:r>
                      <a:endParaRPr lang="es-GT" sz="1400">
                        <a:latin typeface="Garamond"/>
                        <a:ea typeface="Calibri"/>
                        <a:cs typeface="Calibri"/>
                      </a:endParaRPr>
                    </a:p>
                  </a:txBody>
                  <a:tcPr marL="42108" marR="421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s-GT" sz="1400" b="1" dirty="0">
                          <a:solidFill>
                            <a:srgbClr val="000000"/>
                          </a:solidFill>
                          <a:latin typeface="Calibri"/>
                          <a:ea typeface="Times New Roman"/>
                          <a:cs typeface="Calibri"/>
                        </a:rPr>
                        <a:t>Porcentaje del total</a:t>
                      </a:r>
                      <a:endParaRPr lang="es-GT" sz="1400" dirty="0">
                        <a:latin typeface="Garamond"/>
                        <a:ea typeface="Calibri"/>
                        <a:cs typeface="Calibri"/>
                      </a:endParaRPr>
                    </a:p>
                  </a:txBody>
                  <a:tcPr marL="42108" marR="42108" marT="0" marB="0" anchor="ctr">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180462">
                <a:tc>
                  <a:txBody>
                    <a:bodyPr/>
                    <a:lstStyle/>
                    <a:p>
                      <a:pPr algn="l">
                        <a:spcAft>
                          <a:spcPts val="0"/>
                        </a:spcAft>
                      </a:pPr>
                      <a:r>
                        <a:rPr lang="es-GT" sz="1400" b="1">
                          <a:solidFill>
                            <a:srgbClr val="000000"/>
                          </a:solidFill>
                          <a:latin typeface="Calibri"/>
                          <a:ea typeface="Times New Roman"/>
                          <a:cs typeface="Calibri"/>
                        </a:rPr>
                        <a:t>Ministerios</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r">
                        <a:spcAft>
                          <a:spcPts val="0"/>
                        </a:spcAft>
                      </a:pPr>
                      <a:r>
                        <a:rPr lang="es-GT" sz="1400">
                          <a:solidFill>
                            <a:srgbClr val="000000"/>
                          </a:solidFill>
                          <a:latin typeface="Calibri"/>
                          <a:ea typeface="Times New Roman"/>
                          <a:cs typeface="Calibri"/>
                        </a:rPr>
                        <a:t>          28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r">
                        <a:spcAft>
                          <a:spcPts val="0"/>
                        </a:spcAft>
                      </a:pPr>
                      <a:r>
                        <a:rPr lang="es-GT" sz="1400">
                          <a:solidFill>
                            <a:srgbClr val="000000"/>
                          </a:solidFill>
                          <a:latin typeface="Calibri"/>
                          <a:ea typeface="Times New Roman"/>
                          <a:cs typeface="Calibri"/>
                        </a:rPr>
                        <a:t>100.0%</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algn="r">
                        <a:spcAft>
                          <a:spcPts val="0"/>
                        </a:spcAft>
                      </a:pPr>
                      <a:r>
                        <a:rPr lang="es-GT" sz="1400">
                          <a:solidFill>
                            <a:srgbClr val="000000"/>
                          </a:solidFill>
                          <a:latin typeface="Calibri"/>
                          <a:ea typeface="Times New Roman"/>
                          <a:cs typeface="Calibri"/>
                        </a:rPr>
                        <a:t>51.9%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tcPr>
                </a:tc>
              </a:tr>
              <a:tr h="317613">
                <a:tc>
                  <a:txBody>
                    <a:bodyPr/>
                    <a:lstStyle/>
                    <a:p>
                      <a:pPr indent="139700" algn="l">
                        <a:spcAft>
                          <a:spcPts val="0"/>
                        </a:spcAft>
                      </a:pPr>
                      <a:r>
                        <a:rPr lang="es-GT" sz="1400">
                          <a:solidFill>
                            <a:srgbClr val="000000"/>
                          </a:solidFill>
                          <a:latin typeface="Calibri"/>
                          <a:ea typeface="Times New Roman"/>
                          <a:cs typeface="Calibri"/>
                        </a:rPr>
                        <a:t>Asesoría</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3.6%</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Formulación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11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39.3%</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20.4%</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solidFill>
                      <a:srgbClr val="FFFF00"/>
                    </a:solidFill>
                  </a:tcPr>
                </a:tc>
              </a:tr>
              <a:tr h="180462">
                <a:tc>
                  <a:txBody>
                    <a:bodyPr/>
                    <a:lstStyle/>
                    <a:p>
                      <a:pPr indent="139700" algn="l">
                        <a:spcAft>
                          <a:spcPts val="0"/>
                        </a:spcAft>
                      </a:pPr>
                      <a:r>
                        <a:rPr lang="es-GT" sz="1400">
                          <a:solidFill>
                            <a:srgbClr val="000000"/>
                          </a:solidFill>
                          <a:latin typeface="Calibri"/>
                          <a:ea typeface="Times New Roman"/>
                          <a:cs typeface="Calibri"/>
                        </a:rPr>
                        <a:t>Formulación y ejecución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3.6%</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317613">
                <a:tc>
                  <a:txBody>
                    <a:bodyPr/>
                    <a:lstStyle/>
                    <a:p>
                      <a:pPr indent="139700" algn="l">
                        <a:spcAft>
                          <a:spcPts val="0"/>
                        </a:spcAft>
                      </a:pPr>
                      <a:r>
                        <a:rPr lang="es-GT" sz="1400">
                          <a:solidFill>
                            <a:srgbClr val="000000"/>
                          </a:solidFill>
                          <a:latin typeface="Calibri"/>
                          <a:ea typeface="Times New Roman"/>
                          <a:cs typeface="Calibri"/>
                        </a:rPr>
                        <a:t>Formulación y evaluación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6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21.4%</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11.1%</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Gestión integrada</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6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21.4%</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r">
                        <a:spcAft>
                          <a:spcPts val="0"/>
                        </a:spcAft>
                      </a:pPr>
                      <a:r>
                        <a:rPr lang="es-GT" sz="1400">
                          <a:solidFill>
                            <a:srgbClr val="000000"/>
                          </a:solidFill>
                          <a:latin typeface="Calibri"/>
                          <a:ea typeface="Times New Roman"/>
                          <a:cs typeface="Calibri"/>
                        </a:rPr>
                        <a:t>11.1%</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Participación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3.6%</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Promoción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3.6%</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Rector del proceso de políticas</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3.6%</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algn="l">
                        <a:spcAft>
                          <a:spcPts val="0"/>
                        </a:spcAft>
                      </a:pPr>
                      <a:r>
                        <a:rPr lang="es-GT" sz="1400" b="1">
                          <a:solidFill>
                            <a:srgbClr val="000000"/>
                          </a:solidFill>
                          <a:latin typeface="Calibri"/>
                          <a:ea typeface="Times New Roman"/>
                          <a:cs typeface="Calibri"/>
                        </a:rPr>
                        <a:t>Otras organizaciones públicas</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26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100.0%</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48.1%</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Asesoría</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2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0.08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3.7%</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Asesoría y evaluación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0.04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Ejecución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2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0.08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3.7%</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Formulación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15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0.58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27.8%</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solidFill>
                      <a:srgbClr val="FFFF00"/>
                    </a:solidFill>
                  </a:tcPr>
                </a:tc>
              </a:tr>
              <a:tr h="180462">
                <a:tc>
                  <a:txBody>
                    <a:bodyPr/>
                    <a:lstStyle/>
                    <a:p>
                      <a:pPr indent="139700" algn="l">
                        <a:spcAft>
                          <a:spcPts val="0"/>
                        </a:spcAft>
                      </a:pPr>
                      <a:r>
                        <a:rPr lang="es-GT" sz="1400">
                          <a:solidFill>
                            <a:srgbClr val="000000"/>
                          </a:solidFill>
                          <a:latin typeface="Calibri"/>
                          <a:ea typeface="Times New Roman"/>
                          <a:cs typeface="Calibri"/>
                        </a:rPr>
                        <a:t>Formulación y ejecución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0.04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Gestión integrada</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4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0.15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r">
                        <a:spcAft>
                          <a:spcPts val="0"/>
                        </a:spcAft>
                      </a:pPr>
                      <a:r>
                        <a:rPr lang="es-GT" sz="1400">
                          <a:solidFill>
                            <a:srgbClr val="000000"/>
                          </a:solidFill>
                          <a:latin typeface="Calibri"/>
                          <a:ea typeface="Times New Roman"/>
                          <a:cs typeface="Calibri"/>
                        </a:rPr>
                        <a:t>7.4%</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indent="139700" algn="l">
                        <a:spcAft>
                          <a:spcPts val="0"/>
                        </a:spcAft>
                      </a:pPr>
                      <a:r>
                        <a:rPr lang="es-GT" sz="1400">
                          <a:solidFill>
                            <a:srgbClr val="000000"/>
                          </a:solidFill>
                          <a:latin typeface="Calibri"/>
                          <a:ea typeface="Times New Roman"/>
                          <a:cs typeface="Calibri"/>
                        </a:rPr>
                        <a:t>Promoción</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               0.04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400">
                          <a:solidFill>
                            <a:srgbClr val="000000"/>
                          </a:solidFill>
                          <a:latin typeface="Calibri"/>
                          <a:ea typeface="Times New Roman"/>
                          <a:cs typeface="Calibri"/>
                        </a:rPr>
                        <a:t>1.9%</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a:noFill/>
                    </a:lnB>
                  </a:tcPr>
                </a:tc>
              </a:tr>
              <a:tr h="180462">
                <a:tc>
                  <a:txBody>
                    <a:bodyPr/>
                    <a:lstStyle/>
                    <a:p>
                      <a:pPr algn="l">
                        <a:spcAft>
                          <a:spcPts val="0"/>
                        </a:spcAft>
                      </a:pPr>
                      <a:r>
                        <a:rPr lang="es-GT" sz="1400" b="1">
                          <a:solidFill>
                            <a:srgbClr val="000000"/>
                          </a:solidFill>
                          <a:latin typeface="Calibri"/>
                          <a:ea typeface="Times New Roman"/>
                          <a:cs typeface="Calibri"/>
                        </a:rPr>
                        <a:t>Total general</a:t>
                      </a:r>
                      <a:endParaRPr lang="es-GT" sz="1400">
                        <a:latin typeface="Garamond"/>
                        <a:ea typeface="Calibri"/>
                        <a:cs typeface="Calibri"/>
                      </a:endParaRPr>
                    </a:p>
                  </a:txBody>
                  <a:tcPr marL="42108" marR="42108" marT="0" marB="0" anchor="b">
                    <a:lnL>
                      <a:noFill/>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r">
                        <a:spcAft>
                          <a:spcPts val="0"/>
                        </a:spcAft>
                      </a:pPr>
                      <a:r>
                        <a:rPr lang="es-GT" sz="1400">
                          <a:solidFill>
                            <a:srgbClr val="000000"/>
                          </a:solidFill>
                          <a:latin typeface="Calibri"/>
                          <a:ea typeface="Times New Roman"/>
                          <a:cs typeface="Calibri"/>
                        </a:rPr>
                        <a:t>          54 </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r">
                        <a:spcAft>
                          <a:spcPts val="0"/>
                        </a:spcAft>
                      </a:pPr>
                      <a:r>
                        <a:rPr lang="es-GT" sz="1400">
                          <a:solidFill>
                            <a:srgbClr val="000000"/>
                          </a:solidFill>
                          <a:latin typeface="Calibri"/>
                          <a:ea typeface="Times New Roman"/>
                          <a:cs typeface="Calibri"/>
                        </a:rPr>
                        <a:t>100.0%</a:t>
                      </a:r>
                      <a:endParaRPr lang="es-GT" sz="140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a:txBody>
                    <a:bodyPr/>
                    <a:lstStyle/>
                    <a:p>
                      <a:pPr algn="r">
                        <a:spcAft>
                          <a:spcPts val="0"/>
                        </a:spcAft>
                      </a:pPr>
                      <a:r>
                        <a:rPr lang="es-GT" sz="1400" dirty="0">
                          <a:solidFill>
                            <a:srgbClr val="000000"/>
                          </a:solidFill>
                          <a:latin typeface="Calibri"/>
                          <a:ea typeface="Times New Roman"/>
                          <a:cs typeface="Calibri"/>
                        </a:rPr>
                        <a:t>100.0%</a:t>
                      </a:r>
                      <a:endParaRPr lang="es-GT" sz="1400" dirty="0">
                        <a:latin typeface="Garamond"/>
                        <a:ea typeface="Calibri"/>
                        <a:cs typeface="Calibri"/>
                      </a:endParaRPr>
                    </a:p>
                  </a:txBody>
                  <a:tcPr marL="42108" marR="42108" marT="0" marB="0" anchor="b">
                    <a:lnL w="1270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tcPr>
                </a:tc>
              </a:tr>
            </a:tbl>
          </a:graphicData>
        </a:graphic>
      </p:graphicFrame>
      <p:sp>
        <p:nvSpPr>
          <p:cNvPr id="5" name="4 CuadroTexto"/>
          <p:cNvSpPr txBox="1"/>
          <p:nvPr/>
        </p:nvSpPr>
        <p:spPr>
          <a:xfrm>
            <a:off x="683568" y="1700808"/>
            <a:ext cx="6372200" cy="369332"/>
          </a:xfrm>
          <a:prstGeom prst="rect">
            <a:avLst/>
          </a:prstGeom>
          <a:noFill/>
        </p:spPr>
        <p:txBody>
          <a:bodyPr wrap="square" rtlCol="0">
            <a:spAutoFit/>
          </a:bodyPr>
          <a:lstStyle/>
          <a:p>
            <a:r>
              <a:rPr lang="es-GT" b="1" dirty="0" smtClean="0"/>
              <a:t>Roles mandatados</a:t>
            </a:r>
            <a:endParaRPr lang="es-GT" b="1" dirty="0"/>
          </a:p>
        </p:txBody>
      </p:sp>
      <p:sp>
        <p:nvSpPr>
          <p:cNvPr id="6" name="5 CuadroTexto"/>
          <p:cNvSpPr txBox="1"/>
          <p:nvPr/>
        </p:nvSpPr>
        <p:spPr>
          <a:xfrm>
            <a:off x="0" y="836712"/>
            <a:ext cx="9144000" cy="830997"/>
          </a:xfrm>
          <a:prstGeom prst="rect">
            <a:avLst/>
          </a:prstGeom>
          <a:noFill/>
        </p:spPr>
        <p:txBody>
          <a:bodyPr wrap="square" rtlCol="0">
            <a:spAutoFit/>
          </a:bodyPr>
          <a:lstStyle/>
          <a:p>
            <a:r>
              <a:rPr lang="es-ES" sz="2400" b="1" dirty="0" smtClean="0"/>
              <a:t>Aplicaciones I. </a:t>
            </a:r>
            <a:r>
              <a:rPr lang="es-ES" sz="2400" dirty="0" smtClean="0"/>
              <a:t>Reglas en Uso que definen roles. Múltiples roles conforme mandatos. </a:t>
            </a:r>
            <a:endParaRPr lang="es-E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4 CuadroTexto"/>
          <p:cNvSpPr txBox="1"/>
          <p:nvPr/>
        </p:nvSpPr>
        <p:spPr>
          <a:xfrm>
            <a:off x="0" y="908720"/>
            <a:ext cx="9144000" cy="830997"/>
          </a:xfrm>
          <a:prstGeom prst="rect">
            <a:avLst/>
          </a:prstGeom>
          <a:noFill/>
        </p:spPr>
        <p:txBody>
          <a:bodyPr wrap="square" rtlCol="0">
            <a:spAutoFit/>
          </a:bodyPr>
          <a:lstStyle/>
          <a:p>
            <a:r>
              <a:rPr lang="es-ES" sz="2400" b="1" dirty="0" smtClean="0"/>
              <a:t>Aplicaciones II.</a:t>
            </a:r>
            <a:r>
              <a:rPr lang="es-ES" sz="2400" dirty="0" smtClean="0"/>
              <a:t> Compilación de documentos de políticas vigentes. Generados entre el año 2010 y junio de 2011.</a:t>
            </a:r>
            <a:endParaRPr lang="es-ES" sz="2400" dirty="0"/>
          </a:p>
        </p:txBody>
      </p:sp>
      <p:graphicFrame>
        <p:nvGraphicFramePr>
          <p:cNvPr id="6" name="5 Tabla"/>
          <p:cNvGraphicFramePr>
            <a:graphicFrameLocks noGrp="1"/>
          </p:cNvGraphicFramePr>
          <p:nvPr>
            <p:extLst>
              <p:ext uri="{D42A27DB-BD31-4B8C-83A1-F6EECF244321}">
                <p14:modId xmlns:p14="http://schemas.microsoft.com/office/powerpoint/2010/main" xmlns="" val="2331646140"/>
              </p:ext>
            </p:extLst>
          </p:nvPr>
        </p:nvGraphicFramePr>
        <p:xfrm>
          <a:off x="359024" y="2276872"/>
          <a:ext cx="8784976" cy="3931920"/>
        </p:xfrm>
        <a:graphic>
          <a:graphicData uri="http://schemas.openxmlformats.org/drawingml/2006/table">
            <a:tbl>
              <a:tblPr/>
              <a:tblGrid>
                <a:gridCol w="2337052"/>
                <a:gridCol w="688111"/>
                <a:gridCol w="1134436"/>
                <a:gridCol w="944888"/>
                <a:gridCol w="1073476"/>
                <a:gridCol w="1073476"/>
                <a:gridCol w="772483"/>
                <a:gridCol w="761054"/>
              </a:tblGrid>
              <a:tr h="190500">
                <a:tc rowSpan="2">
                  <a:txBody>
                    <a:bodyPr/>
                    <a:lstStyle/>
                    <a:p>
                      <a:pPr algn="ctr">
                        <a:spcAft>
                          <a:spcPts val="0"/>
                        </a:spcAft>
                      </a:pPr>
                      <a:r>
                        <a:rPr lang="es-GT" sz="1800" b="1">
                          <a:latin typeface="Garamond"/>
                          <a:ea typeface="Calibri"/>
                          <a:cs typeface="Calibri"/>
                        </a:rPr>
                        <a:t>Horizonte temporal de la política- en años</a:t>
                      </a:r>
                      <a:endParaRPr lang="es-GT" sz="1800">
                        <a:latin typeface="Garamond"/>
                        <a:ea typeface="Calibri"/>
                        <a:cs typeface="Calibri"/>
                      </a:endParaRPr>
                    </a:p>
                  </a:txBody>
                  <a:tcPr marL="44450" marR="44450" marT="0" marB="0" anchor="ctr">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gn="ctr">
                        <a:spcAft>
                          <a:spcPts val="0"/>
                        </a:spcAft>
                      </a:pPr>
                      <a:r>
                        <a:rPr lang="es-GT" sz="1800" b="1">
                          <a:latin typeface="Garamond"/>
                          <a:ea typeface="Calibri"/>
                          <a:cs typeface="Calibri"/>
                        </a:rPr>
                        <a:t>Medio de publicación de la política formulada</a:t>
                      </a:r>
                      <a:endParaRPr lang="es-GT" sz="1800">
                        <a:latin typeface="Garamond"/>
                        <a:ea typeface="Calibri"/>
                        <a:cs typeface="Calibri"/>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GT"/>
                    </a:p>
                  </a:txBody>
                  <a:tcPr/>
                </a:tc>
                <a:tc hMerge="1">
                  <a:txBody>
                    <a:bodyPr/>
                    <a:lstStyle/>
                    <a:p>
                      <a:endParaRPr lang="es-GT"/>
                    </a:p>
                  </a:txBody>
                  <a:tcPr/>
                </a:tc>
                <a:tc hMerge="1">
                  <a:txBody>
                    <a:bodyPr/>
                    <a:lstStyle/>
                    <a:p>
                      <a:endParaRPr lang="es-GT"/>
                    </a:p>
                  </a:txBody>
                  <a:tcPr/>
                </a:tc>
                <a:tc hMerge="1">
                  <a:txBody>
                    <a:bodyPr/>
                    <a:lstStyle/>
                    <a:p>
                      <a:endParaRPr lang="es-GT"/>
                    </a:p>
                  </a:txBody>
                  <a:tcPr/>
                </a:tc>
                <a:tc hMerge="1">
                  <a:txBody>
                    <a:bodyPr/>
                    <a:lstStyle/>
                    <a:p>
                      <a:endParaRPr lang="es-GT"/>
                    </a:p>
                  </a:txBody>
                  <a:tcPr/>
                </a:tc>
                <a:tc rowSpan="2">
                  <a:txBody>
                    <a:bodyPr/>
                    <a:lstStyle/>
                    <a:p>
                      <a:pPr algn="just">
                        <a:spcAft>
                          <a:spcPts val="0"/>
                        </a:spcAft>
                      </a:pPr>
                      <a:r>
                        <a:rPr lang="es-GT" sz="1800" b="1">
                          <a:latin typeface="Garamond"/>
                          <a:ea typeface="Calibri"/>
                          <a:cs typeface="Calibri"/>
                        </a:rPr>
                        <a:t>%  total</a:t>
                      </a:r>
                      <a:endParaRPr lang="es-GT" sz="1800">
                        <a:latin typeface="Garamond"/>
                        <a:ea typeface="Calibri"/>
                        <a:cs typeface="Calibri"/>
                      </a:endParaRPr>
                    </a:p>
                  </a:txBody>
                  <a:tcPr marL="44450" marR="44450" marT="0" marB="0" anchor="ctr">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vMerge="1">
                  <a:txBody>
                    <a:bodyPr/>
                    <a:lstStyle/>
                    <a:p>
                      <a:endParaRPr lang="es-GT"/>
                    </a:p>
                  </a:txBody>
                  <a:tcPr/>
                </a:tc>
                <a:tc>
                  <a:txBody>
                    <a:bodyPr/>
                    <a:lstStyle/>
                    <a:p>
                      <a:pPr algn="ctr">
                        <a:spcAft>
                          <a:spcPts val="0"/>
                        </a:spcAft>
                      </a:pPr>
                      <a:r>
                        <a:rPr lang="es-GT" sz="1200" b="1">
                          <a:latin typeface="Garamond"/>
                          <a:ea typeface="Calibri"/>
                          <a:cs typeface="Calibri"/>
                        </a:rPr>
                        <a:t>Decreto</a:t>
                      </a:r>
                      <a:endParaRPr lang="es-GT" sz="1800">
                        <a:latin typeface="Garamond"/>
                        <a:ea typeface="Calibri"/>
                        <a:cs typeface="Calibri"/>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GT" sz="1200" b="1">
                          <a:latin typeface="Garamond"/>
                          <a:ea typeface="Calibri"/>
                          <a:cs typeface="Calibri"/>
                        </a:rPr>
                        <a:t>Documento</a:t>
                      </a:r>
                      <a:endParaRPr lang="es-GT" sz="1800">
                        <a:latin typeface="Garamond"/>
                        <a:ea typeface="Calibri"/>
                        <a:cs typeface="Calibri"/>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GT" sz="1200" b="1">
                          <a:latin typeface="Garamond"/>
                          <a:ea typeface="Calibri"/>
                          <a:cs typeface="Calibri"/>
                        </a:rPr>
                        <a:t>Página de internet</a:t>
                      </a:r>
                      <a:endParaRPr lang="es-GT" sz="1800">
                        <a:latin typeface="Garamond"/>
                        <a:ea typeface="Calibri"/>
                        <a:cs typeface="Calibri"/>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GT" sz="1200" b="1">
                          <a:latin typeface="Garamond"/>
                          <a:ea typeface="Calibri"/>
                          <a:cs typeface="Calibri"/>
                        </a:rPr>
                        <a:t>Plataforma electrónica</a:t>
                      </a:r>
                      <a:endParaRPr lang="es-GT" sz="1800">
                        <a:latin typeface="Garamond"/>
                        <a:ea typeface="Calibri"/>
                        <a:cs typeface="Calibri"/>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GT" sz="1200" b="1">
                          <a:latin typeface="Garamond"/>
                          <a:ea typeface="Calibri"/>
                          <a:cs typeface="Calibri"/>
                        </a:rPr>
                        <a:t>Presentación de PowerPoint</a:t>
                      </a:r>
                      <a:endParaRPr lang="es-GT" sz="1800">
                        <a:latin typeface="Garamond"/>
                        <a:ea typeface="Calibri"/>
                        <a:cs typeface="Calibri"/>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GT" sz="1200" b="1">
                          <a:latin typeface="Garamond"/>
                          <a:ea typeface="Calibri"/>
                          <a:cs typeface="Calibri"/>
                        </a:rPr>
                        <a:t>Total general</a:t>
                      </a:r>
                      <a:endParaRPr lang="es-GT" sz="1800">
                        <a:latin typeface="Garamond"/>
                        <a:ea typeface="Calibri"/>
                        <a:cs typeface="Calibri"/>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GT"/>
                    </a:p>
                  </a:txBody>
                  <a:tcPr/>
                </a:tc>
              </a:tr>
              <a:tr h="190500">
                <a:tc>
                  <a:txBody>
                    <a:bodyPr/>
                    <a:lstStyle/>
                    <a:p>
                      <a:pPr algn="just">
                        <a:spcAft>
                          <a:spcPts val="0"/>
                        </a:spcAft>
                      </a:pPr>
                      <a:r>
                        <a:rPr lang="es-GT" sz="1800">
                          <a:latin typeface="Garamond"/>
                          <a:ea typeface="Calibri"/>
                          <a:cs typeface="Calibri"/>
                        </a:rPr>
                        <a:t>1</a:t>
                      </a:r>
                    </a:p>
                  </a:txBody>
                  <a:tcPr marL="44450" marR="4445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just">
                        <a:spcAft>
                          <a:spcPts val="0"/>
                        </a:spcAft>
                      </a:pPr>
                      <a:r>
                        <a:rPr lang="es-GT" sz="1800">
                          <a:latin typeface="Garamond"/>
                          <a:ea typeface="Calibri"/>
                          <a:cs typeface="Calibri"/>
                        </a:rPr>
                        <a:t>3.3%</a:t>
                      </a:r>
                    </a:p>
                  </a:txBody>
                  <a:tcPr marL="44450" marR="4445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190500">
                <a:tc>
                  <a:txBody>
                    <a:bodyPr/>
                    <a:lstStyle/>
                    <a:p>
                      <a:pPr algn="just">
                        <a:spcAft>
                          <a:spcPts val="0"/>
                        </a:spcAft>
                      </a:pPr>
                      <a:r>
                        <a:rPr lang="es-GT" sz="1800">
                          <a:latin typeface="Garamond"/>
                          <a:ea typeface="Calibri"/>
                          <a:cs typeface="Calibri"/>
                        </a:rPr>
                        <a:t>3</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3.3%</a:t>
                      </a:r>
                    </a:p>
                  </a:txBody>
                  <a:tcPr marL="44450" marR="44450" marT="0" marB="0">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just">
                        <a:spcAft>
                          <a:spcPts val="0"/>
                        </a:spcAft>
                      </a:pPr>
                      <a:r>
                        <a:rPr lang="es-GT" sz="1800">
                          <a:latin typeface="Garamond"/>
                          <a:ea typeface="Calibri"/>
                          <a:cs typeface="Calibri"/>
                        </a:rPr>
                        <a:t>4</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6.7%</a:t>
                      </a:r>
                    </a:p>
                  </a:txBody>
                  <a:tcPr marL="44450" marR="44450" marT="0" marB="0">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just">
                        <a:spcAft>
                          <a:spcPts val="0"/>
                        </a:spcAft>
                      </a:pPr>
                      <a:r>
                        <a:rPr lang="es-GT" sz="1800">
                          <a:latin typeface="Garamond"/>
                          <a:ea typeface="Calibri"/>
                          <a:cs typeface="Calibri"/>
                        </a:rPr>
                        <a:t>5</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3.3%</a:t>
                      </a:r>
                    </a:p>
                  </a:txBody>
                  <a:tcPr marL="44450" marR="44450" marT="0" marB="0">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just">
                        <a:spcAft>
                          <a:spcPts val="0"/>
                        </a:spcAft>
                      </a:pPr>
                      <a:r>
                        <a:rPr lang="es-GT" sz="1800">
                          <a:latin typeface="Garamond"/>
                          <a:ea typeface="Calibri"/>
                          <a:cs typeface="Calibri"/>
                        </a:rPr>
                        <a:t>7</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3.3%</a:t>
                      </a:r>
                    </a:p>
                  </a:txBody>
                  <a:tcPr marL="44450" marR="44450" marT="0" marB="0">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just">
                        <a:spcAft>
                          <a:spcPts val="0"/>
                        </a:spcAft>
                      </a:pPr>
                      <a:r>
                        <a:rPr lang="es-GT" sz="1800">
                          <a:latin typeface="Garamond"/>
                          <a:ea typeface="Calibri"/>
                          <a:cs typeface="Calibri"/>
                        </a:rPr>
                        <a:t>10</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16.7%</a:t>
                      </a:r>
                    </a:p>
                  </a:txBody>
                  <a:tcPr marL="44450" marR="44450" marT="0" marB="0">
                    <a:lnL w="12700" cap="flat" cmpd="sng" algn="ctr">
                      <a:solidFill>
                        <a:srgbClr val="000000"/>
                      </a:solidFill>
                      <a:prstDash val="solid"/>
                      <a:round/>
                      <a:headEnd type="none" w="med" len="med"/>
                      <a:tailEnd type="none" w="med" len="med"/>
                    </a:lnL>
                    <a:lnR>
                      <a:noFill/>
                    </a:lnR>
                    <a:lnT>
                      <a:noFill/>
                    </a:lnT>
                    <a:lnB>
                      <a:noFill/>
                    </a:lnB>
                    <a:solidFill>
                      <a:srgbClr val="FFFF00"/>
                    </a:solidFill>
                  </a:tcPr>
                </a:tc>
              </a:tr>
              <a:tr h="190500">
                <a:tc>
                  <a:txBody>
                    <a:bodyPr/>
                    <a:lstStyle/>
                    <a:p>
                      <a:pPr algn="just">
                        <a:spcAft>
                          <a:spcPts val="0"/>
                        </a:spcAft>
                      </a:pPr>
                      <a:r>
                        <a:rPr lang="es-GT" sz="1800">
                          <a:latin typeface="Garamond"/>
                          <a:ea typeface="Calibri"/>
                          <a:cs typeface="Calibri"/>
                        </a:rPr>
                        <a:t>11</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6.7%</a:t>
                      </a:r>
                    </a:p>
                  </a:txBody>
                  <a:tcPr marL="44450" marR="44450" marT="0" marB="0">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just">
                        <a:spcAft>
                          <a:spcPts val="0"/>
                        </a:spcAft>
                      </a:pPr>
                      <a:r>
                        <a:rPr lang="es-GT" sz="1800">
                          <a:latin typeface="Garamond"/>
                          <a:ea typeface="Calibri"/>
                          <a:cs typeface="Calibri"/>
                        </a:rPr>
                        <a:t>13</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3.3%</a:t>
                      </a:r>
                    </a:p>
                  </a:txBody>
                  <a:tcPr marL="44450" marR="44450" marT="0" marB="0">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just">
                        <a:spcAft>
                          <a:spcPts val="0"/>
                        </a:spcAft>
                      </a:pPr>
                      <a:r>
                        <a:rPr lang="es-GT" sz="1800">
                          <a:latin typeface="Garamond"/>
                          <a:ea typeface="Calibri"/>
                          <a:cs typeface="Calibri"/>
                        </a:rPr>
                        <a:t>Múltiple</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3.3%</a:t>
                      </a:r>
                    </a:p>
                  </a:txBody>
                  <a:tcPr marL="44450" marR="44450" marT="0" marB="0">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just">
                        <a:spcAft>
                          <a:spcPts val="0"/>
                        </a:spcAft>
                      </a:pPr>
                      <a:r>
                        <a:rPr lang="es-GT" sz="1800" dirty="0">
                          <a:latin typeface="Garamond"/>
                          <a:ea typeface="Calibri"/>
                          <a:cs typeface="Calibri"/>
                        </a:rPr>
                        <a:t>No aparece </a:t>
                      </a:r>
                      <a:r>
                        <a:rPr lang="es-GT" sz="1800" dirty="0" smtClean="0">
                          <a:latin typeface="Garamond"/>
                          <a:ea typeface="Calibri"/>
                          <a:cs typeface="Calibri"/>
                        </a:rPr>
                        <a:t>explícito</a:t>
                      </a:r>
                      <a:endParaRPr lang="es-GT" sz="1800" dirty="0">
                        <a:latin typeface="Garamond"/>
                        <a:ea typeface="Calibri"/>
                        <a:cs typeface="Calibri"/>
                      </a:endParaRP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endParaRPr lang="es-GT" sz="1800">
                        <a:latin typeface="Calibri"/>
                        <a:ea typeface="Times New Roman"/>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50.0%</a:t>
                      </a:r>
                    </a:p>
                  </a:txBody>
                  <a:tcPr marL="44450" marR="44450" marT="0" marB="0">
                    <a:lnL w="12700" cap="flat" cmpd="sng" algn="ctr">
                      <a:solidFill>
                        <a:srgbClr val="000000"/>
                      </a:solidFill>
                      <a:prstDash val="solid"/>
                      <a:round/>
                      <a:headEnd type="none" w="med" len="med"/>
                      <a:tailEnd type="none" w="med" len="med"/>
                    </a:lnL>
                    <a:lnR>
                      <a:noFill/>
                    </a:lnR>
                    <a:lnT>
                      <a:noFill/>
                    </a:lnT>
                    <a:lnB>
                      <a:noFill/>
                    </a:lnB>
                    <a:solidFill>
                      <a:srgbClr val="FFFF00"/>
                    </a:solidFill>
                  </a:tcPr>
                </a:tc>
              </a:tr>
              <a:tr h="190500">
                <a:tc>
                  <a:txBody>
                    <a:bodyPr/>
                    <a:lstStyle/>
                    <a:p>
                      <a:pPr algn="just">
                        <a:spcAft>
                          <a:spcPts val="0"/>
                        </a:spcAft>
                      </a:pPr>
                      <a:r>
                        <a:rPr lang="es-GT" sz="1800">
                          <a:latin typeface="Garamond"/>
                          <a:ea typeface="Calibri"/>
                          <a:cs typeface="Calibri"/>
                        </a:rPr>
                        <a:t>Total general</a:t>
                      </a:r>
                    </a:p>
                  </a:txBody>
                  <a:tcPr marL="44450" marR="4445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a:spcAft>
                          <a:spcPts val="0"/>
                        </a:spcAft>
                      </a:pPr>
                      <a:r>
                        <a:rPr lang="es-GT" sz="1800">
                          <a:latin typeface="Garamond"/>
                          <a:ea typeface="Calibri"/>
                          <a:cs typeface="Calibri"/>
                        </a:rPr>
                        <a:t>30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just">
                        <a:spcAft>
                          <a:spcPts val="0"/>
                        </a:spcAft>
                      </a:pPr>
                      <a:r>
                        <a:rPr lang="es-GT" sz="1800">
                          <a:latin typeface="Garamond"/>
                          <a:ea typeface="Calibri"/>
                          <a:cs typeface="Calibri"/>
                        </a:rPr>
                        <a:t>100.0%</a:t>
                      </a: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r>
              <a:tr h="190500">
                <a:tc>
                  <a:txBody>
                    <a:bodyPr/>
                    <a:lstStyle/>
                    <a:p>
                      <a:pPr algn="just">
                        <a:spcAft>
                          <a:spcPts val="0"/>
                        </a:spcAft>
                      </a:pPr>
                      <a:r>
                        <a:rPr lang="es-GT" sz="1800">
                          <a:latin typeface="Garamond"/>
                          <a:ea typeface="Calibri"/>
                          <a:cs typeface="Calibri"/>
                        </a:rPr>
                        <a:t>Porcentaje del total</a:t>
                      </a:r>
                    </a:p>
                  </a:txBody>
                  <a:tcPr marL="44450" marR="44450" marT="0" marB="0" anchor="b">
                    <a:lnL>
                      <a:noFill/>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algn="r">
                        <a:spcAft>
                          <a:spcPts val="0"/>
                        </a:spcAft>
                      </a:pPr>
                      <a:r>
                        <a:rPr lang="es-GT" sz="1800">
                          <a:latin typeface="Garamond"/>
                          <a:ea typeface="Calibri"/>
                          <a:cs typeface="Calibri"/>
                        </a:rPr>
                        <a:t>20.0%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algn="r">
                        <a:spcAft>
                          <a:spcPts val="0"/>
                        </a:spcAft>
                      </a:pPr>
                      <a:r>
                        <a:rPr lang="es-GT" sz="1800">
                          <a:latin typeface="Garamond"/>
                          <a:ea typeface="Calibri"/>
                          <a:cs typeface="Calibri"/>
                        </a:rPr>
                        <a:t>53.3%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algn="r">
                        <a:spcAft>
                          <a:spcPts val="0"/>
                        </a:spcAft>
                      </a:pPr>
                      <a:r>
                        <a:rPr lang="es-GT" sz="1800">
                          <a:latin typeface="Garamond"/>
                          <a:ea typeface="Calibri"/>
                          <a:cs typeface="Calibri"/>
                        </a:rPr>
                        <a:t>3.3%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algn="r">
                        <a:spcAft>
                          <a:spcPts val="0"/>
                        </a:spcAft>
                      </a:pPr>
                      <a:r>
                        <a:rPr lang="es-GT" sz="1800">
                          <a:latin typeface="Garamond"/>
                          <a:ea typeface="Calibri"/>
                          <a:cs typeface="Calibri"/>
                        </a:rPr>
                        <a:t>3.3%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algn="r">
                        <a:spcAft>
                          <a:spcPts val="0"/>
                        </a:spcAft>
                      </a:pPr>
                      <a:r>
                        <a:rPr lang="es-GT" sz="1800">
                          <a:latin typeface="Garamond"/>
                          <a:ea typeface="Calibri"/>
                          <a:cs typeface="Calibri"/>
                        </a:rPr>
                        <a:t>20.0%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algn="just">
                        <a:spcAft>
                          <a:spcPts val="0"/>
                        </a:spcAft>
                      </a:pPr>
                      <a:r>
                        <a:rPr lang="es-GT" sz="1800">
                          <a:latin typeface="Garamond"/>
                          <a:ea typeface="Calibri"/>
                          <a:cs typeface="Calibri"/>
                        </a:rPr>
                        <a:t>100.0%</a:t>
                      </a: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tcPr>
                </a:tc>
                <a:tc>
                  <a:txBody>
                    <a:bodyPr/>
                    <a:lstStyle/>
                    <a:p>
                      <a:pPr algn="just">
                        <a:spcAft>
                          <a:spcPts val="0"/>
                        </a:spcAft>
                      </a:pPr>
                      <a:r>
                        <a:rPr lang="es-GT" sz="1800" dirty="0">
                          <a:latin typeface="Garamond"/>
                          <a:ea typeface="Calibri"/>
                          <a:cs typeface="Calibri"/>
                        </a:rPr>
                        <a:t> </a:t>
                      </a:r>
                    </a:p>
                  </a:txBody>
                  <a:tcPr marL="44450" marR="44450" marT="0" marB="0" anchor="b">
                    <a:lnL w="12700"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tcPr>
                </a:tc>
              </a:tr>
            </a:tbl>
          </a:graphicData>
        </a:graphic>
      </p:graphicFrame>
      <p:sp>
        <p:nvSpPr>
          <p:cNvPr id="7" name="6 CuadroTexto"/>
          <p:cNvSpPr txBox="1"/>
          <p:nvPr/>
        </p:nvSpPr>
        <p:spPr>
          <a:xfrm>
            <a:off x="0" y="1772816"/>
            <a:ext cx="7164288" cy="369332"/>
          </a:xfrm>
          <a:prstGeom prst="rect">
            <a:avLst/>
          </a:prstGeom>
          <a:noFill/>
        </p:spPr>
        <p:txBody>
          <a:bodyPr wrap="square" rtlCol="0">
            <a:spAutoFit/>
          </a:bodyPr>
          <a:lstStyle/>
          <a:p>
            <a:r>
              <a:rPr lang="es-GT" b="1" smtClean="0"/>
              <a:t>Horizonte temporal de la política formulada y medio de publicación </a:t>
            </a:r>
            <a:endParaRPr lang="es-GT" b="1"/>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aphicFrame>
        <p:nvGraphicFramePr>
          <p:cNvPr id="5" name="4 Tabla"/>
          <p:cNvGraphicFramePr>
            <a:graphicFrameLocks noGrp="1"/>
          </p:cNvGraphicFramePr>
          <p:nvPr>
            <p:extLst>
              <p:ext uri="{D42A27DB-BD31-4B8C-83A1-F6EECF244321}">
                <p14:modId xmlns:p14="http://schemas.microsoft.com/office/powerpoint/2010/main" xmlns="" val="1197483223"/>
              </p:ext>
            </p:extLst>
          </p:nvPr>
        </p:nvGraphicFramePr>
        <p:xfrm>
          <a:off x="179512" y="2636912"/>
          <a:ext cx="8712968" cy="3779520"/>
        </p:xfrm>
        <a:graphic>
          <a:graphicData uri="http://schemas.openxmlformats.org/drawingml/2006/table">
            <a:tbl>
              <a:tblPr/>
              <a:tblGrid>
                <a:gridCol w="1414806"/>
                <a:gridCol w="2271239"/>
                <a:gridCol w="3057035"/>
                <a:gridCol w="984944"/>
                <a:gridCol w="984944"/>
              </a:tblGrid>
              <a:tr h="0">
                <a:tc rowSpan="2">
                  <a:txBody>
                    <a:bodyPr/>
                    <a:lstStyle/>
                    <a:p>
                      <a:pPr algn="ctr">
                        <a:spcAft>
                          <a:spcPts val="0"/>
                        </a:spcAft>
                      </a:pPr>
                      <a:r>
                        <a:rPr lang="es-GT" sz="1600" b="1" dirty="0" smtClean="0">
                          <a:solidFill>
                            <a:srgbClr val="000000"/>
                          </a:solidFill>
                          <a:latin typeface="Garamond"/>
                          <a:ea typeface="Calibri"/>
                          <a:cs typeface="Calibri"/>
                        </a:rPr>
                        <a:t>Dimensión</a:t>
                      </a:r>
                      <a:endParaRPr lang="es-ES" sz="1600" dirty="0">
                        <a:latin typeface="Garamond"/>
                        <a:ea typeface="Calibri"/>
                        <a:cs typeface="Calibri"/>
                      </a:endParaRPr>
                    </a:p>
                  </a:txBody>
                  <a:tcPr marL="68580" marR="68580" marT="0" marB="0">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2">
                  <a:txBody>
                    <a:bodyPr/>
                    <a:lstStyle/>
                    <a:p>
                      <a:pPr algn="ctr">
                        <a:spcAft>
                          <a:spcPts val="0"/>
                        </a:spcAft>
                      </a:pPr>
                      <a:r>
                        <a:rPr lang="es-GT" sz="1600" b="1">
                          <a:solidFill>
                            <a:srgbClr val="000000"/>
                          </a:solidFill>
                          <a:latin typeface="Garamond"/>
                          <a:ea typeface="Calibri"/>
                          <a:cs typeface="Calibri"/>
                        </a:rPr>
                        <a:t>Valores posibles</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2">
                  <a:txBody>
                    <a:bodyPr/>
                    <a:lstStyle/>
                    <a:p>
                      <a:pPr algn="ctr">
                        <a:spcAft>
                          <a:spcPts val="0"/>
                        </a:spcAft>
                      </a:pPr>
                      <a:r>
                        <a:rPr lang="es-GT" sz="1600" b="1">
                          <a:solidFill>
                            <a:srgbClr val="000000"/>
                          </a:solidFill>
                          <a:latin typeface="Garamond"/>
                          <a:ea typeface="Calibri"/>
                          <a:cs typeface="Calibri"/>
                        </a:rPr>
                        <a:t>Solución Contractual y forma de verificación del cumplimiento</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a:spcAft>
                          <a:spcPts val="0"/>
                        </a:spcAft>
                      </a:pPr>
                      <a:r>
                        <a:rPr lang="es-GT" sz="1600" b="1">
                          <a:solidFill>
                            <a:srgbClr val="000000"/>
                          </a:solidFill>
                          <a:latin typeface="Garamond"/>
                          <a:ea typeface="Calibri"/>
                          <a:cs typeface="Calibri"/>
                        </a:rPr>
                        <a:t>Tipos de Solución</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r>
              <a:tr h="0">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1600" b="1" smtClean="0">
                          <a:solidFill>
                            <a:srgbClr val="000000"/>
                          </a:solidFill>
                          <a:latin typeface="Garamond"/>
                          <a:ea typeface="Calibri"/>
                          <a:cs typeface="Calibri"/>
                        </a:rPr>
                        <a:t>PIO HM 2011-2020</a:t>
                      </a:r>
                      <a:endParaRPr lang="es-ES" sz="1600" smtClean="0">
                        <a:latin typeface="Garamond"/>
                        <a:ea typeface="Calibri"/>
                        <a:cs typeface="Calibri"/>
                      </a:endParaRPr>
                    </a:p>
                    <a:p>
                      <a:pPr algn="ctr">
                        <a:spcAft>
                          <a:spcPts val="0"/>
                        </a:spcAft>
                      </a:pP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GT" sz="1600" b="1" smtClean="0">
                          <a:solidFill>
                            <a:srgbClr val="000000"/>
                          </a:solidFill>
                          <a:latin typeface="Garamond"/>
                          <a:ea typeface="Calibri"/>
                          <a:cs typeface="Calibri"/>
                        </a:rPr>
                        <a:t>ONS 2010-2020</a:t>
                      </a:r>
                      <a:endParaRPr lang="es-ES" sz="1600" smtClean="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0">
                <a:tc rowSpan="4">
                  <a:txBody>
                    <a:bodyPr/>
                    <a:lstStyle/>
                    <a:p>
                      <a:pPr algn="just">
                        <a:spcAft>
                          <a:spcPts val="0"/>
                        </a:spcAft>
                      </a:pPr>
                      <a:r>
                        <a:rPr lang="es-GT" sz="1600">
                          <a:latin typeface="Garamond"/>
                          <a:ea typeface="Calibri"/>
                          <a:cs typeface="Calibri"/>
                        </a:rPr>
                        <a:t>Distribución del conocimiento</a:t>
                      </a:r>
                      <a:endParaRPr lang="es-ES" sz="1600">
                        <a:latin typeface="Garamond"/>
                        <a:ea typeface="Calibri"/>
                        <a:cs typeface="Calibri"/>
                      </a:endParaRPr>
                    </a:p>
                  </a:txBody>
                  <a:tcPr marL="68580" marR="68580" marT="0" marB="0">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HH</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Contrato completo- Incentivos con auto refuerzo</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X</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es-ES"/>
                    </a:p>
                  </a:txBody>
                  <a:tcPr/>
                </a:tc>
                <a:tc>
                  <a:txBody>
                    <a:bodyPr/>
                    <a:lstStyle/>
                    <a:p>
                      <a:pPr algn="just">
                        <a:spcAft>
                          <a:spcPts val="0"/>
                        </a:spcAft>
                      </a:pPr>
                      <a:r>
                        <a:rPr lang="es-GT" sz="1600">
                          <a:latin typeface="Garamond"/>
                          <a:ea typeface="Calibri"/>
                          <a:cs typeface="Calibri"/>
                        </a:rPr>
                        <a:t>HL</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Contrato completo - Arbitraje</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es-ES"/>
                    </a:p>
                  </a:txBody>
                  <a:tcPr/>
                </a:tc>
                <a:tc>
                  <a:txBody>
                    <a:bodyPr/>
                    <a:lstStyle/>
                    <a:p>
                      <a:pPr algn="just">
                        <a:spcAft>
                          <a:spcPts val="0"/>
                        </a:spcAft>
                      </a:pPr>
                      <a:r>
                        <a:rPr lang="es-GT" sz="1600">
                          <a:latin typeface="Garamond"/>
                          <a:ea typeface="Calibri"/>
                          <a:cs typeface="Calibri"/>
                        </a:rPr>
                        <a:t>LH</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Contrato Incompleto- Auditoría</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X</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es-ES"/>
                    </a:p>
                  </a:txBody>
                  <a:tcPr/>
                </a:tc>
                <a:tc>
                  <a:txBody>
                    <a:bodyPr/>
                    <a:lstStyle/>
                    <a:p>
                      <a:pPr algn="just">
                        <a:spcAft>
                          <a:spcPts val="0"/>
                        </a:spcAft>
                      </a:pPr>
                      <a:r>
                        <a:rPr lang="es-GT" sz="1600">
                          <a:latin typeface="Garamond"/>
                          <a:ea typeface="Calibri"/>
                          <a:cs typeface="Calibri"/>
                        </a:rPr>
                        <a:t>LL</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Contrato relacional -Arbitraje</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2">
                  <a:txBody>
                    <a:bodyPr/>
                    <a:lstStyle/>
                    <a:p>
                      <a:pPr algn="just">
                        <a:spcAft>
                          <a:spcPts val="0"/>
                        </a:spcAft>
                      </a:pPr>
                      <a:r>
                        <a:rPr lang="es-GT" sz="1600">
                          <a:latin typeface="Garamond"/>
                          <a:ea typeface="Calibri"/>
                          <a:cs typeface="Calibri"/>
                        </a:rPr>
                        <a:t>Complejidad</a:t>
                      </a:r>
                      <a:endParaRPr lang="es-ES" sz="1600">
                        <a:latin typeface="Garamond"/>
                        <a:ea typeface="Calibri"/>
                        <a:cs typeface="Calibri"/>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Alta</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Contrato relacional - Arbitraje</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X</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es-ES"/>
                    </a:p>
                  </a:txBody>
                  <a:tcPr/>
                </a:tc>
                <a:tc>
                  <a:txBody>
                    <a:bodyPr/>
                    <a:lstStyle/>
                    <a:p>
                      <a:pPr algn="just">
                        <a:spcAft>
                          <a:spcPts val="0"/>
                        </a:spcAft>
                      </a:pPr>
                      <a:r>
                        <a:rPr lang="es-GT" sz="1600">
                          <a:latin typeface="Garamond"/>
                          <a:ea typeface="Calibri"/>
                          <a:cs typeface="Calibri"/>
                        </a:rPr>
                        <a:t>Baja</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Contrato completo – Incentivos</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X</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2">
                  <a:txBody>
                    <a:bodyPr/>
                    <a:lstStyle/>
                    <a:p>
                      <a:pPr algn="just">
                        <a:spcAft>
                          <a:spcPts val="0"/>
                        </a:spcAft>
                      </a:pPr>
                      <a:r>
                        <a:rPr lang="es-GT" sz="1600">
                          <a:latin typeface="Garamond"/>
                          <a:ea typeface="Calibri"/>
                          <a:cs typeface="Calibri"/>
                        </a:rPr>
                        <a:t>Interdependencia Vertical</a:t>
                      </a:r>
                      <a:endParaRPr lang="es-ES" sz="1600">
                        <a:latin typeface="Garamond"/>
                        <a:ea typeface="Calibri"/>
                        <a:cs typeface="Calibri"/>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Alta</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Contrato relacional - Arbitraje</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es-ES"/>
                    </a:p>
                  </a:txBody>
                  <a:tcPr/>
                </a:tc>
                <a:tc>
                  <a:txBody>
                    <a:bodyPr/>
                    <a:lstStyle/>
                    <a:p>
                      <a:pPr algn="just">
                        <a:spcAft>
                          <a:spcPts val="0"/>
                        </a:spcAft>
                      </a:pPr>
                      <a:r>
                        <a:rPr lang="es-GT" sz="1600">
                          <a:latin typeface="Garamond"/>
                          <a:ea typeface="Calibri"/>
                          <a:cs typeface="Calibri"/>
                        </a:rPr>
                        <a:t>Baja</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Contrato incompleto- Auditoria</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X</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X</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rowSpan="2">
                  <a:txBody>
                    <a:bodyPr/>
                    <a:lstStyle/>
                    <a:p>
                      <a:pPr algn="just">
                        <a:spcAft>
                          <a:spcPts val="0"/>
                        </a:spcAft>
                      </a:pPr>
                      <a:r>
                        <a:rPr lang="es-GT" sz="1600">
                          <a:latin typeface="Garamond"/>
                          <a:ea typeface="Calibri"/>
                          <a:cs typeface="Calibri"/>
                        </a:rPr>
                        <a:t>Contexto de refuerzo</a:t>
                      </a:r>
                      <a:endParaRPr lang="es-ES" sz="1600">
                        <a:latin typeface="Garamond"/>
                        <a:ea typeface="Calibri"/>
                        <a:cs typeface="Calibri"/>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Régimen unitario</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Arbitraje </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endParaRPr lang="es-GT"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vMerge="1">
                  <a:txBody>
                    <a:bodyPr/>
                    <a:lstStyle/>
                    <a:p>
                      <a:endParaRPr lang="es-ES"/>
                    </a:p>
                  </a:txBody>
                  <a:tcPr/>
                </a:tc>
                <a:tc>
                  <a:txBody>
                    <a:bodyPr/>
                    <a:lstStyle/>
                    <a:p>
                      <a:pPr algn="just">
                        <a:spcAft>
                          <a:spcPts val="0"/>
                        </a:spcAft>
                      </a:pPr>
                      <a:r>
                        <a:rPr lang="es-GT" sz="1200">
                          <a:latin typeface="Garamond"/>
                          <a:ea typeface="Calibri"/>
                          <a:cs typeface="Calibri"/>
                        </a:rPr>
                        <a:t>Régimen unitario con corte administrativa</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Supervisión</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spcAft>
                          <a:spcPts val="0"/>
                        </a:spcAft>
                      </a:pPr>
                      <a:r>
                        <a:rPr lang="es-GT" sz="1600">
                          <a:latin typeface="Garamond"/>
                          <a:ea typeface="Calibri"/>
                          <a:cs typeface="Calibri"/>
                        </a:rPr>
                        <a:t>X</a:t>
                      </a:r>
                      <a:endParaRPr lang="es-ES" sz="160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just">
                        <a:spcAft>
                          <a:spcPts val="0"/>
                        </a:spcAft>
                      </a:pPr>
                      <a:r>
                        <a:rPr lang="es-GT" sz="1600" dirty="0">
                          <a:latin typeface="Garamond"/>
                          <a:ea typeface="Calibri"/>
                          <a:cs typeface="Calibri"/>
                        </a:rPr>
                        <a:t>X</a:t>
                      </a:r>
                      <a:endParaRPr lang="es-ES" sz="1600" dirty="0">
                        <a:latin typeface="Garamond"/>
                        <a:ea typeface="Calibri"/>
                        <a:cs typeface="Calibri"/>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6" name="5 CuadroTexto"/>
          <p:cNvSpPr txBox="1"/>
          <p:nvPr/>
        </p:nvSpPr>
        <p:spPr>
          <a:xfrm>
            <a:off x="0" y="908720"/>
            <a:ext cx="9144000" cy="1569660"/>
          </a:xfrm>
          <a:prstGeom prst="rect">
            <a:avLst/>
          </a:prstGeom>
          <a:noFill/>
        </p:spPr>
        <p:txBody>
          <a:bodyPr wrap="square" rtlCol="0">
            <a:spAutoFit/>
          </a:bodyPr>
          <a:lstStyle/>
          <a:p>
            <a:r>
              <a:rPr lang="es-ES" sz="2400" b="1" dirty="0" smtClean="0"/>
              <a:t>Aplicaciones II.</a:t>
            </a:r>
            <a:r>
              <a:rPr lang="es-ES" sz="2400" dirty="0" smtClean="0"/>
              <a:t>  </a:t>
            </a:r>
            <a:r>
              <a:rPr lang="es-ES" dirty="0" smtClean="0"/>
              <a:t>Se ha analizado el diseño de dos políticas vigentes con el referente del diseño. Los objetivos Nacionales de Salud 2010-2020 tienen componentes de diseño relacionados a un solución del tipo contrato completo , en tanto que los componentes del Plan de Igualdad de Oportunidades los tienen relacionados a una solución del tipo contrato incompleto óptimo. </a:t>
            </a:r>
            <a:endParaRPr lang="es-E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5 CuadroTexto"/>
          <p:cNvSpPr txBox="1"/>
          <p:nvPr/>
        </p:nvSpPr>
        <p:spPr>
          <a:xfrm>
            <a:off x="0" y="908720"/>
            <a:ext cx="9144000" cy="1015663"/>
          </a:xfrm>
          <a:prstGeom prst="rect">
            <a:avLst/>
          </a:prstGeom>
          <a:noFill/>
        </p:spPr>
        <p:txBody>
          <a:bodyPr wrap="square" rtlCol="0">
            <a:spAutoFit/>
          </a:bodyPr>
          <a:lstStyle/>
          <a:p>
            <a:r>
              <a:rPr lang="es-ES" sz="2400" b="1" smtClean="0"/>
              <a:t>Aplicaciones II.</a:t>
            </a:r>
            <a:r>
              <a:rPr lang="es-ES" sz="2400" smtClean="0"/>
              <a:t>  </a:t>
            </a:r>
            <a:r>
              <a:rPr lang="es-ES" smtClean="0"/>
              <a:t>La evaluación del diseño permite dar sugerencias por componentes, como se hace con el Plan de Igualdad…Por ejemplo, debe profundizarse ex ante en el diseño de los mecanismos de cooperación ex post y la distribución de beneficios y obligaciones. </a:t>
            </a:r>
            <a:endParaRPr lang="es-ES" sz="2400"/>
          </a:p>
        </p:txBody>
      </p:sp>
      <p:graphicFrame>
        <p:nvGraphicFramePr>
          <p:cNvPr id="4" name="3 Tabla"/>
          <p:cNvGraphicFramePr>
            <a:graphicFrameLocks noGrp="1"/>
          </p:cNvGraphicFramePr>
          <p:nvPr/>
        </p:nvGraphicFramePr>
        <p:xfrm>
          <a:off x="179512" y="2204864"/>
          <a:ext cx="8712968" cy="4186034"/>
        </p:xfrm>
        <a:graphic>
          <a:graphicData uri="http://schemas.openxmlformats.org/drawingml/2006/table">
            <a:tbl>
              <a:tblPr/>
              <a:tblGrid>
                <a:gridCol w="6231789"/>
                <a:gridCol w="951409"/>
                <a:gridCol w="764885"/>
                <a:gridCol w="764885"/>
              </a:tblGrid>
              <a:tr h="246210">
                <a:tc rowSpan="2">
                  <a:txBody>
                    <a:bodyPr/>
                    <a:lstStyle/>
                    <a:p>
                      <a:pPr algn="ctr">
                        <a:spcAft>
                          <a:spcPts val="0"/>
                        </a:spcAft>
                      </a:pPr>
                      <a:r>
                        <a:rPr lang="es-GT" sz="1400" b="1">
                          <a:latin typeface="Garamond"/>
                          <a:ea typeface="Calibri"/>
                          <a:cs typeface="Calibri"/>
                        </a:rPr>
                        <a:t>Componentes</a:t>
                      </a:r>
                      <a:endParaRPr lang="es-ES" sz="1600">
                        <a:latin typeface="Garamond"/>
                        <a:ea typeface="Calibri"/>
                        <a:cs typeface="Calibri"/>
                      </a:endParaRPr>
                    </a:p>
                  </a:txBody>
                  <a:tcPr marL="55397" marR="55397" marT="0" marB="0">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3">
                  <a:txBody>
                    <a:bodyPr/>
                    <a:lstStyle/>
                    <a:p>
                      <a:pPr algn="ctr">
                        <a:spcAft>
                          <a:spcPts val="0"/>
                        </a:spcAft>
                      </a:pPr>
                      <a:r>
                        <a:rPr lang="es-GT" sz="1200">
                          <a:solidFill>
                            <a:srgbClr val="000000"/>
                          </a:solidFill>
                          <a:latin typeface="Garamond"/>
                          <a:ea typeface="Calibri"/>
                          <a:cs typeface="Calibri"/>
                        </a:rPr>
                        <a:t>Situación del componente</a:t>
                      </a:r>
                      <a:endParaRPr lang="es-ES" sz="1400">
                        <a:latin typeface="Garamond"/>
                        <a:ea typeface="Calibri"/>
                        <a:cs typeface="Calibri"/>
                      </a:endParaRPr>
                    </a:p>
                  </a:txBody>
                  <a:tcPr marL="55397" marR="55397" marT="0" marB="0" anchor="ctr">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r>
              <a:tr h="246210">
                <a:tc vMerge="1">
                  <a:txBody>
                    <a:bodyPr/>
                    <a:lstStyle/>
                    <a:p>
                      <a:endParaRPr lang="es-ES"/>
                    </a:p>
                  </a:txBody>
                  <a:tcPr/>
                </a:tc>
                <a:tc>
                  <a:txBody>
                    <a:bodyPr/>
                    <a:lstStyle/>
                    <a:p>
                      <a:pPr marL="457200" algn="ctr">
                        <a:spcAft>
                          <a:spcPts val="0"/>
                        </a:spcAft>
                      </a:pPr>
                      <a:r>
                        <a:rPr lang="es-GT" sz="1400">
                          <a:latin typeface="Garamond"/>
                          <a:ea typeface="Calibri"/>
                          <a:cs typeface="Calibri"/>
                        </a:rPr>
                        <a:t>Au</a:t>
                      </a:r>
                      <a:endParaRPr lang="es-ES" sz="1600">
                        <a:latin typeface="Garamond"/>
                        <a:ea typeface="Calibri"/>
                        <a:cs typeface="Calibri"/>
                      </a:endParaRPr>
                    </a:p>
                  </a:txBody>
                  <a:tcPr marL="55397" marR="55397" marT="0" marB="0">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s-GT" sz="1400">
                          <a:latin typeface="Garamond"/>
                          <a:ea typeface="Calibri"/>
                          <a:cs typeface="Calibri"/>
                        </a:rPr>
                        <a:t>Pa</a:t>
                      </a:r>
                      <a:endParaRPr lang="es-ES" sz="1600">
                        <a:latin typeface="Garamond"/>
                        <a:ea typeface="Calibri"/>
                        <a:cs typeface="Calibri"/>
                      </a:endParaRPr>
                    </a:p>
                  </a:txBody>
                  <a:tcPr marL="55397" marR="55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spcAft>
                          <a:spcPts val="0"/>
                        </a:spcAft>
                      </a:pPr>
                      <a:r>
                        <a:rPr lang="es-GT" sz="1400">
                          <a:latin typeface="Garamond"/>
                          <a:ea typeface="Calibri"/>
                          <a:cs typeface="Calibri"/>
                        </a:rPr>
                        <a:t>Ob</a:t>
                      </a:r>
                      <a:endParaRPr lang="es-ES" sz="1600">
                        <a:latin typeface="Garamond"/>
                        <a:ea typeface="Calibri"/>
                        <a:cs typeface="Calibri"/>
                      </a:endParaRPr>
                    </a:p>
                  </a:txBody>
                  <a:tcPr marL="55397" marR="55397" marT="0" marB="0">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200558">
                <a:tc>
                  <a:txBody>
                    <a:bodyPr/>
                    <a:lstStyle/>
                    <a:p>
                      <a:pPr algn="l">
                        <a:spcAft>
                          <a:spcPts val="0"/>
                        </a:spcAft>
                      </a:pPr>
                      <a:r>
                        <a:rPr lang="es-GT" sz="1400">
                          <a:latin typeface="Garamond"/>
                          <a:ea typeface="Calibri"/>
                          <a:cs typeface="Calibri"/>
                        </a:rPr>
                        <a:t>Definición de Problema, construido socialmente o no</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558">
                <a:tc gridSpan="4">
                  <a:txBody>
                    <a:bodyPr/>
                    <a:lstStyle/>
                    <a:p>
                      <a:pPr algn="l">
                        <a:spcAft>
                          <a:spcPts val="0"/>
                        </a:spcAft>
                      </a:pPr>
                      <a:r>
                        <a:rPr lang="es-GT" sz="1400">
                          <a:latin typeface="Garamond"/>
                          <a:ea typeface="Calibri"/>
                          <a:cs typeface="Calibri"/>
                        </a:rPr>
                        <a:t>Mecanismo de distribución de derechos y residuos</a:t>
                      </a:r>
                      <a:endParaRPr lang="es-ES" sz="1600">
                        <a:latin typeface="Garamond"/>
                        <a:ea typeface="Calibri"/>
                        <a:cs typeface="Calibri"/>
                      </a:endParaRPr>
                    </a:p>
                  </a:txBody>
                  <a:tcPr marL="55397" marR="55397" marT="14362" marB="1436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319556">
                <a:tc>
                  <a:txBody>
                    <a:bodyPr/>
                    <a:lstStyle/>
                    <a:p>
                      <a:pPr marL="742950" lvl="1" indent="-285750" algn="l">
                        <a:spcAft>
                          <a:spcPts val="0"/>
                        </a:spcAft>
                        <a:buFont typeface="Courier New"/>
                        <a:buChar char="o"/>
                      </a:pPr>
                      <a:r>
                        <a:rPr lang="es-GT" sz="1400">
                          <a:latin typeface="Garamond"/>
                          <a:ea typeface="Calibri"/>
                          <a:cs typeface="Calibri"/>
                        </a:rPr>
                        <a:t>Plan mínimo del formulador</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6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216024">
                <a:tc>
                  <a:txBody>
                    <a:bodyPr/>
                    <a:lstStyle/>
                    <a:p>
                      <a:pPr marL="742950" lvl="1" indent="-285750" algn="l">
                        <a:spcAft>
                          <a:spcPts val="0"/>
                        </a:spcAft>
                        <a:buFont typeface="Courier New"/>
                        <a:buChar char="o"/>
                      </a:pPr>
                      <a:r>
                        <a:rPr lang="es-GT" sz="1400">
                          <a:latin typeface="Garamond"/>
                          <a:ea typeface="Calibri"/>
                          <a:cs typeface="Calibri"/>
                        </a:rPr>
                        <a:t>Distribución de derechos, las clausulas de salvaguarda del seguidor  </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6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4934">
                <a:tc>
                  <a:txBody>
                    <a:bodyPr/>
                    <a:lstStyle/>
                    <a:p>
                      <a:pPr algn="l">
                        <a:spcAft>
                          <a:spcPts val="0"/>
                        </a:spcAft>
                      </a:pPr>
                      <a:r>
                        <a:rPr lang="es-GT" sz="1200">
                          <a:latin typeface="Garamond"/>
                          <a:ea typeface="Calibri"/>
                          <a:cs typeface="Calibri"/>
                        </a:rPr>
                        <a:t>Mecanismo de implementación de la coordinación, sustituyendo al modelo causal</a:t>
                      </a:r>
                      <a:endParaRPr lang="es-ES" sz="14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6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274934">
                <a:tc>
                  <a:txBody>
                    <a:bodyPr/>
                    <a:lstStyle/>
                    <a:p>
                      <a:pPr algn="l">
                        <a:spcAft>
                          <a:spcPts val="0"/>
                        </a:spcAft>
                      </a:pPr>
                      <a:r>
                        <a:rPr lang="es-GT" sz="1400">
                          <a:latin typeface="Garamond"/>
                          <a:ea typeface="Calibri"/>
                          <a:cs typeface="Calibri"/>
                        </a:rPr>
                        <a:t>Mecanismos de arbitraje basado en independencia de las partes</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6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558">
                <a:tc>
                  <a:txBody>
                    <a:bodyPr/>
                    <a:lstStyle/>
                    <a:p>
                      <a:pPr algn="l">
                        <a:spcAft>
                          <a:spcPts val="0"/>
                        </a:spcAft>
                      </a:pPr>
                      <a:r>
                        <a:rPr lang="es-GT" sz="1400">
                          <a:latin typeface="Garamond"/>
                          <a:ea typeface="Calibri"/>
                          <a:cs typeface="Calibri"/>
                        </a:rPr>
                        <a:t>Mecanismos de generación de confianza</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6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558">
                <a:tc>
                  <a:txBody>
                    <a:bodyPr/>
                    <a:lstStyle/>
                    <a:p>
                      <a:pPr algn="l">
                        <a:spcAft>
                          <a:spcPts val="0"/>
                        </a:spcAft>
                      </a:pPr>
                      <a:r>
                        <a:rPr lang="es-GT" sz="1400">
                          <a:latin typeface="Garamond"/>
                          <a:ea typeface="Calibri"/>
                          <a:cs typeface="Calibri"/>
                        </a:rPr>
                        <a:t>Aprendizaje</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n-US" sz="16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558">
                <a:tc gridSpan="4">
                  <a:txBody>
                    <a:bodyPr/>
                    <a:lstStyle/>
                    <a:p>
                      <a:pPr algn="l">
                        <a:spcAft>
                          <a:spcPts val="0"/>
                        </a:spcAft>
                      </a:pPr>
                      <a:r>
                        <a:rPr lang="es-GT" sz="1400" b="1">
                          <a:latin typeface="Garamond"/>
                          <a:ea typeface="Calibri"/>
                          <a:cs typeface="Calibri"/>
                        </a:rPr>
                        <a:t>Componentes enlazados a normas sociales con énfasis en democracia</a:t>
                      </a:r>
                      <a:endParaRPr lang="es-ES" sz="1600">
                        <a:latin typeface="Garamond"/>
                        <a:ea typeface="Calibri"/>
                        <a:cs typeface="Calibri"/>
                      </a:endParaRPr>
                    </a:p>
                  </a:txBody>
                  <a:tcPr marL="55397" marR="55397" marT="14362" marB="14362">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274934">
                <a:tc>
                  <a:txBody>
                    <a:bodyPr/>
                    <a:lstStyle/>
                    <a:p>
                      <a:pPr algn="l">
                        <a:spcAft>
                          <a:spcPts val="0"/>
                        </a:spcAft>
                      </a:pPr>
                      <a:r>
                        <a:rPr lang="es-GT" sz="1400">
                          <a:latin typeface="Garamond"/>
                          <a:ea typeface="Calibri"/>
                          <a:cs typeface="Calibri"/>
                        </a:rPr>
                        <a:t>Visiones de los problemas y arenas de discurso</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4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r>
              <a:tr h="274934">
                <a:tc>
                  <a:txBody>
                    <a:bodyPr/>
                    <a:lstStyle/>
                    <a:p>
                      <a:pPr algn="l">
                        <a:spcAft>
                          <a:spcPts val="0"/>
                        </a:spcAft>
                      </a:pPr>
                      <a:r>
                        <a:rPr lang="es-GT" sz="1400">
                          <a:latin typeface="Garamond"/>
                          <a:ea typeface="Calibri"/>
                          <a:cs typeface="Calibri"/>
                        </a:rPr>
                        <a:t>Construcción social de los targets e identidad y orientación al ciudadano</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4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039">
                <a:tc>
                  <a:txBody>
                    <a:bodyPr/>
                    <a:lstStyle/>
                    <a:p>
                      <a:pPr algn="l">
                        <a:spcAft>
                          <a:spcPts val="0"/>
                        </a:spcAft>
                      </a:pPr>
                      <a:r>
                        <a:rPr lang="es-GT" sz="1400">
                          <a:latin typeface="Garamond"/>
                          <a:ea typeface="Calibri"/>
                          <a:cs typeface="Calibri"/>
                        </a:rPr>
                        <a:t>Implementación y entrega de bienes con   verificación del cumplimiento y compromiso ciudadano</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4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228600"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4934">
                <a:tc>
                  <a:txBody>
                    <a:bodyPr/>
                    <a:lstStyle/>
                    <a:p>
                      <a:pPr algn="l">
                        <a:spcAft>
                          <a:spcPts val="0"/>
                        </a:spcAft>
                      </a:pPr>
                      <a:r>
                        <a:rPr lang="es-GT" sz="1400">
                          <a:latin typeface="Garamond"/>
                          <a:ea typeface="Calibri"/>
                          <a:cs typeface="Calibri"/>
                        </a:rPr>
                        <a:t>Información, transparencia y </a:t>
                      </a:r>
                      <a:r>
                        <a:rPr lang="es-GT" sz="1400" err="1">
                          <a:latin typeface="Garamond"/>
                          <a:ea typeface="Calibri"/>
                          <a:cs typeface="Calibri"/>
                        </a:rPr>
                        <a:t>accountability</a:t>
                      </a:r>
                      <a:endParaRPr lang="es-ES" sz="1600">
                        <a:latin typeface="Garamond"/>
                        <a:ea typeface="Calibri"/>
                        <a:cs typeface="Calibri"/>
                      </a:endParaRPr>
                    </a:p>
                  </a:txBody>
                  <a:tcPr marL="55397" marR="55397" marT="14362" marB="14362">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400">
                        <a:solidFill>
                          <a:srgbClr val="365F91"/>
                        </a:solidFill>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228600" algn="l">
                        <a:spcAft>
                          <a:spcPts val="0"/>
                        </a:spcAft>
                      </a:pPr>
                      <a:endParaRPr lang="es-GT" sz="1400">
                        <a:highlight>
                          <a:srgbClr val="FFFF00"/>
                        </a:highlight>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marL="228600" algn="l">
                        <a:spcAft>
                          <a:spcPts val="0"/>
                        </a:spcAft>
                      </a:pPr>
                      <a:endParaRPr lang="es-GT" sz="1400">
                        <a:latin typeface="Garamond"/>
                        <a:ea typeface="Calibri"/>
                        <a:cs typeface="Calibri"/>
                      </a:endParaRPr>
                    </a:p>
                  </a:txBody>
                  <a:tcPr marL="55397" marR="55397" marT="14362" marB="1436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108520" y="64008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GT" sz="1000" b="0" i="0" u="none" strike="noStrike" cap="none" normalizeH="0" baseline="0" smtClean="0">
                <a:ln>
                  <a:noFill/>
                </a:ln>
                <a:solidFill>
                  <a:schemeClr val="tx1"/>
                </a:solidFill>
                <a:effectLst/>
                <a:latin typeface="Garamond" pitchFamily="18" charset="0"/>
                <a:ea typeface="Calibri" pitchFamily="34" charset="0"/>
                <a:cs typeface="Calibri" pitchFamily="34" charset="0"/>
              </a:rPr>
              <a:t>Au=Ausente; Pa= Parcial; </a:t>
            </a:r>
            <a:r>
              <a:rPr kumimoji="0" lang="es-GT" sz="1000" b="0" i="0" u="none" strike="noStrike" cap="none" normalizeH="0" baseline="0" err="1" smtClean="0">
                <a:ln>
                  <a:noFill/>
                </a:ln>
                <a:solidFill>
                  <a:schemeClr val="tx1"/>
                </a:solidFill>
                <a:effectLst/>
                <a:latin typeface="Garamond" pitchFamily="18" charset="0"/>
                <a:ea typeface="Calibri" pitchFamily="34" charset="0"/>
                <a:cs typeface="Calibri" pitchFamily="34" charset="0"/>
              </a:rPr>
              <a:t>Ob</a:t>
            </a:r>
            <a:r>
              <a:rPr kumimoji="0" lang="es-GT" sz="1000" b="0" i="0" u="none" strike="noStrike" cap="none" normalizeH="0" baseline="0" smtClean="0">
                <a:ln>
                  <a:noFill/>
                </a:ln>
                <a:solidFill>
                  <a:schemeClr val="tx1"/>
                </a:solidFill>
                <a:effectLst/>
                <a:latin typeface="Garamond" pitchFamily="18" charset="0"/>
                <a:ea typeface="Calibri" pitchFamily="34" charset="0"/>
                <a:cs typeface="Calibri" pitchFamily="34" charset="0"/>
              </a:rPr>
              <a:t>=observado</a:t>
            </a:r>
            <a:endParaRPr kumimoji="0" lang="es-GT"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pPr algn="l"/>
            <a:r>
              <a:rPr lang="en-US" smtClean="0"/>
              <a:t>Conclusiones</a:t>
            </a:r>
            <a:endParaRPr lang="es-ES"/>
          </a:p>
        </p:txBody>
      </p:sp>
      <p:sp>
        <p:nvSpPr>
          <p:cNvPr id="7" name="6 Marcador de contenido"/>
          <p:cNvSpPr>
            <a:spLocks noGrp="1"/>
          </p:cNvSpPr>
          <p:nvPr>
            <p:ph idx="1"/>
          </p:nvPr>
        </p:nvSpPr>
        <p:spPr>
          <a:xfrm>
            <a:off x="457200" y="1600200"/>
            <a:ext cx="8363272" cy="4525963"/>
          </a:xfrm>
        </p:spPr>
        <p:txBody>
          <a:bodyPr>
            <a:normAutofit fontScale="77500" lnSpcReduction="20000"/>
          </a:bodyPr>
          <a:lstStyle/>
          <a:p>
            <a:r>
              <a:rPr lang="es-ES" dirty="0" smtClean="0"/>
              <a:t>El modelo permite un conjunto de diseños en función de un continuo de soluciones contractuales posibles</a:t>
            </a:r>
          </a:p>
          <a:p>
            <a:r>
              <a:rPr lang="es-ES" dirty="0" smtClean="0"/>
              <a:t>Este enfoque permite definir un criterio sobre que políticas nacionales se deben gestionar, sin menoscabo de otros criterios. En Chile, dicho criterio implica la identificación de 54 políticas. Hasta junio de 2012, se habían diseñado 27 políticas </a:t>
            </a:r>
          </a:p>
          <a:p>
            <a:r>
              <a:rPr lang="es-ES" dirty="0" smtClean="0"/>
              <a:t>El enfoque permite analizar y evaluar el diseño </a:t>
            </a:r>
            <a:r>
              <a:rPr lang="es-ES" dirty="0"/>
              <a:t> </a:t>
            </a:r>
            <a:r>
              <a:rPr lang="es-ES" dirty="0" smtClean="0"/>
              <a:t>de las políticas nacionales vigentes en Chile</a:t>
            </a:r>
          </a:p>
          <a:p>
            <a:r>
              <a:rPr lang="es-ES" dirty="0" smtClean="0"/>
              <a:t>Las soluciones del tipo contractual permiten gestionar los problemas de coordinación en la gestión de políticas, utilizando un diseño idóneo; no son necesarios contratos explícitos, aunque sean deseables</a:t>
            </a:r>
            <a:endParaRPr lang="es-E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 name="4 Título"/>
          <p:cNvSpPr>
            <a:spLocks noGrp="1"/>
          </p:cNvSpPr>
          <p:nvPr>
            <p:ph type="title"/>
          </p:nvPr>
        </p:nvSpPr>
        <p:spPr>
          <a:xfrm>
            <a:off x="395536" y="548680"/>
            <a:ext cx="8229600" cy="1143000"/>
          </a:xfrm>
        </p:spPr>
        <p:txBody>
          <a:bodyPr>
            <a:normAutofit/>
          </a:bodyPr>
          <a:lstStyle/>
          <a:p>
            <a:pPr algn="l"/>
            <a:r>
              <a:rPr lang="de-LI" sz="3600" noProof="1" smtClean="0"/>
              <a:t>Futuras líneas de investigación y proyectos</a:t>
            </a:r>
            <a:endParaRPr lang="de-LI" sz="3600" noProof="1"/>
          </a:p>
        </p:txBody>
      </p:sp>
      <p:sp>
        <p:nvSpPr>
          <p:cNvPr id="7" name="6 Marcador de contenido"/>
          <p:cNvSpPr>
            <a:spLocks noGrp="1"/>
          </p:cNvSpPr>
          <p:nvPr>
            <p:ph idx="1"/>
          </p:nvPr>
        </p:nvSpPr>
        <p:spPr/>
        <p:txBody>
          <a:bodyPr>
            <a:normAutofit fontScale="85000" lnSpcReduction="20000"/>
          </a:bodyPr>
          <a:lstStyle/>
          <a:p>
            <a:r>
              <a:rPr lang="es-ES" dirty="0" smtClean="0"/>
              <a:t>Al igual que ocurre en programas y proyectos, es recomendable seguir compilando permanentemente los documentos de política, para evaluar eventualmente su diseño.</a:t>
            </a:r>
          </a:p>
          <a:p>
            <a:r>
              <a:rPr lang="es-ES" dirty="0" smtClean="0"/>
              <a:t>Son necesarios mayores esfuerzos para estudiar los contextos de coordinación, a efecto de ver su efecto en el diseño. </a:t>
            </a:r>
          </a:p>
          <a:p>
            <a:r>
              <a:rPr lang="es-ES" dirty="0" smtClean="0"/>
              <a:t>Ya sea con la propuesta del  modelo u otros enfoques, es necesario avanzar en sistematizar el estudio del diseño de las Políticas Nacionales en Chile.</a:t>
            </a:r>
          </a:p>
          <a:p>
            <a:r>
              <a:rPr lang="es-ES" dirty="0" smtClean="0"/>
              <a:t>Es recomendable un modelo de gestión del diseño, incluso incursionar en diseño como contratos explícitos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2173</TotalTime>
  <Words>1702</Words>
  <Application>Microsoft Office PowerPoint</Application>
  <PresentationFormat>Presentación en pantalla (4:3)</PresentationFormat>
  <Paragraphs>346</Paragraphs>
  <Slides>18</Slides>
  <Notes>18</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Soluciones contractuales para el diseño de políticas públicas nacionales en Chile  </vt:lpstr>
      <vt:lpstr>Diapositiva 2</vt:lpstr>
      <vt:lpstr>Diapositiva 3</vt:lpstr>
      <vt:lpstr>Hacía un enfoque contractual del diseño I: Los mecanismos de coordinación pueden ser favorecidos por el diseño. Ejemplos. </vt:lpstr>
      <vt:lpstr>Hacía un enfoque contractual del diseño II: Los problemas de coordinación pueden ser abordados bajo un enfoque contractual</vt:lpstr>
      <vt:lpstr>Hacía un enfoque contractual del diseño III: Las organizaciones vinculadas al sector público pueden ser vistas como partes involucradas en la gestión de políticas. Dichas partes pueden ser de múltiples tipos en distintos niveles de gobierno…</vt:lpstr>
      <vt:lpstr>Por ello…..</vt:lpstr>
      <vt:lpstr>Propuesta: Modelo contractual para diseñar…</vt:lpstr>
      <vt:lpstr>Diapositiva 9</vt:lpstr>
      <vt:lpstr>Implicaciones II. Un continuo de diseños posibles en función de un continuo de soluciones contractuales.</vt:lpstr>
      <vt:lpstr>Aplicaciones</vt:lpstr>
      <vt:lpstr>Diapositiva 12</vt:lpstr>
      <vt:lpstr>Diapositiva 13</vt:lpstr>
      <vt:lpstr>Diapositiva 14</vt:lpstr>
      <vt:lpstr>Diapositiva 15</vt:lpstr>
      <vt:lpstr>Diapositiva 16</vt:lpstr>
      <vt:lpstr>Conclusiones</vt:lpstr>
      <vt:lpstr>Futuras líneas de investigación y proyectos</vt:lpstr>
    </vt:vector>
  </TitlesOfParts>
  <Company>Particular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Romina Valencia</dc:creator>
  <cp:lastModifiedBy>Romina Valencia</cp:lastModifiedBy>
  <cp:revision>99</cp:revision>
  <dcterms:created xsi:type="dcterms:W3CDTF">2012-12-28T15:46:24Z</dcterms:created>
  <dcterms:modified xsi:type="dcterms:W3CDTF">2013-01-07T13:58:41Z</dcterms:modified>
</cp:coreProperties>
</file>