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</p:sldMasterIdLst>
  <p:notesMasterIdLst>
    <p:notesMasterId r:id="rId24"/>
  </p:notesMasterIdLst>
  <p:sldIdLst>
    <p:sldId id="256" r:id="rId6"/>
    <p:sldId id="277" r:id="rId7"/>
    <p:sldId id="258" r:id="rId8"/>
    <p:sldId id="282" r:id="rId9"/>
    <p:sldId id="274" r:id="rId10"/>
    <p:sldId id="259" r:id="rId11"/>
    <p:sldId id="260" r:id="rId12"/>
    <p:sldId id="261" r:id="rId13"/>
    <p:sldId id="283" r:id="rId14"/>
    <p:sldId id="262" r:id="rId15"/>
    <p:sldId id="279" r:id="rId16"/>
    <p:sldId id="263" r:id="rId17"/>
    <p:sldId id="264" r:id="rId18"/>
    <p:sldId id="276" r:id="rId19"/>
    <p:sldId id="266" r:id="rId20"/>
    <p:sldId id="268" r:id="rId21"/>
    <p:sldId id="270" r:id="rId22"/>
    <p:sldId id="278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8" autoAdjust="0"/>
    <p:restoredTop sz="94660"/>
  </p:normalViewPr>
  <p:slideViewPr>
    <p:cSldViewPr>
      <p:cViewPr>
        <p:scale>
          <a:sx n="81" d="100"/>
          <a:sy n="81" d="100"/>
        </p:scale>
        <p:origin x="-84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7F5EA-4E77-4907-8FEA-24FFE640C9B3}" type="datetimeFigureOut">
              <a:rPr lang="es-CL" smtClean="0"/>
              <a:pPr/>
              <a:t>15-01-2013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F7828-CD5F-4367-B727-43F74A8899E4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605313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7828-CD5F-4367-B727-43F74A8899E4}" type="slidenum">
              <a:rPr lang="es-CL" smtClean="0"/>
              <a:pPr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506384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7828-CD5F-4367-B727-43F74A8899E4}" type="slidenum">
              <a:rPr lang="es-CL" smtClean="0">
                <a:solidFill>
                  <a:prstClr val="black"/>
                </a:solidFill>
              </a:rPr>
              <a:pPr/>
              <a:t>4</a:t>
            </a:fld>
            <a:endParaRPr lang="es-C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9940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7828-CD5F-4367-B727-43F74A8899E4}" type="slidenum">
              <a:rPr lang="es-CL" smtClean="0">
                <a:solidFill>
                  <a:prstClr val="black"/>
                </a:solidFill>
              </a:rPr>
              <a:pPr/>
              <a:t>9</a:t>
            </a:fld>
            <a:endParaRPr lang="es-C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9940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7828-CD5F-4367-B727-43F74A8899E4}" type="slidenum">
              <a:rPr lang="es-CL" smtClean="0">
                <a:solidFill>
                  <a:prstClr val="black"/>
                </a:solidFill>
              </a:rPr>
              <a:pPr/>
              <a:t>11</a:t>
            </a:fld>
            <a:endParaRPr lang="es-C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9940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F7828-CD5F-4367-B727-43F74A8899E4}" type="slidenum">
              <a:rPr lang="es-CL" smtClean="0"/>
              <a:pPr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069940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7264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5066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9361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8856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9516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2197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3006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9148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161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79292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0542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92643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5258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7519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4550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92409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3477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49876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322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9311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4935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731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4703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21108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54913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34652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61440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7086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2794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96728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15384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19163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7100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25033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82135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1169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60659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40263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39205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03017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5790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2632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05976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238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15/01/2013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52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52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13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15/01/2013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09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Documento_de_Microsoft_Office_Word1.doc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844824"/>
            <a:ext cx="8496944" cy="1470025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Evaluación de la gestión patrimonial en Valparaíso: reflexiones y propuestas hacia un modelo participacionista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tx1"/>
                </a:solidFill>
              </a:rPr>
              <a:t>Camila Hernández Vargas</a:t>
            </a:r>
          </a:p>
          <a:p>
            <a:r>
              <a:rPr lang="es-ES_tradnl" dirty="0" smtClean="0">
                <a:solidFill>
                  <a:schemeClr val="tx1"/>
                </a:solidFill>
              </a:rPr>
              <a:t>Socióloga</a:t>
            </a: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0"/>
            <a:ext cx="10332640" cy="936104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 smtClean="0"/>
              <a:t>                             </a:t>
            </a:r>
            <a:r>
              <a:rPr lang="es-ES" sz="3700" dirty="0" smtClean="0">
                <a:solidFill>
                  <a:schemeClr val="bg1"/>
                </a:solidFill>
              </a:rPr>
              <a:t>Evaluación comparativa de otras</a:t>
            </a:r>
            <a:br>
              <a:rPr lang="es-ES" sz="3700" dirty="0" smtClean="0">
                <a:solidFill>
                  <a:schemeClr val="bg1"/>
                </a:solidFill>
              </a:rPr>
            </a:br>
            <a:r>
              <a:rPr lang="es-ES" dirty="0" smtClean="0">
                <a:solidFill>
                  <a:schemeClr val="bg1"/>
                </a:solidFill>
              </a:rPr>
              <a:t>                                                </a:t>
            </a:r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175303" y="227022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dirty="0" smtClean="0">
                <a:solidFill>
                  <a:prstClr val="white"/>
                </a:solidFill>
              </a:rPr>
              <a:t>Ciudades Unesco</a:t>
            </a:r>
            <a:endParaRPr lang="es-ES" sz="4000" dirty="0">
              <a:solidFill>
                <a:prstClr val="white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8082898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62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-24340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s-ES" sz="4000" dirty="0" smtClean="0">
                <a:solidFill>
                  <a:schemeClr val="bg1"/>
                </a:solidFill>
              </a:rPr>
              <a:t>Gestión Patrimonial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424908" y="980728"/>
            <a:ext cx="4038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L" sz="3200" dirty="0" smtClean="0"/>
              <a:t>Conflictos</a:t>
            </a:r>
            <a:endParaRPr lang="es-CL" sz="3200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05790"/>
            <a:ext cx="7779309" cy="3311442"/>
          </a:xfrm>
          <a:prstGeom prst="rect">
            <a:avLst/>
          </a:prstGeom>
          <a:ln>
            <a:noFill/>
          </a:ln>
          <a:effectLst>
            <a:innerShdw blurRad="63500" dist="50800" dir="13500000">
              <a:srgbClr val="0070C0">
                <a:alpha val="50000"/>
              </a:srgb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395536" y="980728"/>
            <a:ext cx="410026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L" sz="3200" dirty="0" smtClean="0"/>
              <a:t>Instituciones</a:t>
            </a:r>
          </a:p>
          <a:p>
            <a:r>
              <a:rPr lang="es-CL" sz="3200" b="1" dirty="0" smtClean="0">
                <a:solidFill>
                  <a:schemeClr val="accent5">
                    <a:lumMod val="75000"/>
                  </a:schemeClr>
                </a:solidFill>
              </a:rPr>
              <a:t>MINVU</a:t>
            </a:r>
          </a:p>
          <a:p>
            <a:r>
              <a:rPr lang="es-CL" sz="3200" b="1" dirty="0" smtClean="0">
                <a:solidFill>
                  <a:schemeClr val="accent5">
                    <a:lumMod val="75000"/>
                  </a:schemeClr>
                </a:solidFill>
              </a:rPr>
              <a:t>PRDUV</a:t>
            </a:r>
          </a:p>
          <a:p>
            <a:r>
              <a:rPr lang="es-CL" sz="3200" b="1" dirty="0" smtClean="0">
                <a:solidFill>
                  <a:schemeClr val="accent5">
                    <a:lumMod val="75000"/>
                  </a:schemeClr>
                </a:solidFill>
              </a:rPr>
              <a:t>OGP</a:t>
            </a:r>
          </a:p>
          <a:p>
            <a:r>
              <a:rPr lang="es-CL" sz="3200" b="1" dirty="0" smtClean="0">
                <a:solidFill>
                  <a:schemeClr val="accent5">
                    <a:lumMod val="75000"/>
                  </a:schemeClr>
                </a:solidFill>
              </a:rPr>
              <a:t>CMN</a:t>
            </a:r>
          </a:p>
          <a:p>
            <a:r>
              <a:rPr lang="es-CL" sz="3200" b="1" dirty="0" smtClean="0">
                <a:solidFill>
                  <a:schemeClr val="accent5">
                    <a:lumMod val="75000"/>
                  </a:schemeClr>
                </a:solidFill>
              </a:rPr>
              <a:t>CORFO</a:t>
            </a:r>
          </a:p>
          <a:p>
            <a:r>
              <a:rPr lang="es-CL" sz="3200" b="1" dirty="0" smtClean="0">
                <a:solidFill>
                  <a:schemeClr val="accent5">
                    <a:lumMod val="75000"/>
                  </a:schemeClr>
                </a:solidFill>
              </a:rPr>
              <a:t>Plan Rumbo</a:t>
            </a:r>
          </a:p>
          <a:p>
            <a:endParaRPr lang="es-CL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2 Flecha abajo"/>
          <p:cNvSpPr/>
          <p:nvPr/>
        </p:nvSpPr>
        <p:spPr>
          <a:xfrm>
            <a:off x="6444208" y="1628800"/>
            <a:ext cx="288032" cy="360040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Camila\Desktop\Ponencia para 4º Encuentro de Políticas Públicas\Fotos\Puerto de Valparaíso\Puerto de Valparaiso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162"/>
            <a:ext cx="4860032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Camila\Desktop\Ponencia para 4º Encuentro de Políticas Públicas\Fotos\IMG_04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-26223"/>
            <a:ext cx="4283968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Camila\Desktop\Ponencia para 4º Encuentro de Políticas Públicas\Fotos\IMG_04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2890101"/>
            <a:ext cx="4644007" cy="396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Camila\Desktop\Ponencia para 4º Encuentro de Políticas Públicas\Fotos\IMG_04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97163"/>
            <a:ext cx="4499993" cy="396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871700" y="2492896"/>
            <a:ext cx="5544616" cy="1214392"/>
          </a:xfrm>
        </p:spPr>
        <p:txBody>
          <a:bodyPr>
            <a:noAutofit/>
          </a:bodyPr>
          <a:lstStyle/>
          <a:p>
            <a:r>
              <a:rPr lang="es-ES" sz="4800" dirty="0" smtClean="0">
                <a:solidFill>
                  <a:schemeClr val="bg1"/>
                </a:solidFill>
              </a:rPr>
              <a:t/>
            </a:r>
            <a:br>
              <a:rPr lang="es-ES" sz="4800" dirty="0" smtClean="0">
                <a:solidFill>
                  <a:schemeClr val="bg1"/>
                </a:solidFill>
              </a:rPr>
            </a:br>
            <a:r>
              <a:rPr lang="es-ES" sz="4000" b="1" dirty="0" smtClean="0">
                <a:solidFill>
                  <a:schemeClr val="bg1"/>
                </a:solidFill>
              </a:rPr>
              <a:t/>
            </a:r>
            <a:br>
              <a:rPr lang="es-ES" sz="4000" b="1" dirty="0" smtClean="0">
                <a:solidFill>
                  <a:schemeClr val="bg1"/>
                </a:solidFill>
              </a:rPr>
            </a:br>
            <a:r>
              <a:rPr lang="es-ES" sz="4000" b="1" dirty="0" smtClean="0">
                <a:solidFill>
                  <a:schemeClr val="bg1"/>
                </a:solidFill>
              </a:rPr>
              <a:t>Conflictos</a:t>
            </a:r>
            <a:br>
              <a:rPr lang="es-ES" sz="4000" b="1" dirty="0" smtClean="0">
                <a:solidFill>
                  <a:schemeClr val="bg1"/>
                </a:solidFill>
              </a:rPr>
            </a:br>
            <a:endParaRPr lang="es-E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73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323528" y="2132856"/>
            <a:ext cx="8712968" cy="1656184"/>
          </a:xfrm>
        </p:spPr>
        <p:txBody>
          <a:bodyPr>
            <a:normAutofit fontScale="90000"/>
          </a:bodyPr>
          <a:lstStyle/>
          <a:p>
            <a:pPr algn="r"/>
            <a:r>
              <a:rPr lang="es-CL" dirty="0" smtClean="0">
                <a:solidFill>
                  <a:schemeClr val="accent5">
                    <a:lumMod val="50000"/>
                  </a:schemeClr>
                </a:solidFill>
              </a:rPr>
              <a:t>«E</a:t>
            </a:r>
            <a:r>
              <a:rPr lang="es-ES_tradnl" dirty="0" smtClean="0">
                <a:solidFill>
                  <a:schemeClr val="accent5">
                    <a:lumMod val="50000"/>
                  </a:schemeClr>
                </a:solidFill>
              </a:rPr>
              <a:t>l más grande tesoro urbano de Chile  se ha convertido en una torre de babel»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(The New York Times, 26 de </a:t>
            </a:r>
            <a:r>
              <a:rPr lang="en-US" sz="2200" dirty="0" err="1" smtClean="0">
                <a:solidFill>
                  <a:schemeClr val="accent5">
                    <a:lumMod val="50000"/>
                  </a:schemeClr>
                </a:solidFill>
              </a:rPr>
              <a:t>Noviembre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>, 2012)</a:t>
            </a:r>
            <a:r>
              <a:rPr lang="es-CL" sz="22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s-CL" sz="2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es-CL" sz="2200" dirty="0"/>
          </a:p>
        </p:txBody>
      </p:sp>
    </p:spTree>
    <p:extLst>
      <p:ext uri="{BB962C8B-B14F-4D97-AF65-F5344CB8AC3E}">
        <p14:creationId xmlns:p14="http://schemas.microsoft.com/office/powerpoint/2010/main" xmlns="" val="335277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9632" y="-243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smtClean="0">
                <a:solidFill>
                  <a:schemeClr val="bg1"/>
                </a:solidFill>
              </a:rPr>
              <a:t>                        </a:t>
            </a:r>
            <a:r>
              <a:rPr lang="es-ES" sz="4000" dirty="0" smtClean="0">
                <a:solidFill>
                  <a:schemeClr val="bg1"/>
                </a:solidFill>
              </a:rPr>
              <a:t>Problemas de la Gestión</a:t>
            </a:r>
            <a:r>
              <a:rPr lang="es-ES" dirty="0" smtClean="0">
                <a:solidFill>
                  <a:schemeClr val="bg1"/>
                </a:solidFill>
              </a:rPr>
              <a:t>                        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99638" y="3576754"/>
            <a:ext cx="5348626" cy="2549409"/>
          </a:xfrm>
        </p:spPr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611560" y="908720"/>
            <a:ext cx="7920880" cy="540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CL" sz="3200" dirty="0" smtClean="0"/>
              <a:t>Proyectos </a:t>
            </a:r>
            <a:r>
              <a:rPr lang="es-CL" sz="3200" dirty="0"/>
              <a:t>de mejora urbana se han focalizado en </a:t>
            </a:r>
            <a:r>
              <a:rPr lang="es-CL" sz="3200" dirty="0" smtClean="0"/>
              <a:t>sectores</a:t>
            </a:r>
            <a:r>
              <a:rPr lang="es-CL" sz="3200" dirty="0"/>
              <a:t>, y así, ‘lo bien pintado, lo bien tenido, se hace solo en algunos cerros’, mientras, el fomento de las inversiones no considera a los tradicionales residentes porque ‘nosotros no recibimos ninguna ayuda</a:t>
            </a:r>
            <a:r>
              <a:rPr lang="es-CL" sz="3200" dirty="0" smtClean="0"/>
              <a:t>’</a:t>
            </a:r>
          </a:p>
          <a:p>
            <a:pPr algn="just"/>
            <a:endParaRPr lang="es-CL" sz="3200" dirty="0" smtClean="0"/>
          </a:p>
          <a:p>
            <a:endParaRPr lang="es-CL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CL" sz="2400" b="1" dirty="0" smtClean="0">
                <a:solidFill>
                  <a:schemeClr val="accent5">
                    <a:lumMod val="75000"/>
                  </a:schemeClr>
                </a:solidFill>
              </a:rPr>
              <a:t>Imagen urbana V/s Imaginarios Urbanos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4139952" y="4437112"/>
            <a:ext cx="864096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1" y="1268760"/>
            <a:ext cx="8157593" cy="4896544"/>
          </a:xfr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251520" y="620688"/>
            <a:ext cx="8784976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 smtClean="0"/>
              <a:t>Plano de Entornos Patrimoniales Integrados</a:t>
            </a:r>
            <a:r>
              <a:rPr lang="es-ES" sz="3200" dirty="0" smtClean="0">
                <a:solidFill>
                  <a:schemeClr val="bg1"/>
                </a:solidFill>
              </a:rPr>
              <a:t> </a:t>
            </a:r>
            <a:r>
              <a:rPr lang="es-ES" sz="3200" dirty="0" smtClean="0"/>
              <a:t>(PRDUV)</a:t>
            </a:r>
            <a:endParaRPr lang="es-ES" sz="3200" dirty="0">
              <a:solidFill>
                <a:schemeClr val="bg1"/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2915816" y="-2434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chemeClr val="bg1"/>
                </a:solidFill>
              </a:rPr>
              <a:t>Zonas de Inversión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621166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/>
              <a:t>(Fuente: </a:t>
            </a:r>
            <a:r>
              <a:rPr lang="es-ES_tradnl" b="1" dirty="0" smtClean="0"/>
              <a:t> PRDUV, En Sistema de monitoreo participativo, Valparaíso cómo VAMOS, 2012)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2915816" y="-2434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chemeClr val="bg1"/>
                </a:solidFill>
              </a:rPr>
              <a:t>Zonas de Inversión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2 Marcador de contenido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899592"/>
            <a:ext cx="8136903" cy="58359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amila\Desktop\Ponencia para 4º Encuentro de Políticas Públicas\Fotos\IMG_04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836" y="18764"/>
            <a:ext cx="4011910" cy="534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Camila\Desktop\Ponencia para 4º Encuentro de Políticas Públicas\Fotos\IMG_05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8917" y="2835732"/>
            <a:ext cx="3565083" cy="4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Camila\Desktop\Ponencia para 4º Encuentro de Políticas Públicas\Fotos\IMG_05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2821" y="2835732"/>
            <a:ext cx="2726036" cy="4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Camila\Desktop\Ponencia para 4º Encuentro de Políticas Públicas\Fotos\IMG_05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71138"/>
            <a:ext cx="2852821" cy="218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Camila\Desktop\Ponencia para 4º Encuentro de Políticas Públicas\Fotos\IMG_055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2184" y="-29038"/>
            <a:ext cx="5201816" cy="286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-9836" y="908720"/>
            <a:ext cx="5544616" cy="1214392"/>
          </a:xfrm>
        </p:spPr>
        <p:txBody>
          <a:bodyPr>
            <a:noAutofit/>
          </a:bodyPr>
          <a:lstStyle/>
          <a:p>
            <a:r>
              <a:rPr lang="es-ES" sz="4000" b="1" dirty="0" smtClean="0">
                <a:solidFill>
                  <a:schemeClr val="bg1"/>
                </a:solidFill>
              </a:rPr>
              <a:t>Atractivos</a:t>
            </a:r>
            <a:br>
              <a:rPr lang="es-ES" sz="4000" b="1" dirty="0" smtClean="0">
                <a:solidFill>
                  <a:schemeClr val="bg1"/>
                </a:solidFill>
              </a:rPr>
            </a:br>
            <a:r>
              <a:rPr lang="es-ES" sz="4000" b="1" dirty="0" smtClean="0">
                <a:solidFill>
                  <a:schemeClr val="bg1"/>
                </a:solidFill>
              </a:rPr>
              <a:t>                             turísticos</a:t>
            </a:r>
            <a:endParaRPr lang="es-E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481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2607677" y="-2289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dirty="0" smtClean="0">
                <a:solidFill>
                  <a:schemeClr val="bg1"/>
                </a:solidFill>
              </a:rPr>
              <a:t>Plano Imagen Urbana</a:t>
            </a:r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3" name="2 Marcador de contenido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878156"/>
            <a:ext cx="7632848" cy="59798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1905889"/>
            <a:ext cx="5436096" cy="2613820"/>
          </a:xfrm>
        </p:spPr>
      </p:pic>
      <p:pic>
        <p:nvPicPr>
          <p:cNvPr id="5122" name="Picture 2" descr="C:\Users\Camila\Desktop\Ponencia para 4º Encuentro de Políticas Públicas\Fotos\Cerros Placeres y Esperanza\Cerro Esperanza 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1648" y="0"/>
            <a:ext cx="3062351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Camila\Desktop\Ponencia para 4º Encuentro de Políticas Públicas\Fotos\IMG_048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670160"/>
            <a:ext cx="4427984" cy="318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Camila\Desktop\Ponencia para 4º Encuentro de Políticas Públicas\Fotos\IMG_048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70160"/>
            <a:ext cx="4716016" cy="319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Camila\Desktop\Ponencia para 4º Encuentro de Políticas Públicas\Fotos\IMG_056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"/>
            <a:ext cx="2411390" cy="190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Camila\Desktop\Ponencia para 4º Encuentro de Políticas Públicas\Fotos\IMG_045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707903" cy="367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 Título"/>
          <p:cNvSpPr>
            <a:spLocks noGrp="1"/>
          </p:cNvSpPr>
          <p:nvPr>
            <p:ph type="title"/>
          </p:nvPr>
        </p:nvSpPr>
        <p:spPr>
          <a:xfrm>
            <a:off x="-324544" y="-171400"/>
            <a:ext cx="5544616" cy="1214392"/>
          </a:xfrm>
        </p:spPr>
        <p:txBody>
          <a:bodyPr>
            <a:noAutofit/>
          </a:bodyPr>
          <a:lstStyle/>
          <a:p>
            <a:r>
              <a:rPr lang="es-ES" sz="9600" dirty="0" smtClean="0">
                <a:solidFill>
                  <a:schemeClr val="bg1"/>
                </a:solidFill>
              </a:rPr>
              <a:t>¿</a:t>
            </a:r>
            <a:r>
              <a:rPr lang="es-ES" sz="4000" b="1" dirty="0" smtClean="0">
                <a:solidFill>
                  <a:schemeClr val="bg1"/>
                </a:solidFill>
              </a:rPr>
              <a:t>Para</a:t>
            </a:r>
            <a:r>
              <a:rPr lang="es-ES" sz="9600" b="1" dirty="0" smtClean="0">
                <a:solidFill>
                  <a:schemeClr val="bg1"/>
                </a:solidFill>
              </a:rPr>
              <a:t> </a:t>
            </a:r>
            <a:r>
              <a:rPr lang="es-ES" sz="4000" b="1" dirty="0" smtClean="0">
                <a:solidFill>
                  <a:schemeClr val="bg1"/>
                </a:solidFill>
              </a:rPr>
              <a:t>Quién</a:t>
            </a:r>
            <a:r>
              <a:rPr lang="es-ES" sz="9600" dirty="0" smtClean="0">
                <a:solidFill>
                  <a:schemeClr val="bg1"/>
                </a:solidFill>
              </a:rPr>
              <a:t>?</a:t>
            </a:r>
            <a:endParaRPr lang="es-ES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04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43808" y="-243408"/>
            <a:ext cx="8229600" cy="1008112"/>
          </a:xfrm>
        </p:spPr>
        <p:txBody>
          <a:bodyPr>
            <a:normAutofit/>
          </a:bodyPr>
          <a:lstStyle/>
          <a:p>
            <a:r>
              <a:rPr lang="es-ES" sz="4000" dirty="0" smtClean="0">
                <a:solidFill>
                  <a:schemeClr val="bg1"/>
                </a:solidFill>
              </a:rPr>
              <a:t>Micro-focalización</a:t>
            </a:r>
            <a:endParaRPr lang="es-ES" sz="4000" dirty="0">
              <a:solidFill>
                <a:schemeClr val="bg1"/>
              </a:solidFill>
            </a:endParaRP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980728"/>
            <a:ext cx="8064896" cy="56033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38192" y="-363342"/>
            <a:ext cx="4536504" cy="935949"/>
          </a:xfrm>
        </p:spPr>
        <p:txBody>
          <a:bodyPr>
            <a:normAutofit/>
          </a:bodyPr>
          <a:lstStyle/>
          <a:p>
            <a:r>
              <a:rPr lang="es-ES" sz="3300" dirty="0" smtClean="0">
                <a:solidFill>
                  <a:schemeClr val="bg1"/>
                </a:solidFill>
              </a:rPr>
              <a:t>Imaginarios en torno</a:t>
            </a:r>
            <a:r>
              <a:rPr lang="es-ES" sz="4000" dirty="0" smtClean="0"/>
              <a:t> 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4008" y="1201234"/>
            <a:ext cx="3862645" cy="495029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s-ES" sz="4500" dirty="0" smtClean="0">
                <a:solidFill>
                  <a:schemeClr val="accent5">
                    <a:lumMod val="75000"/>
                  </a:schemeClr>
                </a:solidFill>
              </a:rPr>
              <a:t>Imaginario patrimonial </a:t>
            </a:r>
          </a:p>
          <a:p>
            <a:pPr marL="0" indent="0" algn="ctr">
              <a:buNone/>
            </a:pPr>
            <a:r>
              <a:rPr lang="es-ES" sz="4500" dirty="0" smtClean="0">
                <a:solidFill>
                  <a:schemeClr val="accent5">
                    <a:lumMod val="75000"/>
                  </a:schemeClr>
                </a:solidFill>
              </a:rPr>
              <a:t>‘de integración’</a:t>
            </a:r>
            <a:endParaRPr lang="es-ES" sz="22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endParaRPr lang="es-CL" sz="2200" i="1" dirty="0" smtClean="0"/>
          </a:p>
          <a:p>
            <a:pPr marL="0" indent="0" algn="ctr">
              <a:lnSpc>
                <a:spcPct val="120000"/>
              </a:lnSpc>
              <a:buNone/>
            </a:pPr>
            <a:r>
              <a:rPr lang="es-CL" sz="3800" i="1" dirty="0" smtClean="0"/>
              <a:t>[…] </a:t>
            </a:r>
            <a:r>
              <a:rPr lang="es-CL" sz="3800" i="1" dirty="0"/>
              <a:t>ojalá se integre gente porque el que vive acá abajo y el que vive arriba también es de Valparaíso. Y ojalá se resguarde siempre nuestra </a:t>
            </a:r>
            <a:r>
              <a:rPr lang="es-CL" sz="3800" i="1" dirty="0" smtClean="0"/>
              <a:t>historia. Que no </a:t>
            </a:r>
            <a:r>
              <a:rPr lang="es-CL" sz="3800" i="1" dirty="0"/>
              <a:t>se olvide, se encamine </a:t>
            </a:r>
            <a:r>
              <a:rPr lang="es-CL" sz="3800" i="1" dirty="0" smtClean="0"/>
              <a:t>bien, que </a:t>
            </a:r>
            <a:r>
              <a:rPr lang="es-CL" sz="3800" i="1" dirty="0"/>
              <a:t>sea rentable, sea agradable y sea un lugar </a:t>
            </a:r>
            <a:r>
              <a:rPr lang="es-CL" sz="3800" i="1" dirty="0" smtClean="0"/>
              <a:t>que, efectivamente, </a:t>
            </a:r>
            <a:r>
              <a:rPr lang="es-CL" sz="3800" i="1" dirty="0"/>
              <a:t>genera </a:t>
            </a:r>
            <a:r>
              <a:rPr lang="es-CL" sz="3800" i="1" dirty="0" smtClean="0"/>
              <a:t>lazos y </a:t>
            </a:r>
            <a:r>
              <a:rPr lang="es-CL" sz="3800" i="1" dirty="0"/>
              <a:t>redes que no se diluyan, o sea que no sólo sea un lugar. </a:t>
            </a:r>
            <a:endParaRPr lang="es-ES" sz="3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7544" y="1137138"/>
            <a:ext cx="4038600" cy="5042937"/>
          </a:xfrm>
        </p:spPr>
        <p:txBody>
          <a:bodyPr>
            <a:noAutofit/>
          </a:bodyPr>
          <a:lstStyle/>
          <a:p>
            <a:pPr marL="400050" lvl="1" indent="0">
              <a:buNone/>
            </a:pPr>
            <a:r>
              <a:rPr lang="es-ES" sz="2500" dirty="0">
                <a:solidFill>
                  <a:srgbClr val="4BACC6">
                    <a:lumMod val="75000"/>
                  </a:srgbClr>
                </a:solidFill>
              </a:rPr>
              <a:t>Imaginario patrimonial </a:t>
            </a:r>
            <a:endParaRPr lang="es-ES" sz="2500" dirty="0" smtClean="0">
              <a:solidFill>
                <a:srgbClr val="4BACC6">
                  <a:lumMod val="75000"/>
                </a:srgbClr>
              </a:solidFill>
            </a:endParaRPr>
          </a:p>
          <a:p>
            <a:pPr marL="400050" lvl="1" indent="0" algn="ctr">
              <a:buNone/>
            </a:pPr>
            <a:r>
              <a:rPr lang="es-ES" sz="2500" dirty="0" smtClean="0">
                <a:solidFill>
                  <a:srgbClr val="4BACC6">
                    <a:lumMod val="75000"/>
                  </a:srgbClr>
                </a:solidFill>
              </a:rPr>
              <a:t>‘</a:t>
            </a:r>
            <a:r>
              <a:rPr lang="es-ES" sz="2500" dirty="0">
                <a:solidFill>
                  <a:srgbClr val="4BACC6">
                    <a:lumMod val="75000"/>
                  </a:srgbClr>
                </a:solidFill>
              </a:rPr>
              <a:t>de </a:t>
            </a:r>
            <a:r>
              <a:rPr lang="es-ES" sz="2500" dirty="0" smtClean="0">
                <a:solidFill>
                  <a:srgbClr val="4BACC6">
                    <a:lumMod val="75000"/>
                  </a:srgbClr>
                </a:solidFill>
              </a:rPr>
              <a:t>fachada’</a:t>
            </a:r>
            <a:endParaRPr lang="es-ES" sz="2500" dirty="0">
              <a:solidFill>
                <a:srgbClr val="4BACC6">
                  <a:lumMod val="75000"/>
                </a:srgbClr>
              </a:solidFill>
            </a:endParaRPr>
          </a:p>
          <a:p>
            <a:pPr marL="400050" lvl="1" indent="0" algn="ctr">
              <a:buNone/>
            </a:pPr>
            <a:endParaRPr lang="es-CL" sz="1200" i="1" dirty="0"/>
          </a:p>
          <a:p>
            <a:pPr marL="0" indent="0" algn="ctr">
              <a:buNone/>
            </a:pPr>
            <a:r>
              <a:rPr lang="es-CL" sz="2100" dirty="0"/>
              <a:t>[Quienes llegan] </a:t>
            </a:r>
            <a:r>
              <a:rPr lang="es-CL" sz="2100" i="1" dirty="0" smtClean="0"/>
              <a:t>vienen, huelen</a:t>
            </a:r>
            <a:r>
              <a:rPr lang="es-CL" sz="2100" i="1" dirty="0"/>
              <a:t>, Patrimonio de la Humanidad y turismo y, voy para allá, me instalo hasta que eso pase, porque esto es moda. </a:t>
            </a:r>
          </a:p>
          <a:p>
            <a:pPr marL="0" indent="0" algn="ctr">
              <a:buNone/>
            </a:pPr>
            <a:r>
              <a:rPr lang="es-CL" sz="2100" i="1" dirty="0" smtClean="0"/>
              <a:t>[…] </a:t>
            </a:r>
            <a:r>
              <a:rPr lang="es-CL" sz="2100" i="1" dirty="0"/>
              <a:t>La identidad patrimonial, es como ya el producto vendido, una cosa así. Pero no porque tú naciste aquí, no porque tú valoraste este lugar. </a:t>
            </a:r>
            <a:endParaRPr lang="es-ES" sz="21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s-CL" sz="2100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643499" y="76454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2915816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dirty="0" smtClean="0">
                <a:solidFill>
                  <a:schemeClr val="bg1"/>
                </a:solidFill>
              </a:rPr>
              <a:t>al Patrimonio</a:t>
            </a:r>
            <a:endParaRPr lang="es-E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title"/>
          </p:nvPr>
        </p:nvSpPr>
        <p:spPr>
          <a:xfrm>
            <a:off x="179512" y="2132856"/>
            <a:ext cx="8712968" cy="1656184"/>
          </a:xfrm>
        </p:spPr>
        <p:txBody>
          <a:bodyPr>
            <a:normAutofit fontScale="90000"/>
          </a:bodyPr>
          <a:lstStyle/>
          <a:p>
            <a:pPr algn="r"/>
            <a:r>
              <a:rPr lang="es-CL" dirty="0" smtClean="0">
                <a:solidFill>
                  <a:schemeClr val="accent5">
                    <a:lumMod val="50000"/>
                  </a:schemeClr>
                </a:solidFill>
              </a:rPr>
              <a:t>Hacia un modelo de gestión </a:t>
            </a:r>
            <a:r>
              <a:rPr lang="es-CL" dirty="0">
                <a:solidFill>
                  <a:schemeClr val="accent5">
                    <a:lumMod val="50000"/>
                  </a:schemeClr>
                </a:solidFill>
              </a:rPr>
              <a:t>P</a:t>
            </a:r>
            <a:r>
              <a:rPr lang="es-CL" dirty="0" smtClean="0">
                <a:solidFill>
                  <a:schemeClr val="accent5">
                    <a:lumMod val="50000"/>
                  </a:schemeClr>
                </a:solidFill>
              </a:rPr>
              <a:t>articipacionista</a:t>
            </a:r>
            <a:r>
              <a:rPr lang="es-CL" sz="22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s-CL" sz="2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sz="2200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es-CL" sz="2200" dirty="0"/>
          </a:p>
        </p:txBody>
      </p:sp>
    </p:spTree>
    <p:extLst>
      <p:ext uri="{BB962C8B-B14F-4D97-AF65-F5344CB8AC3E}">
        <p14:creationId xmlns:p14="http://schemas.microsoft.com/office/powerpoint/2010/main" xmlns="" val="215160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576064"/>
          </a:xfrm>
        </p:spPr>
        <p:txBody>
          <a:bodyPr>
            <a:normAutofit/>
          </a:bodyPr>
          <a:lstStyle/>
          <a:p>
            <a:r>
              <a:rPr lang="es-ES" sz="2400" dirty="0" smtClean="0"/>
              <a:t>Modelos de gestión Patrimonial</a:t>
            </a:r>
            <a:endParaRPr lang="es-ES" sz="2400" dirty="0"/>
          </a:p>
        </p:txBody>
      </p:sp>
      <p:graphicFrame>
        <p:nvGraphicFramePr>
          <p:cNvPr id="5" name="4 Marcador de contenido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24496519"/>
              </p:ext>
            </p:extLst>
          </p:nvPr>
        </p:nvGraphicFramePr>
        <p:xfrm>
          <a:off x="657225" y="1301750"/>
          <a:ext cx="7900988" cy="3457575"/>
        </p:xfrm>
        <a:graphic>
          <a:graphicData uri="http://schemas.openxmlformats.org/presentationml/2006/ole">
            <p:oleObj spid="_x0000_s4131" name="Documento" r:id="rId4" imgW="5838634" imgH="2562182" progId="Word.Document.12">
              <p:embed/>
            </p:oleObj>
          </a:graphicData>
        </a:graphic>
      </p:graphicFrame>
      <p:sp>
        <p:nvSpPr>
          <p:cNvPr id="6" name="2 Marcador de contenido"/>
          <p:cNvSpPr txBox="1">
            <a:spLocks/>
          </p:cNvSpPr>
          <p:nvPr/>
        </p:nvSpPr>
        <p:spPr>
          <a:xfrm>
            <a:off x="467544" y="4811289"/>
            <a:ext cx="8352928" cy="1036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_tradnl" sz="1600" b="1" dirty="0" smtClean="0"/>
              <a:t>(Fuente: Elaboración del Estudio a partir de </a:t>
            </a:r>
            <a:r>
              <a:rPr lang="es-ES_tradnl" sz="1600" b="1" dirty="0" err="1" smtClean="0"/>
              <a:t>Canclini</a:t>
            </a:r>
            <a:r>
              <a:rPr lang="es-ES_tradnl" sz="1600" b="1" dirty="0" smtClean="0"/>
              <a:t>, citado en García 2009: p. 17)</a:t>
            </a: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0" y="0"/>
            <a:ext cx="4917232" cy="980728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apropiación social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CL" dirty="0"/>
              <a:t>1.- </a:t>
            </a:r>
            <a:r>
              <a:rPr lang="es-CL" dirty="0" smtClean="0"/>
              <a:t>  </a:t>
            </a:r>
            <a:r>
              <a:rPr lang="es-CL" b="1" dirty="0" smtClean="0"/>
              <a:t>Simplificar </a:t>
            </a:r>
            <a:r>
              <a:rPr lang="es-CL" b="1" dirty="0"/>
              <a:t>el cuerpo normativo y accesibilidad a la </a:t>
            </a:r>
            <a:r>
              <a:rPr lang="es-CL" b="1" dirty="0" smtClean="0"/>
              <a:t>ley </a:t>
            </a:r>
            <a:r>
              <a:rPr lang="es-CL" dirty="0"/>
              <a:t>para mayor control ciudadano y para mayor conocimiento tanto de los beneficios como </a:t>
            </a:r>
            <a:r>
              <a:rPr lang="es-CL" dirty="0" smtClean="0"/>
              <a:t>impedimentos </a:t>
            </a:r>
            <a:r>
              <a:rPr lang="es-ES_tradnl" dirty="0" smtClean="0"/>
              <a:t>(Segundo </a:t>
            </a:r>
            <a:r>
              <a:rPr lang="es-ES_tradnl" dirty="0"/>
              <a:t>Seminario de </a:t>
            </a:r>
            <a:r>
              <a:rPr lang="es-ES_tradnl" dirty="0" smtClean="0"/>
              <a:t>URB-AL de la Red 2, 2003, Sevilla).</a:t>
            </a:r>
          </a:p>
          <a:p>
            <a:pPr marL="0" indent="0" algn="just">
              <a:buNone/>
            </a:pPr>
            <a:r>
              <a:rPr lang="es-CL" dirty="0" smtClean="0"/>
              <a:t>2.- </a:t>
            </a:r>
            <a:r>
              <a:rPr lang="es-CL" b="1" dirty="0" smtClean="0"/>
              <a:t>Desarrollar</a:t>
            </a:r>
            <a:r>
              <a:rPr lang="es-CL" dirty="0" smtClean="0"/>
              <a:t> </a:t>
            </a:r>
            <a:r>
              <a:rPr lang="es-CL" b="1" dirty="0" smtClean="0"/>
              <a:t>procesos </a:t>
            </a:r>
            <a:r>
              <a:rPr lang="es-CL" b="1" dirty="0"/>
              <a:t>de memoria </a:t>
            </a:r>
            <a:r>
              <a:rPr lang="es-CL" b="1" dirty="0" smtClean="0"/>
              <a:t>colectiva</a:t>
            </a:r>
            <a:r>
              <a:rPr lang="es-CL" dirty="0"/>
              <a:t> </a:t>
            </a:r>
            <a:r>
              <a:rPr lang="es-CL" dirty="0" smtClean="0"/>
              <a:t>o construcción social de la historia desde una visión socioemocional del territorio y una visión crítica sobre el pasado.</a:t>
            </a:r>
          </a:p>
          <a:p>
            <a:pPr marL="0" indent="0" algn="just">
              <a:buNone/>
            </a:pPr>
            <a:r>
              <a:rPr lang="es-CL" dirty="0" smtClean="0"/>
              <a:t>3.- </a:t>
            </a:r>
            <a:r>
              <a:rPr lang="es-CL" b="1" dirty="0" smtClean="0"/>
              <a:t>Participación ciudadana permanente</a:t>
            </a:r>
            <a:r>
              <a:rPr lang="es-CL" dirty="0" smtClean="0"/>
              <a:t>, en el diagnóstico y elaboración de proyectos. Ejemplo son las ‘Gerencias de Barrio’ (gestionadas por la OGP)</a:t>
            </a:r>
            <a:endParaRPr lang="es-ES_tradnl" dirty="0" smtClean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3995936" y="-315416"/>
            <a:ext cx="4917232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300" dirty="0" smtClean="0">
                <a:solidFill>
                  <a:schemeClr val="bg1"/>
                </a:solidFill>
              </a:rPr>
              <a:t>Medidas para una</a:t>
            </a:r>
            <a:endParaRPr lang="es-ES" sz="3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578254"/>
          </a:xfrm>
        </p:spPr>
        <p:txBody>
          <a:bodyPr>
            <a:noAutofit/>
          </a:bodyPr>
          <a:lstStyle/>
          <a:p>
            <a:r>
              <a:rPr lang="es-ES" sz="2400" i="1" dirty="0" smtClean="0"/>
              <a:t>…la  vida de los cerros es distinta a la del Plan…</a:t>
            </a:r>
            <a:endParaRPr lang="es-ES" sz="24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971600" y="-67421"/>
            <a:ext cx="1033264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dirty="0" smtClean="0"/>
              <a:t>                          </a:t>
            </a:r>
            <a:r>
              <a:rPr lang="es-ES" dirty="0" smtClean="0">
                <a:solidFill>
                  <a:schemeClr val="bg1"/>
                </a:solidFill>
              </a:rPr>
              <a:t>U</a:t>
            </a:r>
            <a:r>
              <a:rPr lang="es-ES" sz="4900" dirty="0" smtClean="0">
                <a:solidFill>
                  <a:schemeClr val="bg1"/>
                </a:solidFill>
              </a:rPr>
              <a:t>na</a:t>
            </a:r>
            <a:r>
              <a:rPr lang="es-ES" sz="4900" dirty="0" smtClean="0"/>
              <a:t> </a:t>
            </a:r>
            <a:r>
              <a:rPr lang="es-ES" sz="4900" dirty="0" smtClean="0">
                <a:solidFill>
                  <a:schemeClr val="bg1"/>
                </a:solidFill>
              </a:rPr>
              <a:t>metodología para el territorio</a:t>
            </a:r>
            <a:br>
              <a:rPr lang="es-ES" sz="4900" dirty="0" smtClean="0">
                <a:solidFill>
                  <a:schemeClr val="bg1"/>
                </a:solidFill>
              </a:rPr>
            </a:br>
            <a:r>
              <a:rPr lang="es-ES" dirty="0" smtClean="0">
                <a:solidFill>
                  <a:schemeClr val="bg1"/>
                </a:solidFill>
              </a:rPr>
              <a:t>                                                </a:t>
            </a:r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411760" y="26332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i="1" dirty="0" smtClean="0">
                <a:solidFill>
                  <a:schemeClr val="bg1"/>
                </a:solidFill>
              </a:rPr>
              <a:t>Cerrismo</a:t>
            </a:r>
            <a:endParaRPr lang="es-ES" sz="4000" i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11560" y="6174795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b="1" dirty="0"/>
              <a:t>(Fuente</a:t>
            </a:r>
            <a:r>
              <a:rPr lang="es-ES_tradnl" b="1" dirty="0" smtClean="0"/>
              <a:t>: </a:t>
            </a:r>
            <a:r>
              <a:rPr lang="es-ES_tradnl" b="1" dirty="0" err="1" smtClean="0"/>
              <a:t>ValparaisoMaps</a:t>
            </a:r>
            <a:r>
              <a:rPr lang="es-ES_tradnl" b="1" dirty="0" smtClean="0"/>
              <a:t>, 2009) </a:t>
            </a:r>
            <a:endParaRPr lang="es-CL" dirty="0"/>
          </a:p>
        </p:txBody>
      </p:sp>
      <p:pic>
        <p:nvPicPr>
          <p:cNvPr id="8" name="7 Marcador de contenido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412776"/>
            <a:ext cx="8064896" cy="47620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971600" y="-67421"/>
            <a:ext cx="1033264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dirty="0" smtClean="0">
                <a:solidFill>
                  <a:prstClr val="black"/>
                </a:solidFill>
              </a:rPr>
              <a:t>                          </a:t>
            </a:r>
            <a:r>
              <a:rPr lang="es-ES" dirty="0" smtClean="0">
                <a:solidFill>
                  <a:prstClr val="white"/>
                </a:solidFill>
              </a:rPr>
              <a:t>U</a:t>
            </a:r>
            <a:r>
              <a:rPr lang="es-ES" sz="4900" dirty="0" smtClean="0">
                <a:solidFill>
                  <a:prstClr val="white"/>
                </a:solidFill>
              </a:rPr>
              <a:t>na</a:t>
            </a:r>
            <a:r>
              <a:rPr lang="es-ES" sz="4900" dirty="0" smtClean="0">
                <a:solidFill>
                  <a:prstClr val="black"/>
                </a:solidFill>
              </a:rPr>
              <a:t> </a:t>
            </a:r>
            <a:r>
              <a:rPr lang="es-ES" sz="4900" dirty="0" smtClean="0">
                <a:solidFill>
                  <a:prstClr val="white"/>
                </a:solidFill>
              </a:rPr>
              <a:t>metodología para el territorio</a:t>
            </a:r>
            <a:br>
              <a:rPr lang="es-ES" sz="4900" dirty="0" smtClean="0">
                <a:solidFill>
                  <a:prstClr val="white"/>
                </a:solidFill>
              </a:rPr>
            </a:br>
            <a:r>
              <a:rPr lang="es-ES" dirty="0" smtClean="0">
                <a:solidFill>
                  <a:prstClr val="white"/>
                </a:solidFill>
              </a:rPr>
              <a:t>                                                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411760" y="263320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i="1" dirty="0" smtClean="0">
                <a:solidFill>
                  <a:prstClr val="white"/>
                </a:solidFill>
              </a:rPr>
              <a:t>Cerrismo</a:t>
            </a:r>
            <a:endParaRPr lang="es-ES" sz="4000" i="1" dirty="0">
              <a:solidFill>
                <a:prstClr val="white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CL" b="1" i="1" dirty="0" err="1" smtClean="0"/>
              <a:t>Cerrismo</a:t>
            </a:r>
            <a:r>
              <a:rPr lang="es-CL" dirty="0" smtClean="0"/>
              <a:t>: cuestión urbana y cultural que se supedita a las condiciones topográficas ‘de anfiteatro’ y al carácter ´polifacético que tiene</a:t>
            </a:r>
            <a:r>
              <a:rPr lang="es-CL" dirty="0"/>
              <a:t> </a:t>
            </a:r>
            <a:r>
              <a:rPr lang="es-CL" dirty="0" smtClean="0"/>
              <a:t>Valparaíso. </a:t>
            </a:r>
          </a:p>
          <a:p>
            <a:pPr marL="0" indent="0" algn="just">
              <a:buNone/>
            </a:pPr>
            <a:r>
              <a:rPr lang="es-CL" dirty="0" smtClean="0"/>
              <a:t>‘El Plan’ favorece las ‘identidades micro-locales’ de ‘los cerros’, siendo estos, una fuente poderosa para la planificación urbana; estudios sobre su identidad; y formas de desarrollo económico sostenible a cada territorio.</a:t>
            </a:r>
          </a:p>
        </p:txBody>
      </p:sp>
    </p:spTree>
    <p:extLst>
      <p:ext uri="{BB962C8B-B14F-4D97-AF65-F5344CB8AC3E}">
        <p14:creationId xmlns:p14="http://schemas.microsoft.com/office/powerpoint/2010/main" xmlns="" val="202994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539</Words>
  <Application>Microsoft Office PowerPoint</Application>
  <PresentationFormat>Presentación en pantalla (4:3)</PresentationFormat>
  <Paragraphs>62</Paragraphs>
  <Slides>18</Slides>
  <Notes>5</Notes>
  <HiddenSlides>0</HiddenSlides>
  <MMClips>0</MMClips>
  <ScaleCrop>false</ScaleCrop>
  <HeadingPairs>
    <vt:vector size="6" baseType="variant">
      <vt:variant>
        <vt:lpstr>Tema</vt:lpstr>
      </vt:variant>
      <vt:variant>
        <vt:i4>5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Tema de Office</vt:lpstr>
      <vt:lpstr>1_Tema de Office</vt:lpstr>
      <vt:lpstr>3_Tema de Office</vt:lpstr>
      <vt:lpstr>4_Tema de Office</vt:lpstr>
      <vt:lpstr>2_Tema de Office</vt:lpstr>
      <vt:lpstr>Documento</vt:lpstr>
      <vt:lpstr>Evaluación de la gestión patrimonial en Valparaíso: reflexiones y propuestas hacia un modelo participacionista</vt:lpstr>
      <vt:lpstr>                             Evaluación comparativa de otras                                                 </vt:lpstr>
      <vt:lpstr>Gestión Patrimonial</vt:lpstr>
      <vt:lpstr>  Conflictos </vt:lpstr>
      <vt:lpstr>«El más grande tesoro urbano de Chile  se ha convertido en una torre de babel»  (The New York Times, 26 de Noviembre, 2012)  </vt:lpstr>
      <vt:lpstr>                         Problemas de la Gestión                         </vt:lpstr>
      <vt:lpstr>Diapositiva 7</vt:lpstr>
      <vt:lpstr>Diapositiva 8</vt:lpstr>
      <vt:lpstr>Atractivos                              turísticos</vt:lpstr>
      <vt:lpstr>Diapositiva 10</vt:lpstr>
      <vt:lpstr>¿Para Quién?</vt:lpstr>
      <vt:lpstr>Micro-focalización</vt:lpstr>
      <vt:lpstr>Imaginarios en torno </vt:lpstr>
      <vt:lpstr>Hacia un modelo de gestión Participacionista  </vt:lpstr>
      <vt:lpstr>Modelos de gestión Patrimonial</vt:lpstr>
      <vt:lpstr>apropiación social</vt:lpstr>
      <vt:lpstr>…la  vida de los cerros es distinta a la del Plan…</vt:lpstr>
      <vt:lpstr>Diapositiva 18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Romina Valencia</dc:creator>
  <cp:lastModifiedBy>Romina Valencia</cp:lastModifiedBy>
  <cp:revision>59</cp:revision>
  <dcterms:created xsi:type="dcterms:W3CDTF">2012-12-28T15:46:24Z</dcterms:created>
  <dcterms:modified xsi:type="dcterms:W3CDTF">2013-01-15T20:32:58Z</dcterms:modified>
</cp:coreProperties>
</file>