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1"/>
  </p:sldMasterIdLst>
  <p:notesMasterIdLst>
    <p:notesMasterId r:id="rId21"/>
  </p:notesMasterIdLst>
  <p:handoutMasterIdLst>
    <p:handoutMasterId r:id="rId22"/>
  </p:handoutMasterIdLst>
  <p:sldIdLst>
    <p:sldId id="491" r:id="rId2"/>
    <p:sldId id="519" r:id="rId3"/>
    <p:sldId id="520" r:id="rId4"/>
    <p:sldId id="521" r:id="rId5"/>
    <p:sldId id="522" r:id="rId6"/>
    <p:sldId id="523" r:id="rId7"/>
    <p:sldId id="524" r:id="rId8"/>
    <p:sldId id="525" r:id="rId9"/>
    <p:sldId id="526" r:id="rId10"/>
    <p:sldId id="527" r:id="rId11"/>
    <p:sldId id="528" r:id="rId12"/>
    <p:sldId id="529" r:id="rId13"/>
    <p:sldId id="530" r:id="rId14"/>
    <p:sldId id="535" r:id="rId15"/>
    <p:sldId id="531" r:id="rId16"/>
    <p:sldId id="532" r:id="rId17"/>
    <p:sldId id="533" r:id="rId18"/>
    <p:sldId id="534" r:id="rId19"/>
    <p:sldId id="518" r:id="rId20"/>
  </p:sldIdLst>
  <p:sldSz cx="9144000" cy="6858000" type="screen4x3"/>
  <p:notesSz cx="6950075" cy="9236075"/>
  <p:defaultTextStyle>
    <a:defPPr>
      <a:defRPr lang="es-E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66FF66"/>
    <a:srgbClr val="000099"/>
    <a:srgbClr val="0000FF"/>
  </p:clrMru>
</p:presentationPr>
</file>

<file path=ppt/tableStyles.xml><?xml version="1.0" encoding="utf-8"?>
<a:tblStyleLst xmlns:a="http://schemas.openxmlformats.org/drawingml/2006/main" def="{5C22544A-7EE6-4342-B048-85BDC9FD1C3A}">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551" autoAdjust="0"/>
    <p:restoredTop sz="99824" autoAdjust="0"/>
  </p:normalViewPr>
  <p:slideViewPr>
    <p:cSldViewPr snapToGrid="0">
      <p:cViewPr varScale="1">
        <p:scale>
          <a:sx n="105" d="100"/>
          <a:sy n="105" d="100"/>
        </p:scale>
        <p:origin x="-216" y="-96"/>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277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09900" cy="461963"/>
          </a:xfrm>
          <a:prstGeom prst="rect">
            <a:avLst/>
          </a:prstGeom>
          <a:noFill/>
          <a:ln w="9525">
            <a:noFill/>
            <a:miter lim="800000"/>
            <a:headEnd/>
            <a:tailEnd/>
          </a:ln>
          <a:effectLst/>
        </p:spPr>
        <p:txBody>
          <a:bodyPr vert="horz" wrap="square" lIns="91358" tIns="45681" rIns="91358" bIns="45681" numCol="1" anchor="t" anchorCtr="0" compatLnSpc="1">
            <a:prstTxWarp prst="textNoShape">
              <a:avLst/>
            </a:prstTxWarp>
          </a:bodyPr>
          <a:lstStyle>
            <a:lvl1pPr>
              <a:defRPr sz="1200"/>
            </a:lvl1pPr>
          </a:lstStyle>
          <a:p>
            <a:pPr>
              <a:defRPr/>
            </a:pPr>
            <a:endParaRPr lang="es-ES"/>
          </a:p>
        </p:txBody>
      </p:sp>
      <p:sp>
        <p:nvSpPr>
          <p:cNvPr id="5123" name="Rectangle 3"/>
          <p:cNvSpPr>
            <a:spLocks noGrp="1" noChangeArrowheads="1"/>
          </p:cNvSpPr>
          <p:nvPr>
            <p:ph type="dt" sz="quarter" idx="1"/>
          </p:nvPr>
        </p:nvSpPr>
        <p:spPr bwMode="auto">
          <a:xfrm>
            <a:off x="3940175" y="0"/>
            <a:ext cx="3009900" cy="461963"/>
          </a:xfrm>
          <a:prstGeom prst="rect">
            <a:avLst/>
          </a:prstGeom>
          <a:noFill/>
          <a:ln w="9525">
            <a:noFill/>
            <a:miter lim="800000"/>
            <a:headEnd/>
            <a:tailEnd/>
          </a:ln>
          <a:effectLst/>
        </p:spPr>
        <p:txBody>
          <a:bodyPr vert="horz" wrap="square" lIns="91358" tIns="45681" rIns="91358" bIns="45681" numCol="1" anchor="t" anchorCtr="0" compatLnSpc="1">
            <a:prstTxWarp prst="textNoShape">
              <a:avLst/>
            </a:prstTxWarp>
          </a:bodyPr>
          <a:lstStyle>
            <a:lvl1pPr algn="r">
              <a:defRPr sz="1200"/>
            </a:lvl1pPr>
          </a:lstStyle>
          <a:p>
            <a:pPr>
              <a:defRPr/>
            </a:pPr>
            <a:endParaRPr lang="es-ES"/>
          </a:p>
        </p:txBody>
      </p:sp>
      <p:sp>
        <p:nvSpPr>
          <p:cNvPr id="5124" name="Rectangle 4"/>
          <p:cNvSpPr>
            <a:spLocks noGrp="1" noChangeArrowheads="1"/>
          </p:cNvSpPr>
          <p:nvPr>
            <p:ph type="ftr" sz="quarter" idx="2"/>
          </p:nvPr>
        </p:nvSpPr>
        <p:spPr bwMode="auto">
          <a:xfrm>
            <a:off x="0" y="8774113"/>
            <a:ext cx="3009900" cy="461962"/>
          </a:xfrm>
          <a:prstGeom prst="rect">
            <a:avLst/>
          </a:prstGeom>
          <a:noFill/>
          <a:ln w="9525">
            <a:noFill/>
            <a:miter lim="800000"/>
            <a:headEnd/>
            <a:tailEnd/>
          </a:ln>
          <a:effectLst/>
        </p:spPr>
        <p:txBody>
          <a:bodyPr vert="horz" wrap="square" lIns="91358" tIns="45681" rIns="91358" bIns="45681" numCol="1" anchor="b" anchorCtr="0" compatLnSpc="1">
            <a:prstTxWarp prst="textNoShape">
              <a:avLst/>
            </a:prstTxWarp>
          </a:bodyPr>
          <a:lstStyle>
            <a:lvl1pPr>
              <a:defRPr sz="1200"/>
            </a:lvl1pPr>
          </a:lstStyle>
          <a:p>
            <a:pPr>
              <a:defRPr/>
            </a:pPr>
            <a:endParaRPr lang="es-ES"/>
          </a:p>
        </p:txBody>
      </p:sp>
      <p:sp>
        <p:nvSpPr>
          <p:cNvPr id="5125" name="Rectangle 5"/>
          <p:cNvSpPr>
            <a:spLocks noGrp="1" noChangeArrowheads="1"/>
          </p:cNvSpPr>
          <p:nvPr>
            <p:ph type="sldNum" sz="quarter" idx="3"/>
          </p:nvPr>
        </p:nvSpPr>
        <p:spPr bwMode="auto">
          <a:xfrm>
            <a:off x="3940175" y="8774113"/>
            <a:ext cx="3009900" cy="461962"/>
          </a:xfrm>
          <a:prstGeom prst="rect">
            <a:avLst/>
          </a:prstGeom>
          <a:noFill/>
          <a:ln w="9525">
            <a:noFill/>
            <a:miter lim="800000"/>
            <a:headEnd/>
            <a:tailEnd/>
          </a:ln>
          <a:effectLst/>
        </p:spPr>
        <p:txBody>
          <a:bodyPr vert="horz" wrap="square" lIns="91358" tIns="45681" rIns="91358" bIns="45681" numCol="1" anchor="b" anchorCtr="0" compatLnSpc="1">
            <a:prstTxWarp prst="textNoShape">
              <a:avLst/>
            </a:prstTxWarp>
          </a:bodyPr>
          <a:lstStyle>
            <a:lvl1pPr algn="r">
              <a:defRPr sz="1200"/>
            </a:lvl1pPr>
          </a:lstStyle>
          <a:p>
            <a:pPr>
              <a:defRPr/>
            </a:pPr>
            <a:fld id="{D3E075C1-5F7B-431E-A239-DA234C880389}" type="slidenum">
              <a:rPr lang="es-ES"/>
              <a:pPr>
                <a:defRPr/>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pPr>
              <a:defRPr/>
            </a:pPr>
            <a:endParaRPr lang="es-ES"/>
          </a:p>
        </p:txBody>
      </p:sp>
      <p:sp>
        <p:nvSpPr>
          <p:cNvPr id="3" name="2 Marcador de fecha"/>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pPr>
              <a:defRPr/>
            </a:pPr>
            <a:fld id="{F4F6CFD3-5C05-4B2A-86AF-F7069652BB67}" type="datetimeFigureOut">
              <a:rPr lang="es-ES"/>
              <a:pPr>
                <a:defRPr/>
              </a:pPr>
              <a:t>04/01/2013</a:t>
            </a:fld>
            <a:endParaRPr lang="es-ES"/>
          </a:p>
        </p:txBody>
      </p:sp>
      <p:sp>
        <p:nvSpPr>
          <p:cNvPr id="4" name="3 Marcador de imagen de diapositiva"/>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4 Marcador de notas"/>
          <p:cNvSpPr>
            <a:spLocks noGrp="1"/>
          </p:cNvSpPr>
          <p:nvPr>
            <p:ph type="body" sz="quarter" idx="3"/>
          </p:nvPr>
        </p:nvSpPr>
        <p:spPr>
          <a:xfrm>
            <a:off x="695325" y="4387850"/>
            <a:ext cx="5559425" cy="4156075"/>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pPr>
              <a:defRPr/>
            </a:pPr>
            <a:endParaRPr lang="es-ES"/>
          </a:p>
        </p:txBody>
      </p:sp>
      <p:sp>
        <p:nvSpPr>
          <p:cNvPr id="7" name="6 Marcador de número de diapositiva"/>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pPr>
              <a:defRPr/>
            </a:pPr>
            <a:fld id="{F5493E75-9DFF-4596-801A-907D383D21B2}"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4 Rectángulo"/>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5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6 Rectángulo"/>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9 Conector recto"/>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1" name="10 Rectángulo"/>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11 Elipse"/>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12 Elipse"/>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8 Subtítulo"/>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8" name="7 Título"/>
          <p:cNvSpPr>
            <a:spLocks noGrp="1"/>
          </p:cNvSpPr>
          <p:nvPr>
            <p:ph type="ctrTitle"/>
          </p:nvPr>
        </p:nvSpPr>
        <p:spPr>
          <a:xfrm>
            <a:off x="685800" y="381000"/>
            <a:ext cx="7772400" cy="1752600"/>
          </a:xfrm>
        </p:spPr>
        <p:txBody>
          <a:bodyPr/>
          <a:lstStyle>
            <a:lvl1pPr>
              <a:defRPr sz="4200">
                <a:solidFill>
                  <a:schemeClr val="accent1"/>
                </a:solidFill>
              </a:defRPr>
            </a:lvl1pPr>
          </a:lstStyle>
          <a:p>
            <a:r>
              <a:rPr lang="es-ES" dirty="0" smtClean="0"/>
              <a:t>Haga clic para modificar el estilo de título del patrón</a:t>
            </a:r>
            <a:endParaRPr lang="en-US" dirty="0"/>
          </a:p>
        </p:txBody>
      </p:sp>
      <p:sp>
        <p:nvSpPr>
          <p:cNvPr id="15" name="27 Marcador de fecha"/>
          <p:cNvSpPr>
            <a:spLocks noGrp="1"/>
          </p:cNvSpPr>
          <p:nvPr>
            <p:ph type="dt" sz="half" idx="10"/>
          </p:nvPr>
        </p:nvSpPr>
        <p:spPr/>
        <p:txBody>
          <a:bodyPr/>
          <a:lstStyle>
            <a:lvl1pPr>
              <a:defRPr/>
            </a:lvl1pPr>
          </a:lstStyle>
          <a:p>
            <a:pPr>
              <a:defRPr/>
            </a:pPr>
            <a:endParaRPr lang="es-ES"/>
          </a:p>
        </p:txBody>
      </p:sp>
      <p:sp>
        <p:nvSpPr>
          <p:cNvPr id="16" name="16 Marcador de pie de página"/>
          <p:cNvSpPr>
            <a:spLocks noGrp="1"/>
          </p:cNvSpPr>
          <p:nvPr>
            <p:ph type="ftr" sz="quarter" idx="11"/>
          </p:nvPr>
        </p:nvSpPr>
        <p:spPr/>
        <p:txBody>
          <a:bodyPr/>
          <a:lstStyle>
            <a:lvl1pPr>
              <a:defRPr/>
            </a:lvl1pPr>
          </a:lstStyle>
          <a:p>
            <a:pPr>
              <a:defRPr/>
            </a:pPr>
            <a:endParaRPr lang="es-ES"/>
          </a:p>
        </p:txBody>
      </p:sp>
      <p:sp>
        <p:nvSpPr>
          <p:cNvPr id="17" name="28 Marcador de número de diapositiva"/>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A14E14F6-10F0-4ADB-8DEE-49983E1D3E9E}" type="slidenum">
              <a:rPr lang="es-ES"/>
              <a:pPr>
                <a:defRPr/>
              </a:pPr>
              <a:t>‹Nº›</a:t>
            </a:fld>
            <a:endParaRPr lang="es-ES"/>
          </a:p>
        </p:txBody>
      </p:sp>
      <p:pic>
        <p:nvPicPr>
          <p:cNvPr id="18" name="17 Imagen" descr="Logo nuevo.png"/>
          <p:cNvPicPr>
            <a:picLocks noChangeAspect="1"/>
          </p:cNvPicPr>
          <p:nvPr userDrawn="1"/>
        </p:nvPicPr>
        <p:blipFill>
          <a:blip r:embed="rId2" cstate="print"/>
          <a:stretch>
            <a:fillRect/>
          </a:stretch>
        </p:blipFill>
        <p:spPr>
          <a:xfrm>
            <a:off x="439098" y="361033"/>
            <a:ext cx="3040829" cy="2678002"/>
          </a:xfrm>
          <a:prstGeom prst="rect">
            <a:avLst/>
          </a:prstGeom>
          <a:scene3d>
            <a:camera prst="perspectiveContrastingRightFacing">
              <a:rot lat="300000" lon="19800000" rev="0"/>
            </a:camera>
            <a:lightRig rig="threePt" dir="t"/>
          </a:scene3d>
        </p:spPr>
      </p:pic>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solidFill>
                  <a:schemeClr val="accent3">
                    <a:shade val="75000"/>
                  </a:schemeClr>
                </a:solidFill>
              </a:defRPr>
            </a:lvl1pPr>
          </a:lstStyle>
          <a:p>
            <a:r>
              <a:rPr lang="es-ES" smtClean="0"/>
              <a:t>Haga clic para modificar el estilo de título del patrón</a:t>
            </a:r>
            <a:endParaRPr lang="en-US"/>
          </a:p>
        </p:txBody>
      </p:sp>
      <p:sp>
        <p:nvSpPr>
          <p:cNvPr id="8" name="7 Marcador de contenido"/>
          <p:cNvSpPr>
            <a:spLocks noGrp="1"/>
          </p:cNvSpPr>
          <p:nvPr>
            <p:ph sz="quarter" idx="1"/>
          </p:nvPr>
        </p:nvSpPr>
        <p:spPr>
          <a:xfrm>
            <a:off x="301752" y="1527048"/>
            <a:ext cx="8503920" cy="4572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dirty="0"/>
          </a:p>
        </p:txBody>
      </p:sp>
      <p:sp>
        <p:nvSpPr>
          <p:cNvPr id="6" name="5 Marcador de número de diapositiva"/>
          <p:cNvSpPr>
            <a:spLocks noGrp="1"/>
          </p:cNvSpPr>
          <p:nvPr>
            <p:ph type="sldNum" sz="quarter" idx="12"/>
          </p:nvPr>
        </p:nvSpPr>
        <p:spPr>
          <a:xfrm>
            <a:off x="4362450" y="1027113"/>
            <a:ext cx="457200" cy="441325"/>
          </a:xfrm>
        </p:spPr>
        <p:txBody>
          <a:bodyPr/>
          <a:lstStyle>
            <a:lvl1pPr>
              <a:defRPr/>
            </a:lvl1pPr>
          </a:lstStyle>
          <a:p>
            <a:pPr>
              <a:defRPr/>
            </a:pPr>
            <a:fld id="{78964FAC-5D8A-4313-A89F-870D5F57EBDF}" type="slidenum">
              <a:rPr lang="es-ES"/>
              <a:pPr>
                <a:defRPr/>
              </a:pPr>
              <a:t>‹Nº›</a:t>
            </a:fld>
            <a:endParaRPr lang="es-ES"/>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4" name="3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4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5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6 Rectángulo"/>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7 Rectángulo"/>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8 Rectángulo"/>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9 Rectángulo"/>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10 Rectángulo"/>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11 Conector recto"/>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12 Elipse"/>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13 Elipse"/>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pic>
        <p:nvPicPr>
          <p:cNvPr id="15" name="Picture 3"/>
          <p:cNvPicPr>
            <a:picLocks noChangeAspect="1" noChangeArrowheads="1"/>
          </p:cNvPicPr>
          <p:nvPr userDrawn="1"/>
        </p:nvPicPr>
        <p:blipFill>
          <a:blip r:embed="rId2" cstate="print"/>
          <a:srcRect/>
          <a:stretch>
            <a:fillRect/>
          </a:stretch>
        </p:blipFill>
        <p:spPr bwMode="auto">
          <a:xfrm>
            <a:off x="144463" y="6096000"/>
            <a:ext cx="795449" cy="622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2 Marcador de texto"/>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2" name="1 Título"/>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s-ES" smtClean="0"/>
              <a:t>Haga clic para modificar el estilo de título del patrón</a:t>
            </a:r>
            <a:endParaRPr lang="en-US"/>
          </a:p>
        </p:txBody>
      </p:sp>
      <p:sp>
        <p:nvSpPr>
          <p:cNvPr id="16" name="4 Marcador de pie de página"/>
          <p:cNvSpPr>
            <a:spLocks noGrp="1"/>
          </p:cNvSpPr>
          <p:nvPr>
            <p:ph type="ftr" sz="quarter" idx="10"/>
          </p:nvPr>
        </p:nvSpPr>
        <p:spPr/>
        <p:txBody>
          <a:bodyPr/>
          <a:lstStyle>
            <a:lvl1pPr>
              <a:defRPr/>
            </a:lvl1pPr>
          </a:lstStyle>
          <a:p>
            <a:pPr>
              <a:defRPr/>
            </a:pPr>
            <a:endParaRPr lang="es-ES"/>
          </a:p>
        </p:txBody>
      </p:sp>
      <p:sp>
        <p:nvSpPr>
          <p:cNvPr id="17" name="3 Marcador de fecha"/>
          <p:cNvSpPr>
            <a:spLocks noGrp="1"/>
          </p:cNvSpPr>
          <p:nvPr>
            <p:ph type="dt" sz="half" idx="11"/>
          </p:nvPr>
        </p:nvSpPr>
        <p:spPr/>
        <p:txBody>
          <a:bodyPr/>
          <a:lstStyle>
            <a:lvl1pPr>
              <a:defRPr/>
            </a:lvl1pPr>
          </a:lstStyle>
          <a:p>
            <a:pPr>
              <a:defRPr/>
            </a:pPr>
            <a:endParaRPr lang="es-ES"/>
          </a:p>
        </p:txBody>
      </p:sp>
      <p:sp>
        <p:nvSpPr>
          <p:cNvPr id="18" name="5 Marcador de número de diapositiva"/>
          <p:cNvSpPr>
            <a:spLocks noGrp="1"/>
          </p:cNvSpPr>
          <p:nvPr>
            <p:ph type="sldNum" sz="quarter" idx="12"/>
          </p:nvPr>
        </p:nvSpPr>
        <p:spPr>
          <a:xfrm>
            <a:off x="4343400" y="2198688"/>
            <a:ext cx="457200" cy="441325"/>
          </a:xfrm>
        </p:spPr>
        <p:txBody>
          <a:bodyPr/>
          <a:lstStyle>
            <a:lvl1pPr>
              <a:defRPr>
                <a:solidFill>
                  <a:schemeClr val="accent3">
                    <a:shade val="75000"/>
                  </a:schemeClr>
                </a:solidFill>
              </a:defRPr>
            </a:lvl1pPr>
          </a:lstStyle>
          <a:p>
            <a:pPr>
              <a:defRPr/>
            </a:pPr>
            <a:fld id="{A7505404-CA13-4801-ACEA-D4850005283F}" type="slidenum">
              <a:rPr lang="es-ES"/>
              <a:pPr>
                <a:defRPr/>
              </a:pPr>
              <a:t>‹Nº›</a:t>
            </a:fld>
            <a:endParaRPr lang="es-ES"/>
          </a:p>
        </p:txBody>
      </p:sp>
      <p:pic>
        <p:nvPicPr>
          <p:cNvPr id="19" name="16 Imagen" descr="Logo nuevo.png"/>
          <p:cNvPicPr>
            <a:picLocks noChangeAspect="1"/>
          </p:cNvPicPr>
          <p:nvPr userDrawn="1"/>
        </p:nvPicPr>
        <p:blipFill>
          <a:blip r:embed="rId3" cstate="print"/>
          <a:stretch>
            <a:fillRect/>
          </a:stretch>
        </p:blipFill>
        <p:spPr>
          <a:xfrm>
            <a:off x="191005" y="6077053"/>
            <a:ext cx="615819" cy="593708"/>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bg>
      <p:bgRef idx="1001">
        <a:schemeClr val="bg2"/>
      </p:bgRef>
    </p:bg>
    <p:spTree>
      <p:nvGrpSpPr>
        <p:cNvPr id="1" name=""/>
        <p:cNvGrpSpPr/>
        <p:nvPr/>
      </p:nvGrpSpPr>
      <p:grpSpPr>
        <a:xfrm>
          <a:off x="0" y="0"/>
          <a:ext cx="0" cy="0"/>
          <a:chOff x="0" y="0"/>
          <a:chExt cx="0" cy="0"/>
        </a:xfrm>
      </p:grpSpPr>
      <p:sp>
        <p:nvSpPr>
          <p:cNvPr id="5" name="4 Conector recto"/>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p>
        </p:txBody>
      </p:sp>
      <p:sp>
        <p:nvSpPr>
          <p:cNvPr id="2" name="1 Título"/>
          <p:cNvSpPr>
            <a:spLocks noGrp="1"/>
          </p:cNvSpPr>
          <p:nvPr>
            <p:ph type="title"/>
          </p:nvPr>
        </p:nvSpPr>
        <p:spPr>
          <a:xfrm>
            <a:off x="301752" y="228600"/>
            <a:ext cx="8534400" cy="758952"/>
          </a:xfrm>
        </p:spPr>
        <p:txBody>
          <a:bodyPr/>
          <a:lstStyle/>
          <a:p>
            <a:r>
              <a:rPr lang="es-ES" smtClean="0"/>
              <a:t>Haga clic para modificar el estilo de título del patrón</a:t>
            </a:r>
            <a:endParaRPr lang="en-US"/>
          </a:p>
        </p:txBody>
      </p:sp>
      <p:sp>
        <p:nvSpPr>
          <p:cNvPr id="10" name="9 Marcador de contenido"/>
          <p:cNvSpPr>
            <a:spLocks noGrp="1"/>
          </p:cNvSpPr>
          <p:nvPr>
            <p:ph sz="half" idx="1"/>
          </p:nvPr>
        </p:nvSpPr>
        <p:spPr>
          <a:xfrm>
            <a:off x="301752" y="1371600"/>
            <a:ext cx="4038600" cy="4681728"/>
          </a:xfrm>
        </p:spPr>
        <p:txBody>
          <a:bodyPr/>
          <a:lstStyle>
            <a:lvl1pPr>
              <a:defRPr sz="2500"/>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2" name="11 Marcador de contenido"/>
          <p:cNvSpPr>
            <a:spLocks noGrp="1"/>
          </p:cNvSpPr>
          <p:nvPr>
            <p:ph sz="half" idx="2"/>
          </p:nvPr>
        </p:nvSpPr>
        <p:spPr>
          <a:xfrm>
            <a:off x="4800600" y="1371600"/>
            <a:ext cx="4038600" cy="4681728"/>
          </a:xfrm>
        </p:spPr>
        <p:txBody>
          <a:bodyPr/>
          <a:lstStyle>
            <a:lvl1pPr>
              <a:defRPr sz="2500"/>
            </a:lvl1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4 Marcador de fecha"/>
          <p:cNvSpPr>
            <a:spLocks noGrp="1"/>
          </p:cNvSpPr>
          <p:nvPr>
            <p:ph type="dt" sz="half" idx="10"/>
          </p:nvPr>
        </p:nvSpPr>
        <p:spPr>
          <a:xfrm>
            <a:off x="5791200" y="6410325"/>
            <a:ext cx="3044825" cy="365125"/>
          </a:xfrm>
        </p:spPr>
        <p:txBody>
          <a:bodyPr/>
          <a:lstStyle>
            <a:lvl1pPr>
              <a:defRPr/>
            </a:lvl1pPr>
          </a:lstStyle>
          <a:p>
            <a:pPr>
              <a:defRPr/>
            </a:pPr>
            <a:endParaRPr lang="es-ES"/>
          </a:p>
        </p:txBody>
      </p:sp>
      <p:sp>
        <p:nvSpPr>
          <p:cNvPr id="7" name="5 Marcador de pie de página"/>
          <p:cNvSpPr>
            <a:spLocks noGrp="1"/>
          </p:cNvSpPr>
          <p:nvPr>
            <p:ph type="ftr" sz="quarter" idx="11"/>
          </p:nvPr>
        </p:nvSpPr>
        <p:spPr/>
        <p:txBody>
          <a:bodyPr/>
          <a:lstStyle>
            <a:lvl1pPr>
              <a:defRPr/>
            </a:lvl1pPr>
          </a:lstStyle>
          <a:p>
            <a:pPr>
              <a:defRPr/>
            </a:pPr>
            <a:endParaRPr lang="es-ES"/>
          </a:p>
        </p:txBody>
      </p:sp>
      <p:sp>
        <p:nvSpPr>
          <p:cNvPr id="8" name="6 Marcador de número de diapositiva"/>
          <p:cNvSpPr>
            <a:spLocks noGrp="1"/>
          </p:cNvSpPr>
          <p:nvPr>
            <p:ph type="sldNum" sz="quarter" idx="12"/>
          </p:nvPr>
        </p:nvSpPr>
        <p:spPr/>
        <p:txBody>
          <a:bodyPr/>
          <a:lstStyle>
            <a:lvl1pPr>
              <a:defRPr/>
            </a:lvl1pPr>
          </a:lstStyle>
          <a:p>
            <a:pPr>
              <a:defRPr/>
            </a:pPr>
            <a:fld id="{0ADA73A2-F657-4402-95C5-319BE50716CB}" type="slidenum">
              <a:rPr lang="es-ES"/>
              <a:pPr>
                <a:defRPr/>
              </a:pPr>
              <a:t>‹Nº›</a:t>
            </a:fld>
            <a:endParaRPr lang="es-ES"/>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1">
        <a:schemeClr val="bg2"/>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p>
        </p:txBody>
      </p:sp>
      <p:sp>
        <p:nvSpPr>
          <p:cNvPr id="8" name="7 Rectángulo"/>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8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9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10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2" name="11 Rectángulo"/>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12 Rectángulo"/>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13 Conector recto"/>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5" name="14 Rectángulo"/>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6" name="15 Elipse"/>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16 Elipse"/>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pic>
        <p:nvPicPr>
          <p:cNvPr id="18" name="Picture 3"/>
          <p:cNvPicPr>
            <a:picLocks noChangeAspect="1" noChangeArrowheads="1"/>
          </p:cNvPicPr>
          <p:nvPr userDrawn="1"/>
        </p:nvPicPr>
        <p:blipFill>
          <a:blip r:embed="rId2" cstate="print"/>
          <a:srcRect/>
          <a:stretch>
            <a:fillRect/>
          </a:stretch>
        </p:blipFill>
        <p:spPr bwMode="auto">
          <a:xfrm>
            <a:off x="144463" y="6096000"/>
            <a:ext cx="795449" cy="622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2 Marcador de texto"/>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24" name="23 Marcador de contenido"/>
          <p:cNvSpPr>
            <a:spLocks noGrp="1"/>
          </p:cNvSpPr>
          <p:nvPr>
            <p:ph sz="quarter" idx="2"/>
          </p:nvPr>
        </p:nvSpPr>
        <p:spPr>
          <a:xfrm>
            <a:off x="301752" y="2471383"/>
            <a:ext cx="4041648" cy="381840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26" name="25 Marcador de contenido"/>
          <p:cNvSpPr>
            <a:spLocks noGrp="1"/>
          </p:cNvSpPr>
          <p:nvPr>
            <p:ph sz="quarter" idx="4"/>
          </p:nvPr>
        </p:nvSpPr>
        <p:spPr>
          <a:xfrm>
            <a:off x="4800600" y="2471383"/>
            <a:ext cx="4038600" cy="382219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23" name="22 Título"/>
          <p:cNvSpPr>
            <a:spLocks noGrp="1"/>
          </p:cNvSpPr>
          <p:nvPr>
            <p:ph type="title"/>
          </p:nvPr>
        </p:nvSpPr>
        <p:spPr/>
        <p:txBody>
          <a:bodyPr rtlCol="0"/>
          <a:lstStyle/>
          <a:p>
            <a:r>
              <a:rPr lang="es-ES" smtClean="0"/>
              <a:t>Haga clic para modificar el estilo de título del patrón</a:t>
            </a:r>
            <a:endParaRPr lang="en-US"/>
          </a:p>
        </p:txBody>
      </p:sp>
      <p:sp>
        <p:nvSpPr>
          <p:cNvPr id="19" name="6 Marcador de fecha"/>
          <p:cNvSpPr>
            <a:spLocks noGrp="1"/>
          </p:cNvSpPr>
          <p:nvPr>
            <p:ph type="dt" sz="half" idx="10"/>
          </p:nvPr>
        </p:nvSpPr>
        <p:spPr/>
        <p:txBody>
          <a:bodyPr/>
          <a:lstStyle>
            <a:lvl1pPr>
              <a:defRPr/>
            </a:lvl1pPr>
          </a:lstStyle>
          <a:p>
            <a:pPr>
              <a:defRPr/>
            </a:pPr>
            <a:endParaRPr lang="es-ES"/>
          </a:p>
        </p:txBody>
      </p:sp>
      <p:sp>
        <p:nvSpPr>
          <p:cNvPr id="20" name="7 Marcador de pie de página"/>
          <p:cNvSpPr>
            <a:spLocks noGrp="1"/>
          </p:cNvSpPr>
          <p:nvPr>
            <p:ph type="ftr" sz="quarter" idx="11"/>
          </p:nvPr>
        </p:nvSpPr>
        <p:spPr>
          <a:xfrm>
            <a:off x="304800" y="6410325"/>
            <a:ext cx="3581400" cy="365125"/>
          </a:xfrm>
        </p:spPr>
        <p:txBody>
          <a:bodyPr/>
          <a:lstStyle>
            <a:lvl1pPr>
              <a:defRPr/>
            </a:lvl1pPr>
          </a:lstStyle>
          <a:p>
            <a:pPr>
              <a:defRPr/>
            </a:pPr>
            <a:endParaRPr lang="es-ES"/>
          </a:p>
        </p:txBody>
      </p:sp>
      <p:sp>
        <p:nvSpPr>
          <p:cNvPr id="21" name="8 Marcador de número de diapositiva"/>
          <p:cNvSpPr>
            <a:spLocks noGrp="1"/>
          </p:cNvSpPr>
          <p:nvPr>
            <p:ph type="sldNum" sz="quarter" idx="12"/>
          </p:nvPr>
        </p:nvSpPr>
        <p:spPr>
          <a:xfrm>
            <a:off x="4343400" y="1042988"/>
            <a:ext cx="457200" cy="441325"/>
          </a:xfrm>
        </p:spPr>
        <p:txBody>
          <a:bodyPr/>
          <a:lstStyle>
            <a:lvl1pPr algn="ctr">
              <a:defRPr/>
            </a:lvl1pPr>
          </a:lstStyle>
          <a:p>
            <a:pPr>
              <a:defRPr/>
            </a:pPr>
            <a:fld id="{D7B01DD6-243C-44CC-A6F5-70C1CE975196}" type="slidenum">
              <a:rPr lang="es-ES"/>
              <a:pPr>
                <a:defRPr/>
              </a:pPr>
              <a:t>‹Nº›</a:t>
            </a:fld>
            <a:endParaRPr lang="es-ES"/>
          </a:p>
        </p:txBody>
      </p:sp>
      <p:pic>
        <p:nvPicPr>
          <p:cNvPr id="22" name="16 Imagen" descr="Logo nuevo.png"/>
          <p:cNvPicPr>
            <a:picLocks noChangeAspect="1"/>
          </p:cNvPicPr>
          <p:nvPr userDrawn="1"/>
        </p:nvPicPr>
        <p:blipFill>
          <a:blip r:embed="rId3" cstate="print"/>
          <a:stretch>
            <a:fillRect/>
          </a:stretch>
        </p:blipFill>
        <p:spPr>
          <a:xfrm>
            <a:off x="164111" y="6102390"/>
            <a:ext cx="683054" cy="661481"/>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lvl1pPr>
              <a:defRPr/>
            </a:lvl1pPr>
          </a:lstStyle>
          <a:p>
            <a:pPr>
              <a:defRPr/>
            </a:pPr>
            <a:endParaRPr lang="es-ES"/>
          </a:p>
        </p:txBody>
      </p:sp>
      <p:sp>
        <p:nvSpPr>
          <p:cNvPr id="4" name="3 Marcador de pie de página"/>
          <p:cNvSpPr>
            <a:spLocks noGrp="1"/>
          </p:cNvSpPr>
          <p:nvPr>
            <p:ph type="ftr" sz="quarter" idx="11"/>
          </p:nvPr>
        </p:nvSpPr>
        <p:spPr/>
        <p:txBody>
          <a:bodyPr/>
          <a:lstStyle>
            <a:lvl1pPr>
              <a:defRPr/>
            </a:lvl1pPr>
          </a:lstStyle>
          <a:p>
            <a:pPr>
              <a:defRPr/>
            </a:pPr>
            <a:endParaRPr lang="es-ES"/>
          </a:p>
        </p:txBody>
      </p:sp>
      <p:sp>
        <p:nvSpPr>
          <p:cNvPr id="5" name="4 Marcador de número de diapositiva"/>
          <p:cNvSpPr>
            <a:spLocks noGrp="1"/>
          </p:cNvSpPr>
          <p:nvPr>
            <p:ph type="sldNum" sz="quarter" idx="12"/>
          </p:nvPr>
        </p:nvSpPr>
        <p:spPr>
          <a:xfrm>
            <a:off x="4343400" y="1036638"/>
            <a:ext cx="457200" cy="441325"/>
          </a:xfrm>
        </p:spPr>
        <p:txBody>
          <a:bodyPr/>
          <a:lstStyle>
            <a:lvl1pPr>
              <a:defRPr/>
            </a:lvl1pPr>
          </a:lstStyle>
          <a:p>
            <a:pPr>
              <a:defRPr/>
            </a:pPr>
            <a:fld id="{8D451728-1D92-4346-A214-2A4FCE6D1D5A}" type="slidenum">
              <a:rPr lang="es-ES"/>
              <a:pPr>
                <a:defRPr/>
              </a:pPr>
              <a:t>‹Nº›</a:t>
            </a:fld>
            <a:endParaRPr lang="es-E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3" name="2 Rectángulo"/>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4" name="3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4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5 Rectángulo"/>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6 Rectángulo"/>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pic>
        <p:nvPicPr>
          <p:cNvPr id="8" name="Picture 3"/>
          <p:cNvPicPr>
            <a:picLocks noChangeAspect="1" noChangeArrowheads="1"/>
          </p:cNvPicPr>
          <p:nvPr userDrawn="1"/>
        </p:nvPicPr>
        <p:blipFill>
          <a:blip r:embed="rId2" cstate="print"/>
          <a:srcRect/>
          <a:stretch>
            <a:fillRect/>
          </a:stretch>
        </p:blipFill>
        <p:spPr bwMode="auto">
          <a:xfrm>
            <a:off x="144463" y="6096000"/>
            <a:ext cx="795449" cy="622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1 Marcador de fecha"/>
          <p:cNvSpPr>
            <a:spLocks noGrp="1"/>
          </p:cNvSpPr>
          <p:nvPr>
            <p:ph type="dt" sz="half" idx="10"/>
          </p:nvPr>
        </p:nvSpPr>
        <p:spPr/>
        <p:txBody>
          <a:bodyPr/>
          <a:lstStyle>
            <a:lvl1pPr>
              <a:defRPr/>
            </a:lvl1pPr>
          </a:lstStyle>
          <a:p>
            <a:pPr>
              <a:defRPr/>
            </a:pPr>
            <a:endParaRPr lang="es-ES"/>
          </a:p>
        </p:txBody>
      </p:sp>
      <p:sp>
        <p:nvSpPr>
          <p:cNvPr id="10" name="2 Marcador de pie de página"/>
          <p:cNvSpPr>
            <a:spLocks noGrp="1"/>
          </p:cNvSpPr>
          <p:nvPr>
            <p:ph type="ftr" sz="quarter" idx="11"/>
          </p:nvPr>
        </p:nvSpPr>
        <p:spPr/>
        <p:txBody>
          <a:bodyPr/>
          <a:lstStyle>
            <a:lvl1pPr>
              <a:defRPr/>
            </a:lvl1pPr>
          </a:lstStyle>
          <a:p>
            <a:pPr>
              <a:defRPr/>
            </a:pPr>
            <a:endParaRPr lang="es-ES"/>
          </a:p>
        </p:txBody>
      </p:sp>
      <p:sp>
        <p:nvSpPr>
          <p:cNvPr id="11" name="3 Marcador de número de diapositiva"/>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D11B2BE1-ECCC-4652-83A5-470902E6ED7E}" type="slidenum">
              <a:rPr lang="es-ES"/>
              <a:pPr>
                <a:defRPr/>
              </a:pPr>
              <a:t>‹Nº›</a:t>
            </a:fld>
            <a:endParaRPr lang="es-ES"/>
          </a:p>
        </p:txBody>
      </p:sp>
      <p:pic>
        <p:nvPicPr>
          <p:cNvPr id="12" name="16 Imagen" descr="Logo nuevo.png"/>
          <p:cNvPicPr>
            <a:picLocks noChangeAspect="1"/>
          </p:cNvPicPr>
          <p:nvPr userDrawn="1"/>
        </p:nvPicPr>
        <p:blipFill>
          <a:blip r:embed="rId3" cstate="print"/>
          <a:stretch>
            <a:fillRect/>
          </a:stretch>
        </p:blipFill>
        <p:spPr>
          <a:xfrm>
            <a:off x="191005" y="6077052"/>
            <a:ext cx="642713" cy="593708"/>
          </a:xfrm>
          <a:prstGeom prst="rect">
            <a:avLst/>
          </a:prstGeom>
        </p:spPr>
      </p:pic>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5" name="4 Rectángulo"/>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5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6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7 Rectángulo"/>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8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9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10 Rectángulo"/>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11 Conector recto"/>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12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13 Elipse"/>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14 Rectángulo"/>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pic>
        <p:nvPicPr>
          <p:cNvPr id="16" name="Picture 3"/>
          <p:cNvPicPr>
            <a:picLocks noChangeAspect="1" noChangeArrowheads="1"/>
          </p:cNvPicPr>
          <p:nvPr userDrawn="1"/>
        </p:nvPicPr>
        <p:blipFill>
          <a:blip r:embed="rId2" cstate="print"/>
          <a:srcRect/>
          <a:stretch>
            <a:fillRect/>
          </a:stretch>
        </p:blipFill>
        <p:spPr bwMode="auto">
          <a:xfrm>
            <a:off x="144463" y="6096000"/>
            <a:ext cx="795449" cy="622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1 Título"/>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s-ES" dirty="0" smtClean="0"/>
              <a:t>Haga clic para modificar el estilo de texto del patrón</a:t>
            </a:r>
          </a:p>
        </p:txBody>
      </p:sp>
      <p:sp>
        <p:nvSpPr>
          <p:cNvPr id="20" name="19 Marcador de contenido"/>
          <p:cNvSpPr>
            <a:spLocks noGrp="1"/>
          </p:cNvSpPr>
          <p:nvPr>
            <p:ph sz="quarter" idx="1"/>
          </p:nvPr>
        </p:nvSpPr>
        <p:spPr>
          <a:xfrm>
            <a:off x="3124200" y="685800"/>
            <a:ext cx="5638800" cy="5410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7" name="6 Marcador de número de diapositiva"/>
          <p:cNvSpPr>
            <a:spLocks noGrp="1"/>
          </p:cNvSpPr>
          <p:nvPr>
            <p:ph type="sldNum" sz="quarter" idx="10"/>
          </p:nvPr>
        </p:nvSpPr>
        <p:spPr>
          <a:xfrm>
            <a:off x="1371600" y="312738"/>
            <a:ext cx="457200" cy="441325"/>
          </a:xfrm>
        </p:spPr>
        <p:txBody>
          <a:bodyPr/>
          <a:lstStyle>
            <a:lvl1pPr>
              <a:defRPr>
                <a:solidFill>
                  <a:schemeClr val="accent3">
                    <a:shade val="75000"/>
                  </a:schemeClr>
                </a:solidFill>
              </a:defRPr>
            </a:lvl1pPr>
          </a:lstStyle>
          <a:p>
            <a:pPr>
              <a:defRPr/>
            </a:pPr>
            <a:fld id="{DAE77287-0FDB-490C-A4D2-4223366860E9}" type="slidenum">
              <a:rPr lang="es-ES"/>
              <a:pPr>
                <a:defRPr/>
              </a:pPr>
              <a:t>‹Nº›</a:t>
            </a:fld>
            <a:endParaRPr lang="es-ES"/>
          </a:p>
        </p:txBody>
      </p:sp>
      <p:sp>
        <p:nvSpPr>
          <p:cNvPr id="18" name="4 Marcador de fecha"/>
          <p:cNvSpPr>
            <a:spLocks noGrp="1"/>
          </p:cNvSpPr>
          <p:nvPr>
            <p:ph type="dt" sz="half" idx="11"/>
          </p:nvPr>
        </p:nvSpPr>
        <p:spPr/>
        <p:txBody>
          <a:bodyPr/>
          <a:lstStyle>
            <a:lvl1pPr>
              <a:defRPr/>
            </a:lvl1pPr>
          </a:lstStyle>
          <a:p>
            <a:pPr>
              <a:defRPr/>
            </a:pPr>
            <a:endParaRPr lang="es-ES"/>
          </a:p>
        </p:txBody>
      </p:sp>
      <p:sp>
        <p:nvSpPr>
          <p:cNvPr id="19" name="5 Marcador de pie de página"/>
          <p:cNvSpPr>
            <a:spLocks noGrp="1"/>
          </p:cNvSpPr>
          <p:nvPr>
            <p:ph type="ftr" sz="quarter" idx="12"/>
          </p:nvPr>
        </p:nvSpPr>
        <p:spPr>
          <a:xfrm>
            <a:off x="301625" y="6410325"/>
            <a:ext cx="3382963" cy="366713"/>
          </a:xfrm>
        </p:spPr>
        <p:txBody>
          <a:bodyPr/>
          <a:lstStyle>
            <a:lvl1pPr>
              <a:defRPr/>
            </a:lvl1pPr>
          </a:lstStyle>
          <a:p>
            <a:pPr>
              <a:defRPr/>
            </a:pPr>
            <a:endParaRPr lang="es-ES" dirty="0"/>
          </a:p>
        </p:txBody>
      </p:sp>
      <p:pic>
        <p:nvPicPr>
          <p:cNvPr id="21" name="16 Imagen" descr="Logo nuevo.png"/>
          <p:cNvPicPr>
            <a:picLocks noChangeAspect="1"/>
          </p:cNvPicPr>
          <p:nvPr userDrawn="1"/>
        </p:nvPicPr>
        <p:blipFill>
          <a:blip r:embed="rId3" cstate="print"/>
          <a:stretch>
            <a:fillRect/>
          </a:stretch>
        </p:blipFill>
        <p:spPr>
          <a:xfrm>
            <a:off x="164111" y="6077052"/>
            <a:ext cx="669607" cy="606136"/>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Conector recto"/>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6" name="5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6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7 Rectángulo"/>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8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p>
        </p:txBody>
      </p:sp>
      <p:sp>
        <p:nvSpPr>
          <p:cNvPr id="10" name="9 Rectángulo"/>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10 Rectángulo"/>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11 Rectángulo"/>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12 Elipse"/>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13 Elipse"/>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14 Rectángulo"/>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pic>
        <p:nvPicPr>
          <p:cNvPr id="16" name="Picture 3"/>
          <p:cNvPicPr>
            <a:picLocks noChangeAspect="1" noChangeArrowheads="1"/>
          </p:cNvPicPr>
          <p:nvPr userDrawn="1"/>
        </p:nvPicPr>
        <p:blipFill>
          <a:blip r:embed="rId2" cstate="print"/>
          <a:srcRect/>
          <a:stretch>
            <a:fillRect/>
          </a:stretch>
        </p:blipFill>
        <p:spPr bwMode="auto">
          <a:xfrm>
            <a:off x="144463" y="6096000"/>
            <a:ext cx="795449" cy="622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1 Título"/>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4" name="3 Marcador de texto"/>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17" name="6 Marcador de número de diapositiva"/>
          <p:cNvSpPr>
            <a:spLocks noGrp="1"/>
          </p:cNvSpPr>
          <p:nvPr>
            <p:ph type="sldNum" sz="quarter" idx="10"/>
          </p:nvPr>
        </p:nvSpPr>
        <p:spPr>
          <a:xfrm>
            <a:off x="1371600" y="312738"/>
            <a:ext cx="457200" cy="441325"/>
          </a:xfrm>
        </p:spPr>
        <p:txBody>
          <a:bodyPr/>
          <a:lstStyle>
            <a:lvl1pPr>
              <a:defRPr/>
            </a:lvl1pPr>
          </a:lstStyle>
          <a:p>
            <a:pPr>
              <a:defRPr/>
            </a:pPr>
            <a:fld id="{3413CCF4-1B19-4D69-A298-8EE78032531F}" type="slidenum">
              <a:rPr lang="es-ES"/>
              <a:pPr>
                <a:defRPr/>
              </a:pPr>
              <a:t>‹Nº›</a:t>
            </a:fld>
            <a:endParaRPr lang="es-ES"/>
          </a:p>
        </p:txBody>
      </p:sp>
      <p:sp>
        <p:nvSpPr>
          <p:cNvPr id="18" name="4 Marcador de fecha"/>
          <p:cNvSpPr>
            <a:spLocks noGrp="1"/>
          </p:cNvSpPr>
          <p:nvPr>
            <p:ph type="dt" sz="half" idx="11"/>
          </p:nvPr>
        </p:nvSpPr>
        <p:spPr>
          <a:xfrm>
            <a:off x="5788025" y="6405563"/>
            <a:ext cx="3044825" cy="365125"/>
          </a:xfrm>
        </p:spPr>
        <p:txBody>
          <a:bodyPr/>
          <a:lstStyle>
            <a:lvl1pPr>
              <a:defRPr/>
            </a:lvl1pPr>
          </a:lstStyle>
          <a:p>
            <a:pPr>
              <a:defRPr/>
            </a:pPr>
            <a:endParaRPr lang="es-ES"/>
          </a:p>
        </p:txBody>
      </p:sp>
      <p:sp>
        <p:nvSpPr>
          <p:cNvPr id="19" name="5 Marcador de pie de página"/>
          <p:cNvSpPr>
            <a:spLocks noGrp="1"/>
          </p:cNvSpPr>
          <p:nvPr>
            <p:ph type="ftr" sz="quarter" idx="12"/>
          </p:nvPr>
        </p:nvSpPr>
        <p:spPr>
          <a:xfrm>
            <a:off x="301625" y="6410325"/>
            <a:ext cx="3584575" cy="366713"/>
          </a:xfrm>
        </p:spPr>
        <p:txBody>
          <a:bodyPr/>
          <a:lstStyle>
            <a:lvl1pPr>
              <a:defRPr/>
            </a:lvl1pPr>
          </a:lstStyle>
          <a:p>
            <a:pPr>
              <a:defRPr/>
            </a:pPr>
            <a:endParaRPr lang="es-ES"/>
          </a:p>
        </p:txBody>
      </p:sp>
      <p:pic>
        <p:nvPicPr>
          <p:cNvPr id="20" name="16 Imagen" descr="Logo nuevo.png"/>
          <p:cNvPicPr>
            <a:picLocks noChangeAspect="1"/>
          </p:cNvPicPr>
          <p:nvPr userDrawn="1"/>
        </p:nvPicPr>
        <p:blipFill>
          <a:blip r:embed="rId3" cstate="print"/>
          <a:stretch>
            <a:fillRect/>
          </a:stretch>
        </p:blipFill>
        <p:spPr>
          <a:xfrm>
            <a:off x="177558" y="6090498"/>
            <a:ext cx="683054" cy="593708"/>
          </a:xfrm>
          <a:prstGeom prst="rect">
            <a:avLst/>
          </a:prstGeom>
        </p:spPr>
      </p:pic>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F6EE2EFB-BCEE-4E1F-B458-1797549E7E7A}" type="slidenum">
              <a:rPr lang="es-ES"/>
              <a:pPr>
                <a:defRPr/>
              </a:pPr>
              <a:t>‹Nº›</a:t>
            </a:fld>
            <a:endParaRPr lang="es-ES"/>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2"/>
      </p:bgRef>
    </p:bg>
    <p:spTree>
      <p:nvGrpSpPr>
        <p:cNvPr id="1" name=""/>
        <p:cNvGrpSpPr/>
        <p:nvPr/>
      </p:nvGrpSpPr>
      <p:grpSpPr>
        <a:xfrm>
          <a:off x="0" y="0"/>
          <a:ext cx="0" cy="0"/>
          <a:chOff x="0" y="0"/>
          <a:chExt cx="0" cy="0"/>
        </a:xfrm>
      </p:grpSpPr>
      <p:sp>
        <p:nvSpPr>
          <p:cNvPr id="4" name="3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4 Rectángulo"/>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5 Rectángulo"/>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6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7 Rectángulo"/>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8 Rectángulo"/>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9 Conector recto"/>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1" name="10 Elipse"/>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11 Elipse"/>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pic>
        <p:nvPicPr>
          <p:cNvPr id="13" name="Picture 3"/>
          <p:cNvPicPr>
            <a:picLocks noChangeAspect="1" noChangeArrowheads="1"/>
          </p:cNvPicPr>
          <p:nvPr userDrawn="1"/>
        </p:nvPicPr>
        <p:blipFill>
          <a:blip r:embed="rId2" cstate="print"/>
          <a:srcRect/>
          <a:stretch>
            <a:fillRect/>
          </a:stretch>
        </p:blipFill>
        <p:spPr bwMode="auto">
          <a:xfrm>
            <a:off x="144463" y="6096000"/>
            <a:ext cx="795449" cy="622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2 Marcador de texto vertical"/>
          <p:cNvSpPr>
            <a:spLocks noGrp="1"/>
          </p:cNvSpPr>
          <p:nvPr>
            <p:ph type="body" orient="vert" idx="1"/>
          </p:nvPr>
        </p:nvSpPr>
        <p:spPr>
          <a:xfrm>
            <a:off x="304800" y="304800"/>
            <a:ext cx="6553200" cy="5821366"/>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2" name="1 Título vertical"/>
          <p:cNvSpPr>
            <a:spLocks noGrp="1"/>
          </p:cNvSpPr>
          <p:nvPr>
            <p:ph type="title" orient="vert"/>
          </p:nvPr>
        </p:nvSpPr>
        <p:spPr>
          <a:xfrm>
            <a:off x="7391400" y="304801"/>
            <a:ext cx="1447800" cy="5851525"/>
          </a:xfrm>
        </p:spPr>
        <p:txBody>
          <a:bodyPr vert="eaVert"/>
          <a:lstStyle/>
          <a:p>
            <a:r>
              <a:rPr lang="es-ES" smtClean="0"/>
              <a:t>Haga clic para modificar el estilo de título del patrón</a:t>
            </a:r>
            <a:endParaRPr lang="en-US"/>
          </a:p>
        </p:txBody>
      </p:sp>
      <p:sp>
        <p:nvSpPr>
          <p:cNvPr id="14" name="5 Marcador de número de diapositiva"/>
          <p:cNvSpPr>
            <a:spLocks noGrp="1"/>
          </p:cNvSpPr>
          <p:nvPr>
            <p:ph type="sldNum" sz="quarter" idx="10"/>
          </p:nvPr>
        </p:nvSpPr>
        <p:spPr>
          <a:xfrm>
            <a:off x="6915150" y="3009900"/>
            <a:ext cx="457200" cy="441325"/>
          </a:xfrm>
        </p:spPr>
        <p:txBody>
          <a:bodyPr/>
          <a:lstStyle>
            <a:lvl1pPr>
              <a:defRPr/>
            </a:lvl1pPr>
          </a:lstStyle>
          <a:p>
            <a:pPr>
              <a:defRPr/>
            </a:pPr>
            <a:fld id="{F11F3BDA-6951-4C80-9EB5-D3D53769B832}" type="slidenum">
              <a:rPr lang="es-ES"/>
              <a:pPr>
                <a:defRPr/>
              </a:pPr>
              <a:t>‹Nº›</a:t>
            </a:fld>
            <a:endParaRPr lang="es-ES"/>
          </a:p>
        </p:txBody>
      </p:sp>
      <p:sp>
        <p:nvSpPr>
          <p:cNvPr id="15" name="3 Marcador de fecha"/>
          <p:cNvSpPr>
            <a:spLocks noGrp="1"/>
          </p:cNvSpPr>
          <p:nvPr>
            <p:ph type="dt" sz="half" idx="11"/>
          </p:nvPr>
        </p:nvSpPr>
        <p:spPr/>
        <p:txBody>
          <a:bodyPr/>
          <a:lstStyle>
            <a:lvl1pPr>
              <a:defRPr/>
            </a:lvl1pPr>
          </a:lstStyle>
          <a:p>
            <a:pPr>
              <a:defRPr/>
            </a:pPr>
            <a:endParaRPr lang="es-ES"/>
          </a:p>
        </p:txBody>
      </p:sp>
      <p:sp>
        <p:nvSpPr>
          <p:cNvPr id="16" name="4 Marcador de pie de página"/>
          <p:cNvSpPr>
            <a:spLocks noGrp="1"/>
          </p:cNvSpPr>
          <p:nvPr>
            <p:ph type="ftr" sz="quarter" idx="12"/>
          </p:nvPr>
        </p:nvSpPr>
        <p:spPr/>
        <p:txBody>
          <a:bodyPr/>
          <a:lstStyle>
            <a:lvl1pPr>
              <a:defRPr/>
            </a:lvl1pPr>
          </a:lstStyle>
          <a:p>
            <a:pPr>
              <a:defRPr/>
            </a:pPr>
            <a:endParaRPr lang="es-ES"/>
          </a:p>
        </p:txBody>
      </p:sp>
      <p:pic>
        <p:nvPicPr>
          <p:cNvPr id="17" name="16 Imagen" descr="Logo nuevo.png"/>
          <p:cNvPicPr>
            <a:picLocks noChangeAspect="1"/>
          </p:cNvPicPr>
          <p:nvPr userDrawn="1"/>
        </p:nvPicPr>
        <p:blipFill>
          <a:blip r:embed="rId3" cstate="print"/>
          <a:stretch>
            <a:fillRect/>
          </a:stretch>
        </p:blipFill>
        <p:spPr>
          <a:xfrm>
            <a:off x="177559" y="6077052"/>
            <a:ext cx="683053" cy="593708"/>
          </a:xfrm>
          <a:prstGeom prst="rect">
            <a:avLst/>
          </a:prstGeom>
        </p:spPr>
      </p:pic>
    </p:spTree>
  </p:cSld>
  <p:clrMapOvr>
    <a:overrideClrMapping bg1="lt1" tx1="dk1" bg2="lt2" tx2="dk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Rectángulo"/>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6" name="15 Rectángulo"/>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8" name="17 Rectángulo"/>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9" name="18 Rectángulo"/>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8 Rectángulo"/>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13 Marcador de fecha"/>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a:solidFill>
                  <a:srgbClr val="FFFFFF"/>
                </a:solidFill>
              </a:defRPr>
            </a:lvl1pPr>
          </a:lstStyle>
          <a:p>
            <a:pPr>
              <a:defRPr/>
            </a:pPr>
            <a:endParaRPr lang="es-ES"/>
          </a:p>
        </p:txBody>
      </p:sp>
      <p:sp>
        <p:nvSpPr>
          <p:cNvPr id="3" name="2 Marcador de pie de página"/>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a:solidFill>
                  <a:srgbClr val="FFFFFF"/>
                </a:solidFill>
              </a:defRPr>
            </a:lvl1pPr>
          </a:lstStyle>
          <a:p>
            <a:pPr>
              <a:defRPr/>
            </a:pPr>
            <a:endParaRPr lang="es-ES"/>
          </a:p>
        </p:txBody>
      </p:sp>
      <p:sp>
        <p:nvSpPr>
          <p:cNvPr id="8" name="7 Rectángulo"/>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9 Conector recto"/>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2" name="11 Elipse"/>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14 Elipse"/>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22 Marcador de número de diapositiva"/>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fld id="{FAC3CF4B-EE7A-406E-9831-094994CE6FC5}" type="slidenum">
              <a:rPr lang="es-ES"/>
              <a:pPr>
                <a:defRPr/>
              </a:pPr>
              <a:t>‹Nº›</a:t>
            </a:fld>
            <a:endParaRPr lang="es-ES"/>
          </a:p>
        </p:txBody>
      </p:sp>
      <p:sp>
        <p:nvSpPr>
          <p:cNvPr id="1038" name="21 Marcador de título"/>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s-ES" smtClean="0"/>
              <a:t>Haga clic para modificar el estilo de título del patrón</a:t>
            </a:r>
            <a:endParaRPr lang="en-US" smtClean="0"/>
          </a:p>
        </p:txBody>
      </p:sp>
      <p:sp>
        <p:nvSpPr>
          <p:cNvPr id="1039" name="12 Marcador de texto"/>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pic>
        <p:nvPicPr>
          <p:cNvPr id="38915" name="Picture 3"/>
          <p:cNvPicPr>
            <a:picLocks noChangeAspect="1" noChangeArrowheads="1"/>
          </p:cNvPicPr>
          <p:nvPr/>
        </p:nvPicPr>
        <p:blipFill>
          <a:blip r:embed="rId13" cstate="print"/>
          <a:srcRect/>
          <a:stretch>
            <a:fillRect/>
          </a:stretch>
        </p:blipFill>
        <p:spPr bwMode="auto">
          <a:xfrm>
            <a:off x="144463" y="6096000"/>
            <a:ext cx="795449" cy="6223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0" name="19 Imagen" descr="Logo nuevo.png"/>
          <p:cNvPicPr>
            <a:picLocks noChangeAspect="1"/>
          </p:cNvPicPr>
          <p:nvPr userDrawn="1"/>
        </p:nvPicPr>
        <p:blipFill>
          <a:blip r:embed="rId14" cstate="print"/>
          <a:stretch>
            <a:fillRect/>
          </a:stretch>
        </p:blipFill>
        <p:spPr>
          <a:xfrm>
            <a:off x="180189" y="6051176"/>
            <a:ext cx="717639" cy="632012"/>
          </a:xfrm>
          <a:prstGeom prst="rect">
            <a:avLst/>
          </a:prstGeom>
        </p:spPr>
      </p:pic>
    </p:spTree>
  </p:cSld>
  <p:clrMap bg1="lt1" tx1="dk1" bg2="lt2" tx2="dk2" accent1="accent1" accent2="accent2" accent3="accent3" accent4="accent4" accent5="accent5" accent6="accent6" hlink="hlink" folHlink="folHlink"/>
  <p:sldLayoutIdLst>
    <p:sldLayoutId id="2147485837" r:id="rId1"/>
    <p:sldLayoutId id="2147485838" r:id="rId2"/>
    <p:sldLayoutId id="2147485839" r:id="rId3"/>
    <p:sldLayoutId id="2147485840" r:id="rId4"/>
    <p:sldLayoutId id="2147485841" r:id="rId5"/>
    <p:sldLayoutId id="2147485842" r:id="rId6"/>
    <p:sldLayoutId id="2147485843" r:id="rId7"/>
    <p:sldLayoutId id="2147485844" r:id="rId8"/>
    <p:sldLayoutId id="2147485845" r:id="rId9"/>
    <p:sldLayoutId id="2147485846" r:id="rId10"/>
    <p:sldLayoutId id="2147485847" r:id="rId11"/>
  </p:sldLayoutIdLst>
  <p:transition>
    <p:fade/>
  </p:transition>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itchFamily="18" charset="0"/>
        </a:defRPr>
      </a:lvl2pPr>
      <a:lvl3pPr algn="ctr" rtl="0" eaLnBrk="0" fontAlgn="base" hangingPunct="0">
        <a:spcBef>
          <a:spcPct val="0"/>
        </a:spcBef>
        <a:spcAft>
          <a:spcPct val="0"/>
        </a:spcAft>
        <a:defRPr sz="3300">
          <a:solidFill>
            <a:srgbClr val="7B9899"/>
          </a:solidFill>
          <a:latin typeface="Georgia" pitchFamily="18" charset="0"/>
        </a:defRPr>
      </a:lvl3pPr>
      <a:lvl4pPr algn="ctr" rtl="0" eaLnBrk="0" fontAlgn="base" hangingPunct="0">
        <a:spcBef>
          <a:spcPct val="0"/>
        </a:spcBef>
        <a:spcAft>
          <a:spcPct val="0"/>
        </a:spcAft>
        <a:defRPr sz="3300">
          <a:solidFill>
            <a:srgbClr val="7B9899"/>
          </a:solidFill>
          <a:latin typeface="Georgia" pitchFamily="18" charset="0"/>
        </a:defRPr>
      </a:lvl4pPr>
      <a:lvl5pPr algn="ctr" rtl="0" eaLnBrk="0" fontAlgn="base" hangingPunct="0">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sz="20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nvSpPr>
        <p:spPr bwMode="auto">
          <a:xfrm>
            <a:off x="0" y="3721100"/>
            <a:ext cx="9144000" cy="977900"/>
          </a:xfrm>
          <a:prstGeom prst="rect">
            <a:avLst/>
          </a:prstGeom>
          <a:noFill/>
          <a:ln w="9525">
            <a:noFill/>
            <a:miter lim="800000"/>
            <a:headEnd/>
            <a:tailEnd/>
          </a:ln>
        </p:spPr>
        <p:txBody>
          <a:bodyPr anchor="ctr"/>
          <a:lstStyle/>
          <a:p>
            <a:pPr algn="ctr" eaLnBrk="0" hangingPunct="0"/>
            <a:endParaRPr lang="es-ES" sz="6000" dirty="0">
              <a:latin typeface="Lucida Sans Unicode" pitchFamily="34" charset="0"/>
            </a:endParaRPr>
          </a:p>
        </p:txBody>
      </p:sp>
      <p:sp>
        <p:nvSpPr>
          <p:cNvPr id="13315" name="Rectangle 3"/>
          <p:cNvSpPr>
            <a:spLocks noGrp="1" noChangeArrowheads="1"/>
          </p:cNvSpPr>
          <p:nvPr/>
        </p:nvSpPr>
        <p:spPr bwMode="auto">
          <a:xfrm>
            <a:off x="0" y="4914900"/>
            <a:ext cx="9144000" cy="749300"/>
          </a:xfrm>
          <a:prstGeom prst="rect">
            <a:avLst/>
          </a:prstGeom>
          <a:noFill/>
          <a:ln w="9525">
            <a:noFill/>
            <a:miter lim="800000"/>
            <a:headEnd/>
            <a:tailEnd/>
          </a:ln>
        </p:spPr>
        <p:txBody>
          <a:bodyPr/>
          <a:lstStyle/>
          <a:p>
            <a:pPr algn="ctr" eaLnBrk="0" hangingPunct="0"/>
            <a:endParaRPr lang="es-ES" sz="4400" dirty="0">
              <a:latin typeface="Lucida Sans Unicode" pitchFamily="34" charset="0"/>
            </a:endParaRPr>
          </a:p>
        </p:txBody>
      </p:sp>
      <p:sp>
        <p:nvSpPr>
          <p:cNvPr id="4" name="3 Título"/>
          <p:cNvSpPr>
            <a:spLocks noGrp="1"/>
          </p:cNvSpPr>
          <p:nvPr>
            <p:ph type="ctrTitle"/>
          </p:nvPr>
        </p:nvSpPr>
        <p:spPr>
          <a:xfrm>
            <a:off x="434566" y="2925024"/>
            <a:ext cx="8338242" cy="1752600"/>
          </a:xfrm>
        </p:spPr>
        <p:txBody>
          <a:bodyPr/>
          <a:lstStyle/>
          <a:p>
            <a:r>
              <a:rPr lang="es-ES" sz="4800" dirty="0" smtClean="0">
                <a:effectLst>
                  <a:outerShdw blurRad="38100" dist="38100" dir="2700000" algn="tl">
                    <a:srgbClr val="000000">
                      <a:alpha val="43137"/>
                    </a:srgbClr>
                  </a:outerShdw>
                </a:effectLst>
                <a:latin typeface="Arial Rounded MT Bold" pitchFamily="34" charset="0"/>
              </a:rPr>
              <a:t>Derecho a Sala Cuna:</a:t>
            </a:r>
            <a:br>
              <a:rPr lang="es-ES" sz="4800" dirty="0" smtClean="0">
                <a:effectLst>
                  <a:outerShdw blurRad="38100" dist="38100" dir="2700000" algn="tl">
                    <a:srgbClr val="000000">
                      <a:alpha val="43137"/>
                    </a:srgbClr>
                  </a:outerShdw>
                </a:effectLst>
                <a:latin typeface="Arial Rounded MT Bold" pitchFamily="34" charset="0"/>
              </a:rPr>
            </a:br>
            <a:r>
              <a:rPr lang="es-ES" sz="4800" dirty="0" smtClean="0">
                <a:effectLst>
                  <a:outerShdw blurRad="38100" dist="38100" dir="2700000" algn="tl">
                    <a:srgbClr val="000000">
                      <a:alpha val="43137"/>
                    </a:srgbClr>
                  </a:outerShdw>
                </a:effectLst>
                <a:latin typeface="Arial Rounded MT Bold" pitchFamily="34" charset="0"/>
              </a:rPr>
              <a:t>Una propuesta de política</a:t>
            </a:r>
            <a:endParaRPr lang="es-ES" sz="4800" dirty="0">
              <a:effectLst>
                <a:outerShdw blurRad="38100" dist="38100" dir="2700000" algn="tl">
                  <a:srgbClr val="000000">
                    <a:alpha val="43137"/>
                  </a:srgbClr>
                </a:outerShdw>
              </a:effectLst>
              <a:latin typeface="Arial Rounded MT Bold" pitchFamily="34" charset="0"/>
            </a:endParaRPr>
          </a:p>
        </p:txBody>
      </p:sp>
      <p:sp>
        <p:nvSpPr>
          <p:cNvPr id="5" name="4 Subtítulo"/>
          <p:cNvSpPr>
            <a:spLocks noGrp="1"/>
          </p:cNvSpPr>
          <p:nvPr>
            <p:ph type="subTitle" idx="1"/>
          </p:nvPr>
        </p:nvSpPr>
        <p:spPr>
          <a:xfrm>
            <a:off x="2385588" y="5857592"/>
            <a:ext cx="6400800" cy="697116"/>
          </a:xfrm>
        </p:spPr>
        <p:txBody>
          <a:bodyPr/>
          <a:lstStyle/>
          <a:p>
            <a:pPr algn="r"/>
            <a:r>
              <a:rPr lang="es-ES" dirty="0" smtClean="0"/>
              <a:t>M. Cecilia </a:t>
            </a:r>
            <a:r>
              <a:rPr lang="es-ES" dirty="0" err="1" smtClean="0"/>
              <a:t>cifuentes</a:t>
            </a:r>
            <a:endParaRPr lang="es-ES" dirty="0" smtClean="0"/>
          </a:p>
          <a:p>
            <a:pPr algn="r"/>
            <a:r>
              <a:rPr lang="es-ES" dirty="0" smtClean="0"/>
              <a:t>ENERO 2013</a:t>
            </a:r>
            <a:endParaRPr lang="es-E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5400" b="1" dirty="0" smtClean="0">
                <a:effectLst>
                  <a:outerShdw blurRad="38100" dist="38100" dir="2700000" algn="tl">
                    <a:srgbClr val="000000">
                      <a:alpha val="43137"/>
                    </a:srgbClr>
                  </a:outerShdw>
                </a:effectLst>
                <a:latin typeface="Candara" pitchFamily="34" charset="0"/>
              </a:rPr>
              <a:t>Temario</a:t>
            </a:r>
            <a:endParaRPr lang="es-ES" sz="54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800"/>
              </a:spcBef>
            </a:pPr>
            <a:r>
              <a:rPr lang="es-ES" sz="4400" dirty="0" smtClean="0">
                <a:latin typeface="Candara" pitchFamily="34" charset="0"/>
              </a:rPr>
              <a:t>Situación Actual: Artículo 203</a:t>
            </a:r>
          </a:p>
          <a:p>
            <a:pPr>
              <a:spcBef>
                <a:spcPts val="1800"/>
              </a:spcBef>
            </a:pPr>
            <a:r>
              <a:rPr lang="es-ES" sz="4400" dirty="0" smtClean="0">
                <a:latin typeface="Candara" pitchFamily="34" charset="0"/>
              </a:rPr>
              <a:t>Propuesta no oficial del gobierno</a:t>
            </a:r>
          </a:p>
          <a:p>
            <a:pPr>
              <a:spcBef>
                <a:spcPts val="1800"/>
              </a:spcBef>
            </a:pPr>
            <a:r>
              <a:rPr lang="es-ES" sz="4400" dirty="0" smtClean="0">
                <a:latin typeface="Candara" pitchFamily="34" charset="0"/>
              </a:rPr>
              <a:t>Propuesta alternativa: costos y beneficios</a:t>
            </a:r>
          </a:p>
          <a:p>
            <a:pPr>
              <a:spcBef>
                <a:spcPts val="1800"/>
              </a:spcBef>
            </a:pPr>
            <a:r>
              <a:rPr lang="es-ES" sz="4400" dirty="0" smtClean="0">
                <a:latin typeface="Candara" pitchFamily="34" charset="0"/>
              </a:rPr>
              <a:t>Conclusiones</a:t>
            </a:r>
          </a:p>
          <a:p>
            <a:pPr>
              <a:spcBef>
                <a:spcPts val="1800"/>
              </a:spcBef>
            </a:pPr>
            <a:endParaRPr lang="es-ES"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600" b="1" dirty="0" smtClean="0">
                <a:effectLst>
                  <a:outerShdw blurRad="38100" dist="38100" dir="2700000" algn="tl">
                    <a:srgbClr val="000000">
                      <a:alpha val="43137"/>
                    </a:srgbClr>
                  </a:outerShdw>
                </a:effectLst>
                <a:latin typeface="Candara" pitchFamily="34" charset="0"/>
              </a:rPr>
              <a:t>Situación Actual: Artículo 203 del C.de T.</a:t>
            </a:r>
            <a:endParaRPr lang="es-ES" sz="36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a:xfrm>
            <a:off x="301752" y="1385180"/>
            <a:ext cx="8503920" cy="4713868"/>
          </a:xfrm>
        </p:spPr>
        <p:txBody>
          <a:bodyPr/>
          <a:lstStyle/>
          <a:p>
            <a:pPr>
              <a:spcBef>
                <a:spcPts val="1200"/>
              </a:spcBef>
            </a:pPr>
            <a:r>
              <a:rPr lang="es-ES" sz="2800" dirty="0" smtClean="0">
                <a:latin typeface="Candara" pitchFamily="34" charset="0"/>
              </a:rPr>
              <a:t>Impuesto de costo fijo elevado a contratación femenina, lo que le da un carácter regresivo.</a:t>
            </a:r>
          </a:p>
          <a:p>
            <a:pPr>
              <a:spcBef>
                <a:spcPts val="1200"/>
              </a:spcBef>
            </a:pPr>
            <a:r>
              <a:rPr lang="es-ES" sz="2800" dirty="0" smtClean="0">
                <a:latin typeface="Candara" pitchFamily="34" charset="0"/>
              </a:rPr>
              <a:t>Efecto: desempleo femenino en quintiles inferiores y brecha salarial en quintiles superiores (frente a una demanda elástica, el costo lo asumen finalmente las propias mujeres).</a:t>
            </a:r>
          </a:p>
          <a:p>
            <a:pPr>
              <a:spcBef>
                <a:spcPts val="1200"/>
              </a:spcBef>
            </a:pPr>
            <a:r>
              <a:rPr lang="es-ES" sz="2800" dirty="0" smtClean="0">
                <a:latin typeface="Candara" pitchFamily="34" charset="0"/>
              </a:rPr>
              <a:t>De acuerdo a la ENCLA 2011 el 88% de las empresas tiene menos de 20 mujeres (92% en 2008). </a:t>
            </a:r>
          </a:p>
          <a:p>
            <a:pPr>
              <a:spcBef>
                <a:spcPts val="1200"/>
              </a:spcBef>
            </a:pPr>
            <a:r>
              <a:rPr lang="es-ES" sz="2800" dirty="0" smtClean="0">
                <a:latin typeface="Candara" pitchFamily="34" charset="0"/>
              </a:rPr>
              <a:t>El grado de incumplimiento de la obligación es de 28% (36% en 2008).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600" b="1" dirty="0" smtClean="0">
                <a:effectLst>
                  <a:outerShdw blurRad="38100" dist="38100" dir="2700000" algn="tl">
                    <a:srgbClr val="000000">
                      <a:alpha val="43137"/>
                    </a:srgbClr>
                  </a:outerShdw>
                </a:effectLst>
                <a:latin typeface="Candara" pitchFamily="34" charset="0"/>
              </a:rPr>
              <a:t>La importancia de la política de sala cuna</a:t>
            </a:r>
            <a:endParaRPr lang="es-ES" sz="36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800"/>
              </a:spcBef>
            </a:pPr>
            <a:r>
              <a:rPr lang="es-ES" sz="2800" dirty="0" smtClean="0">
                <a:latin typeface="Candara" pitchFamily="34" charset="0"/>
              </a:rPr>
              <a:t>Tasa de participación laboral femenina baja: 56,2% vs. 64% promedio OECD (muy baja en quintiles inferiores).</a:t>
            </a:r>
          </a:p>
          <a:p>
            <a:pPr>
              <a:spcBef>
                <a:spcPts val="1800"/>
              </a:spcBef>
            </a:pPr>
            <a:r>
              <a:rPr lang="es-ES" sz="2800" dirty="0" smtClean="0">
                <a:latin typeface="Candara" pitchFamily="34" charset="0"/>
              </a:rPr>
              <a:t>Si se alcanza promedio OECD el PIB aumentaría un 7%, lo que genera ingresos tributarios adicionales en torno a US$ 3.700 millones anuales en régimen. </a:t>
            </a:r>
          </a:p>
          <a:p>
            <a:pPr>
              <a:spcBef>
                <a:spcPts val="1800"/>
              </a:spcBef>
            </a:pPr>
            <a:r>
              <a:rPr lang="es-ES" sz="2800" dirty="0" smtClean="0">
                <a:latin typeface="Candara" pitchFamily="34" charset="0"/>
              </a:rPr>
              <a:t>Un 37% de las mujeres inactivas (1,36 millones) lo es por razones familiares permanentes, porcentaje que se ha mantenido.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effectLst>
                  <a:outerShdw blurRad="38100" dist="38100" dir="2700000" algn="tl">
                    <a:srgbClr val="000000">
                      <a:alpha val="43137"/>
                    </a:srgbClr>
                  </a:outerShdw>
                </a:effectLst>
                <a:latin typeface="Candara" pitchFamily="34" charset="0"/>
              </a:rPr>
              <a:t>Propuesta “no oficial” del gobierno</a:t>
            </a:r>
            <a:endParaRPr lang="es-ES" sz="40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800"/>
              </a:spcBef>
            </a:pPr>
            <a:r>
              <a:rPr lang="es-ES" sz="3200" dirty="0" smtClean="0">
                <a:latin typeface="Candara" pitchFamily="34" charset="0"/>
              </a:rPr>
              <a:t>Prestación de seguridad social para todos los trabajadores.</a:t>
            </a:r>
          </a:p>
          <a:p>
            <a:pPr>
              <a:spcBef>
                <a:spcPts val="1800"/>
              </a:spcBef>
            </a:pPr>
            <a:r>
              <a:rPr lang="es-ES" sz="3200" dirty="0" smtClean="0">
                <a:latin typeface="Candara" pitchFamily="34" charset="0"/>
              </a:rPr>
              <a:t>Financiamiento tripartido: trabajadores, empleadores y fisco.</a:t>
            </a:r>
          </a:p>
          <a:p>
            <a:pPr>
              <a:spcBef>
                <a:spcPts val="1800"/>
              </a:spcBef>
            </a:pPr>
            <a:r>
              <a:rPr lang="es-ES" sz="3200" dirty="0" smtClean="0">
                <a:latin typeface="Candara" pitchFamily="34" charset="0"/>
              </a:rPr>
              <a:t>Parte del financiamiento provendría del seguro de cesantía.</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effectLst>
                  <a:outerShdw blurRad="38100" dist="38100" dir="2700000" algn="tl">
                    <a:srgbClr val="000000">
                      <a:alpha val="43137"/>
                    </a:srgbClr>
                  </a:outerShdw>
                </a:effectLst>
                <a:latin typeface="Candara" pitchFamily="34" charset="0"/>
              </a:rPr>
              <a:t>Lo bueno y lo malo de la propuesta…</a:t>
            </a:r>
            <a:endParaRPr lang="es-ES" sz="40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a:xfrm>
            <a:off x="301752" y="1527048"/>
            <a:ext cx="8670232" cy="4572000"/>
          </a:xfrm>
        </p:spPr>
        <p:txBody>
          <a:bodyPr/>
          <a:lstStyle/>
          <a:p>
            <a:pPr marL="715963" indent="0">
              <a:spcBef>
                <a:spcPts val="2400"/>
              </a:spcBef>
              <a:buNone/>
            </a:pPr>
            <a:r>
              <a:rPr lang="es-ES" sz="3200" dirty="0" smtClean="0">
                <a:latin typeface="Candara" pitchFamily="34" charset="0"/>
              </a:rPr>
              <a:t>Elimina discriminación femenina.</a:t>
            </a:r>
          </a:p>
          <a:p>
            <a:pPr marL="715963" indent="0">
              <a:spcBef>
                <a:spcPts val="2400"/>
              </a:spcBef>
              <a:buNone/>
            </a:pPr>
            <a:r>
              <a:rPr lang="es-ES" sz="3200" dirty="0" smtClean="0">
                <a:latin typeface="Candara" pitchFamily="34" charset="0"/>
              </a:rPr>
              <a:t>Independiente del tamaño de la empresa.</a:t>
            </a:r>
          </a:p>
          <a:p>
            <a:pPr marL="715963" indent="0">
              <a:spcBef>
                <a:spcPts val="2400"/>
              </a:spcBef>
              <a:buNone/>
            </a:pPr>
            <a:r>
              <a:rPr lang="es-ES" sz="3200" dirty="0" smtClean="0">
                <a:latin typeface="Candara" pitchFamily="34" charset="0"/>
              </a:rPr>
              <a:t>Impuesto al trabajo con subsidio cruzado.</a:t>
            </a:r>
          </a:p>
          <a:p>
            <a:pPr marL="715963" indent="0">
              <a:spcBef>
                <a:spcPts val="2400"/>
              </a:spcBef>
              <a:buNone/>
            </a:pPr>
            <a:r>
              <a:rPr lang="es-ES" sz="3200" dirty="0" smtClean="0">
                <a:latin typeface="Candara" pitchFamily="34" charset="0"/>
              </a:rPr>
              <a:t>Sala cuna para madres que no trabajan.</a:t>
            </a:r>
          </a:p>
          <a:p>
            <a:pPr marL="715963" indent="0">
              <a:spcBef>
                <a:spcPts val="2400"/>
              </a:spcBef>
              <a:buNone/>
            </a:pPr>
            <a:r>
              <a:rPr lang="es-ES" sz="3200" dirty="0" smtClean="0">
                <a:latin typeface="Candara" pitchFamily="34" charset="0"/>
              </a:rPr>
              <a:t>En el futuro podría darse una insuficiencia de recursos.</a:t>
            </a:r>
          </a:p>
        </p:txBody>
      </p:sp>
      <p:sp>
        <p:nvSpPr>
          <p:cNvPr id="4" name="3 Cara sonriente"/>
          <p:cNvSpPr/>
          <p:nvPr/>
        </p:nvSpPr>
        <p:spPr>
          <a:xfrm>
            <a:off x="534154" y="3268302"/>
            <a:ext cx="334977" cy="29876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4 Cara sonriente"/>
          <p:cNvSpPr/>
          <p:nvPr/>
        </p:nvSpPr>
        <p:spPr>
          <a:xfrm>
            <a:off x="532646" y="4054445"/>
            <a:ext cx="309327" cy="300272"/>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5 Cara sonriente"/>
          <p:cNvSpPr/>
          <p:nvPr/>
        </p:nvSpPr>
        <p:spPr>
          <a:xfrm>
            <a:off x="559804" y="4860202"/>
            <a:ext cx="327435" cy="282166"/>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ara sonriente"/>
          <p:cNvSpPr/>
          <p:nvPr/>
        </p:nvSpPr>
        <p:spPr>
          <a:xfrm>
            <a:off x="506993" y="1674892"/>
            <a:ext cx="398353" cy="353085"/>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Cara sonriente"/>
          <p:cNvSpPr/>
          <p:nvPr/>
        </p:nvSpPr>
        <p:spPr>
          <a:xfrm>
            <a:off x="505485" y="2379552"/>
            <a:ext cx="398353" cy="353085"/>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effectLst>
                  <a:outerShdw blurRad="38100" dist="38100" dir="2700000" algn="tl">
                    <a:srgbClr val="000000">
                      <a:alpha val="43137"/>
                    </a:srgbClr>
                  </a:outerShdw>
                </a:effectLst>
                <a:latin typeface="Candara" pitchFamily="34" charset="0"/>
              </a:rPr>
              <a:t>Una Propuesta Alternativa</a:t>
            </a:r>
            <a:endParaRPr lang="es-ES" sz="40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800"/>
              </a:spcBef>
            </a:pPr>
            <a:r>
              <a:rPr lang="es-ES" sz="3200" dirty="0" smtClean="0">
                <a:latin typeface="Candara" pitchFamily="34" charset="0"/>
              </a:rPr>
              <a:t>La paternidad genera beneficios a los padres y a la sociedad, ambos deben asumir los costos. </a:t>
            </a:r>
          </a:p>
          <a:p>
            <a:pPr>
              <a:spcBef>
                <a:spcPts val="1800"/>
              </a:spcBef>
            </a:pPr>
            <a:r>
              <a:rPr lang="es-ES" sz="3200" dirty="0" smtClean="0">
                <a:latin typeface="Candara" pitchFamily="34" charset="0"/>
              </a:rPr>
              <a:t>Idea de fondo: tratar educación temprana en forma equivalente a la política educacional del país: financiamiento estatal </a:t>
            </a:r>
            <a:r>
              <a:rPr lang="es-ES" sz="3200" dirty="0" err="1" smtClean="0">
                <a:latin typeface="Candara" pitchFamily="34" charset="0"/>
              </a:rPr>
              <a:t>deciles</a:t>
            </a:r>
            <a:r>
              <a:rPr lang="es-ES" sz="3200" dirty="0" smtClean="0">
                <a:latin typeface="Candara" pitchFamily="34" charset="0"/>
              </a:rPr>
              <a:t> inferiores, compartido </a:t>
            </a:r>
            <a:r>
              <a:rPr lang="es-ES" sz="3200" dirty="0" err="1" smtClean="0">
                <a:latin typeface="Candara" pitchFamily="34" charset="0"/>
              </a:rPr>
              <a:t>deciles</a:t>
            </a:r>
            <a:r>
              <a:rPr lang="es-ES" sz="3200" dirty="0" smtClean="0">
                <a:latin typeface="Candara" pitchFamily="34" charset="0"/>
              </a:rPr>
              <a:t> medios y privado </a:t>
            </a:r>
            <a:r>
              <a:rPr lang="es-ES" sz="3200" dirty="0" err="1" smtClean="0">
                <a:latin typeface="Candara" pitchFamily="34" charset="0"/>
              </a:rPr>
              <a:t>deciles</a:t>
            </a:r>
            <a:r>
              <a:rPr lang="es-ES" sz="3200" dirty="0" smtClean="0">
                <a:latin typeface="Candara" pitchFamily="34" charset="0"/>
              </a:rPr>
              <a:t> altos.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effectLst>
                  <a:outerShdw blurRad="38100" dist="38100" dir="2700000" algn="tl">
                    <a:srgbClr val="000000">
                      <a:alpha val="43137"/>
                    </a:srgbClr>
                  </a:outerShdw>
                </a:effectLst>
                <a:latin typeface="Candara" pitchFamily="34" charset="0"/>
              </a:rPr>
              <a:t>Una Propuesta Alternativa</a:t>
            </a:r>
            <a:endParaRPr lang="es-ES" sz="40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800"/>
              </a:spcBef>
            </a:pPr>
            <a:r>
              <a:rPr lang="es-ES" sz="3200" dirty="0" smtClean="0">
                <a:latin typeface="Candara" pitchFamily="34" charset="0"/>
              </a:rPr>
              <a:t>Financiamiento estatal de 100% para tres primeros quintiles, financiamiento compartido cuarto y parte del quinto, y privado para </a:t>
            </a:r>
            <a:r>
              <a:rPr lang="es-ES" sz="3200" dirty="0" err="1" smtClean="0">
                <a:latin typeface="Candara" pitchFamily="34" charset="0"/>
              </a:rPr>
              <a:t>decil</a:t>
            </a:r>
            <a:r>
              <a:rPr lang="es-ES" sz="3200" dirty="0" smtClean="0">
                <a:latin typeface="Candara" pitchFamily="34" charset="0"/>
              </a:rPr>
              <a:t> superior.</a:t>
            </a:r>
          </a:p>
          <a:p>
            <a:pPr>
              <a:spcBef>
                <a:spcPts val="1800"/>
              </a:spcBef>
            </a:pPr>
            <a:r>
              <a:rPr lang="es-ES" sz="3200" dirty="0" smtClean="0">
                <a:latin typeface="Candara" pitchFamily="34" charset="0"/>
              </a:rPr>
              <a:t>Pago del beneficio asociado a la madre trabajadora, con cotizaciones, lo que constituye un subsidio óptimo en términos de los incentivos que genera.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effectLst>
                  <a:outerShdw blurRad="38100" dist="38100" dir="2700000" algn="tl">
                    <a:srgbClr val="000000">
                      <a:alpha val="43137"/>
                    </a:srgbClr>
                  </a:outerShdw>
                </a:effectLst>
                <a:latin typeface="Candara" pitchFamily="34" charset="0"/>
              </a:rPr>
              <a:t>Costo Fiscal de la Propuesta</a:t>
            </a:r>
            <a:endParaRPr lang="es-ES" sz="4000" b="1" dirty="0">
              <a:effectLst>
                <a:outerShdw blurRad="38100" dist="38100" dir="2700000" algn="tl">
                  <a:srgbClr val="000000">
                    <a:alpha val="43137"/>
                  </a:srgbClr>
                </a:outerShdw>
              </a:effectLst>
              <a:latin typeface="Candara" pitchFamily="34" charset="0"/>
            </a:endParaRPr>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386790" y="1685451"/>
            <a:ext cx="8440340" cy="3576075"/>
          </a:xfrm>
          <a:prstGeom prst="rect">
            <a:avLst/>
          </a:prstGeom>
          <a:noFill/>
          <a:ln w="9525">
            <a:noFill/>
            <a:miter lim="800000"/>
            <a:headEnd/>
            <a:tailEnd/>
          </a:ln>
          <a:effectLst/>
        </p:spPr>
      </p:pic>
      <p:sp>
        <p:nvSpPr>
          <p:cNvPr id="5" name="4 Elipse"/>
          <p:cNvSpPr/>
          <p:nvPr/>
        </p:nvSpPr>
        <p:spPr>
          <a:xfrm>
            <a:off x="7867461" y="4635375"/>
            <a:ext cx="941561" cy="588476"/>
          </a:xfrm>
          <a:prstGeom prst="ellipse">
            <a:avLst/>
          </a:prstGeom>
          <a:noFill/>
          <a:ln w="1905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effectLst>
                  <a:outerShdw blurRad="38100" dist="38100" dir="2700000" algn="tl">
                    <a:srgbClr val="000000">
                      <a:alpha val="43137"/>
                    </a:srgbClr>
                  </a:outerShdw>
                </a:effectLst>
                <a:latin typeface="Candara" pitchFamily="34" charset="0"/>
              </a:rPr>
              <a:t>Beneficios Fiscales de la Propuesta</a:t>
            </a:r>
            <a:endParaRPr lang="es-ES" sz="40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800"/>
              </a:spcBef>
            </a:pPr>
            <a:r>
              <a:rPr lang="es-ES" sz="3200" dirty="0" smtClean="0">
                <a:latin typeface="Candara" pitchFamily="34" charset="0"/>
              </a:rPr>
              <a:t>Recursos tributarios elevados en el mediano plazo, por generación de ingresos autónomos.</a:t>
            </a:r>
          </a:p>
          <a:p>
            <a:pPr>
              <a:spcBef>
                <a:spcPts val="1800"/>
              </a:spcBef>
            </a:pPr>
            <a:r>
              <a:rPr lang="es-ES" sz="3200" dirty="0" smtClean="0">
                <a:latin typeface="Candara" pitchFamily="34" charset="0"/>
              </a:rPr>
              <a:t>Menor pago de otros subsidios en el mediano plazo (IEF, pilar solidario previsional, entre otros).</a:t>
            </a:r>
          </a:p>
          <a:p>
            <a:pPr>
              <a:spcBef>
                <a:spcPts val="1800"/>
              </a:spcBef>
            </a:pPr>
            <a:r>
              <a:rPr lang="es-ES" sz="3200" dirty="0" smtClean="0">
                <a:latin typeface="Candara" pitchFamily="34" charset="0"/>
              </a:rPr>
              <a:t>Clave es ligar este subsidio al trabajo femenino, “premio” al esfuerzo.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effectLst>
                  <a:outerShdw blurRad="38100" dist="38100" dir="2700000" algn="tl">
                    <a:srgbClr val="000000">
                      <a:alpha val="43137"/>
                    </a:srgbClr>
                  </a:outerShdw>
                </a:effectLst>
                <a:latin typeface="Candara" pitchFamily="34" charset="0"/>
              </a:rPr>
              <a:t>Beneficios Fiscales de la Propuesta</a:t>
            </a:r>
            <a:endParaRPr lang="es-ES" sz="40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800"/>
              </a:spcBef>
            </a:pPr>
            <a:r>
              <a:rPr lang="es-ES" sz="3200" dirty="0" smtClean="0">
                <a:latin typeface="Candara" pitchFamily="34" charset="0"/>
              </a:rPr>
              <a:t>Recursos tributarios elevados en el mediano plazo, por generación de ingresos autónomos.</a:t>
            </a:r>
          </a:p>
          <a:p>
            <a:pPr>
              <a:spcBef>
                <a:spcPts val="1800"/>
              </a:spcBef>
            </a:pPr>
            <a:r>
              <a:rPr lang="es-ES" sz="3200" dirty="0" smtClean="0">
                <a:latin typeface="Candara" pitchFamily="34" charset="0"/>
              </a:rPr>
              <a:t>Menor pago de otros subsidios en el mediano plazo (IEF, pilar solidario previsional, entre otros).</a:t>
            </a:r>
          </a:p>
          <a:p>
            <a:pPr>
              <a:spcBef>
                <a:spcPts val="1800"/>
              </a:spcBef>
            </a:pPr>
            <a:r>
              <a:rPr lang="es-ES" sz="3200" dirty="0" smtClean="0">
                <a:latin typeface="Candara" pitchFamily="34" charset="0"/>
              </a:rPr>
              <a:t>Clave es ligar este subsidio al trabajo femenino formal, “premio” al esfuerzo.</a:t>
            </a: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effectLst>
                  <a:outerShdw blurRad="38100" dist="38100" dir="2700000" algn="tl">
                    <a:srgbClr val="000000">
                      <a:alpha val="43137"/>
                    </a:srgbClr>
                  </a:outerShdw>
                </a:effectLst>
                <a:latin typeface="Candara" pitchFamily="34" charset="0"/>
              </a:rPr>
              <a:t>Participación de las Empresas</a:t>
            </a:r>
            <a:endParaRPr lang="es-ES" sz="40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marL="252000">
              <a:spcBef>
                <a:spcPts val="1800"/>
              </a:spcBef>
            </a:pPr>
            <a:r>
              <a:rPr lang="es-ES" sz="2800" dirty="0" smtClean="0">
                <a:latin typeface="Candara" pitchFamily="34" charset="0"/>
              </a:rPr>
              <a:t>Aunque la empresa no participe en forma obligada en el financiamiento, sí es positivo que participe en la provisión, por lo que debe buscarse un mecanismo para incentivarlo.</a:t>
            </a:r>
          </a:p>
          <a:p>
            <a:pPr marL="252000">
              <a:spcBef>
                <a:spcPts val="1800"/>
              </a:spcBef>
            </a:pPr>
            <a:r>
              <a:rPr lang="es-ES" sz="2800" dirty="0" smtClean="0">
                <a:latin typeface="Candara" pitchFamily="34" charset="0"/>
              </a:rPr>
              <a:t>Costo de sala cuna (con tope por hijo y por ingreso de la madre) descontable del pago de impuestos de la empresa.</a:t>
            </a:r>
          </a:p>
          <a:p>
            <a:pPr marL="252000">
              <a:spcBef>
                <a:spcPts val="1800"/>
              </a:spcBef>
            </a:pPr>
            <a:r>
              <a:rPr lang="es-ES" sz="2800" dirty="0" smtClean="0">
                <a:latin typeface="Candara" pitchFamily="34" charset="0"/>
              </a:rPr>
              <a:t>Puede pensarse también en beneficios de menor pago de seguro de accidentes. </a:t>
            </a:r>
          </a:p>
          <a:p>
            <a:endParaRPr lang="es-ES" sz="3500" dirty="0" smtClean="0">
              <a:latin typeface="Candara"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000" b="1" dirty="0" smtClean="0">
                <a:effectLst>
                  <a:outerShdw blurRad="38100" dist="38100" dir="2700000" algn="tl">
                    <a:srgbClr val="000000">
                      <a:alpha val="43137"/>
                    </a:srgbClr>
                  </a:outerShdw>
                </a:effectLst>
                <a:latin typeface="Candara" pitchFamily="34" charset="0"/>
              </a:rPr>
              <a:t>Bono Sala Cuna</a:t>
            </a:r>
            <a:endParaRPr lang="es-ES" sz="40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800"/>
              </a:spcBef>
            </a:pPr>
            <a:r>
              <a:rPr lang="es-ES" sz="2800" dirty="0" smtClean="0">
                <a:latin typeface="Candara" pitchFamily="34" charset="0"/>
              </a:rPr>
              <a:t>Bono de acuerdo al nivel de ingreso de los padres.</a:t>
            </a:r>
          </a:p>
          <a:p>
            <a:pPr>
              <a:spcBef>
                <a:spcPts val="1800"/>
              </a:spcBef>
            </a:pPr>
            <a:r>
              <a:rPr lang="es-ES" sz="2800" dirty="0" smtClean="0">
                <a:latin typeface="Candara" pitchFamily="34" charset="0"/>
              </a:rPr>
              <a:t>Operación administrativa del sistema bajo empresas especializadas (ya operan en Chile) que administran esquemas similares en países desarrollados. </a:t>
            </a:r>
          </a:p>
          <a:p>
            <a:pPr>
              <a:spcBef>
                <a:spcPts val="1800"/>
              </a:spcBef>
            </a:pPr>
            <a:r>
              <a:rPr lang="es-ES" sz="2800" dirty="0" smtClean="0">
                <a:latin typeface="Candara" pitchFamily="34" charset="0"/>
              </a:rPr>
              <a:t>Modificación institucional a JUNJI, que actualmente opera como juez y parte en el sistema. </a:t>
            </a:r>
          </a:p>
          <a:p>
            <a:endParaRPr lang="es-ES" sz="3500" dirty="0" smtClean="0">
              <a:latin typeface="Candara"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3909" y="228600"/>
            <a:ext cx="8863342" cy="758825"/>
          </a:xfrm>
        </p:spPr>
        <p:txBody>
          <a:bodyPr/>
          <a:lstStyle/>
          <a:p>
            <a:r>
              <a:rPr lang="es-ES" sz="3200" b="1" dirty="0" smtClean="0">
                <a:effectLst>
                  <a:outerShdw blurRad="38100" dist="38100" dir="2700000" algn="tl">
                    <a:srgbClr val="000000">
                      <a:alpha val="43137"/>
                    </a:srgbClr>
                  </a:outerShdw>
                </a:effectLst>
                <a:latin typeface="Candara" pitchFamily="34" charset="0"/>
              </a:rPr>
              <a:t>Aumenta demanda de sala cuna por “</a:t>
            </a:r>
            <a:r>
              <a:rPr lang="es-ES" sz="3200" b="1" dirty="0" err="1" smtClean="0">
                <a:effectLst>
                  <a:outerShdw blurRad="38100" dist="38100" dir="2700000" algn="tl">
                    <a:srgbClr val="000000">
                      <a:alpha val="43137"/>
                    </a:srgbClr>
                  </a:outerShdw>
                </a:effectLst>
                <a:latin typeface="Candara" pitchFamily="34" charset="0"/>
              </a:rPr>
              <a:t>baby</a:t>
            </a:r>
            <a:r>
              <a:rPr lang="es-ES" sz="3200" b="1" dirty="0" smtClean="0">
                <a:effectLst>
                  <a:outerShdw blurRad="38100" dist="38100" dir="2700000" algn="tl">
                    <a:srgbClr val="000000">
                      <a:alpha val="43137"/>
                    </a:srgbClr>
                  </a:outerShdw>
                </a:effectLst>
                <a:latin typeface="Candara" pitchFamily="34" charset="0"/>
              </a:rPr>
              <a:t> boom”</a:t>
            </a:r>
            <a:endParaRPr lang="es-ES" sz="3200" b="1" dirty="0">
              <a:effectLst>
                <a:outerShdw blurRad="38100" dist="38100" dir="2700000" algn="tl">
                  <a:srgbClr val="000000">
                    <a:alpha val="43137"/>
                  </a:srgbClr>
                </a:outerShdw>
              </a:effectLst>
              <a:latin typeface="Candara" pitchFamily="34" charset="0"/>
            </a:endParaRPr>
          </a:p>
        </p:txBody>
      </p:sp>
      <p:pic>
        <p:nvPicPr>
          <p:cNvPr id="3" name="Picture 2"/>
          <p:cNvPicPr>
            <a:picLocks noGrp="1" noChangeAspect="1" noChangeArrowheads="1"/>
          </p:cNvPicPr>
          <p:nvPr>
            <p:ph sz="quarter" idx="1"/>
          </p:nvPr>
        </p:nvPicPr>
        <p:blipFill>
          <a:blip r:embed="rId2" cstate="print"/>
          <a:srcRect/>
          <a:stretch>
            <a:fillRect/>
          </a:stretch>
        </p:blipFill>
        <p:spPr bwMode="auto">
          <a:xfrm>
            <a:off x="674378" y="2569571"/>
            <a:ext cx="7863040" cy="2599958"/>
          </a:xfrm>
          <a:prstGeom prst="rect">
            <a:avLst/>
          </a:prstGeom>
          <a:noFill/>
          <a:ln w="9525">
            <a:noFill/>
            <a:miter lim="800000"/>
            <a:headEnd/>
            <a:tailEnd/>
          </a:ln>
          <a:effectLst/>
        </p:spPr>
      </p:pic>
      <p:sp>
        <p:nvSpPr>
          <p:cNvPr id="7" name="6 CuadroTexto"/>
          <p:cNvSpPr txBox="1"/>
          <p:nvPr/>
        </p:nvSpPr>
        <p:spPr>
          <a:xfrm>
            <a:off x="706170" y="1946495"/>
            <a:ext cx="7350987" cy="461665"/>
          </a:xfrm>
          <a:prstGeom prst="rect">
            <a:avLst/>
          </a:prstGeom>
          <a:noFill/>
        </p:spPr>
        <p:txBody>
          <a:bodyPr wrap="none" rtlCol="0">
            <a:spAutoFit/>
          </a:bodyPr>
          <a:lstStyle/>
          <a:p>
            <a:r>
              <a:rPr lang="es-ES" b="1" dirty="0" smtClean="0">
                <a:solidFill>
                  <a:srgbClr val="C00000"/>
                </a:solidFill>
                <a:latin typeface="Candara" pitchFamily="34" charset="0"/>
              </a:rPr>
              <a:t>Comparación CASEN 2011 y 2009 </a:t>
            </a:r>
            <a:r>
              <a:rPr lang="es-ES" sz="2000" dirty="0" smtClean="0">
                <a:solidFill>
                  <a:srgbClr val="C00000"/>
                </a:solidFill>
                <a:latin typeface="Candara" pitchFamily="34" charset="0"/>
              </a:rPr>
              <a:t>(Variaciones porcentuales)</a:t>
            </a:r>
            <a:endParaRPr lang="es-ES" sz="2000" dirty="0">
              <a:solidFill>
                <a:srgbClr val="C00000"/>
              </a:solidFill>
              <a:latin typeface="Candara" pitchFamily="34" charset="0"/>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600" b="1" dirty="0" smtClean="0">
                <a:effectLst>
                  <a:outerShdw blurRad="38100" dist="38100" dir="2700000" algn="tl">
                    <a:srgbClr val="000000">
                      <a:alpha val="43137"/>
                    </a:srgbClr>
                  </a:outerShdw>
                </a:effectLst>
                <a:latin typeface="Candara" pitchFamily="34" charset="0"/>
              </a:rPr>
              <a:t>Una Propuesta Adicional: Bono Cuidadoras</a:t>
            </a:r>
            <a:endParaRPr lang="es-ES" sz="36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200"/>
              </a:spcBef>
            </a:pPr>
            <a:r>
              <a:rPr lang="es-ES" sz="2800" dirty="0" smtClean="0">
                <a:latin typeface="Candara" pitchFamily="34" charset="0"/>
              </a:rPr>
              <a:t>La sala cuna es un sustituto imperfecto del cuidado de la madre (sólo un 26% de las madres que cotizan la utilizan).</a:t>
            </a:r>
          </a:p>
          <a:p>
            <a:pPr>
              <a:spcBef>
                <a:spcPts val="1200"/>
              </a:spcBef>
            </a:pPr>
            <a:r>
              <a:rPr lang="es-ES" sz="2800" dirty="0" smtClean="0">
                <a:latin typeface="Candara" pitchFamily="34" charset="0"/>
              </a:rPr>
              <a:t>Mayoría de las madres opta por cuidadoras (65% de los menores de 2 años son cuidados en casa).</a:t>
            </a:r>
          </a:p>
          <a:p>
            <a:pPr>
              <a:spcBef>
                <a:spcPts val="1200"/>
              </a:spcBef>
            </a:pPr>
            <a:r>
              <a:rPr lang="es-ES" sz="2800" dirty="0" smtClean="0">
                <a:latin typeface="Candara" pitchFamily="34" charset="0"/>
              </a:rPr>
              <a:t>Se podría estudiar alternativa de “bono cuidadora”, de menor costo que sala cuna.</a:t>
            </a:r>
          </a:p>
          <a:p>
            <a:endParaRPr lang="es-ES" sz="2800" dirty="0" smtClean="0">
              <a:latin typeface="Candara"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3600" b="1" dirty="0" smtClean="0">
                <a:effectLst>
                  <a:outerShdw blurRad="38100" dist="38100" dir="2700000" algn="tl">
                    <a:srgbClr val="000000">
                      <a:alpha val="43137"/>
                    </a:srgbClr>
                  </a:outerShdw>
                </a:effectLst>
                <a:latin typeface="Candara" pitchFamily="34" charset="0"/>
              </a:rPr>
              <a:t>Una Propuesta Adicional: Bono Cuidadoras</a:t>
            </a:r>
            <a:endParaRPr lang="es-ES" sz="36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200"/>
              </a:spcBef>
            </a:pPr>
            <a:r>
              <a:rPr lang="es-ES" sz="2800" dirty="0" smtClean="0">
                <a:latin typeface="Candara" pitchFamily="34" charset="0"/>
              </a:rPr>
              <a:t>Bono de $50.000 por niño, de 100% para el 60% y de 60% para el 20% siguiente.</a:t>
            </a:r>
          </a:p>
          <a:p>
            <a:pPr>
              <a:spcBef>
                <a:spcPts val="1200"/>
              </a:spcBef>
            </a:pPr>
            <a:r>
              <a:rPr lang="es-ES" sz="2800" dirty="0" smtClean="0">
                <a:latin typeface="Candara" pitchFamily="34" charset="0"/>
              </a:rPr>
              <a:t>Costo anual aproximado de US$ 120 millones anuales.</a:t>
            </a:r>
          </a:p>
          <a:p>
            <a:pPr>
              <a:spcBef>
                <a:spcPts val="1200"/>
              </a:spcBef>
            </a:pPr>
            <a:r>
              <a:rPr lang="es-ES" sz="2800" dirty="0" smtClean="0">
                <a:latin typeface="Candara" pitchFamily="34" charset="0"/>
              </a:rPr>
              <a:t>Administrado también por empresas privadas, que se encargan de certificar y controlar el esquema.</a:t>
            </a:r>
          </a:p>
          <a:p>
            <a:pPr>
              <a:spcBef>
                <a:spcPts val="1200"/>
              </a:spcBef>
            </a:pPr>
            <a:r>
              <a:rPr lang="es-ES" sz="2800" dirty="0" smtClean="0">
                <a:latin typeface="Candara" pitchFamily="34" charset="0"/>
              </a:rPr>
              <a:t>La responsabilidad de la elección recae en la madre.</a:t>
            </a:r>
          </a:p>
          <a:p>
            <a:endParaRPr lang="es-ES" sz="2800" dirty="0" smtClean="0">
              <a:latin typeface="Candara"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effectLst>
                  <a:outerShdw blurRad="38100" dist="38100" dir="2700000" algn="tl">
                    <a:srgbClr val="000000">
                      <a:alpha val="43137"/>
                    </a:srgbClr>
                  </a:outerShdw>
                </a:effectLst>
                <a:latin typeface="Candara" pitchFamily="34" charset="0"/>
              </a:rPr>
              <a:t>Conclusiones</a:t>
            </a:r>
            <a:endParaRPr lang="es-ES" sz="44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200"/>
              </a:spcBef>
            </a:pPr>
            <a:r>
              <a:rPr lang="es-ES" sz="2800" dirty="0" smtClean="0">
                <a:latin typeface="Candara" pitchFamily="34" charset="0"/>
              </a:rPr>
              <a:t>El costo del Artículo 203 del C.de T. recae en el trabajo femenino en forma regresiva. </a:t>
            </a:r>
          </a:p>
          <a:p>
            <a:pPr>
              <a:spcBef>
                <a:spcPts val="1200"/>
              </a:spcBef>
            </a:pPr>
            <a:r>
              <a:rPr lang="es-ES" sz="2800" dirty="0" smtClean="0">
                <a:latin typeface="Candara" pitchFamily="34" charset="0"/>
              </a:rPr>
              <a:t>La propuesta oficial representa una clara mejoría respecto a situación actual, pero constituye un impuesto al trabajo y genera subsidios cruzados indeseables a priori. </a:t>
            </a:r>
          </a:p>
          <a:p>
            <a:pPr>
              <a:spcBef>
                <a:spcPts val="1200"/>
              </a:spcBef>
            </a:pPr>
            <a:r>
              <a:rPr lang="es-ES" sz="2800" dirty="0" smtClean="0">
                <a:latin typeface="Candara" pitchFamily="34" charset="0"/>
              </a:rPr>
              <a:t>Desde el punto de vista de un óptimo social, parece mejor tratar el tema del cuidado infantil como una política de educación temprana, aplicando criterios de la política nacional de educación.</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4400" b="1" dirty="0" smtClean="0">
                <a:effectLst>
                  <a:outerShdw blurRad="38100" dist="38100" dir="2700000" algn="tl">
                    <a:srgbClr val="000000">
                      <a:alpha val="43137"/>
                    </a:srgbClr>
                  </a:outerShdw>
                </a:effectLst>
                <a:latin typeface="Candara" pitchFamily="34" charset="0"/>
              </a:rPr>
              <a:t>Conclusiones</a:t>
            </a:r>
            <a:endParaRPr lang="es-ES" sz="4400" b="1" dirty="0">
              <a:effectLst>
                <a:outerShdw blurRad="38100" dist="38100" dir="2700000" algn="tl">
                  <a:srgbClr val="000000">
                    <a:alpha val="43137"/>
                  </a:srgbClr>
                </a:outerShdw>
              </a:effectLst>
              <a:latin typeface="Candara" pitchFamily="34" charset="0"/>
            </a:endParaRPr>
          </a:p>
        </p:txBody>
      </p:sp>
      <p:sp>
        <p:nvSpPr>
          <p:cNvPr id="3" name="2 Marcador de contenido"/>
          <p:cNvSpPr>
            <a:spLocks noGrp="1"/>
          </p:cNvSpPr>
          <p:nvPr>
            <p:ph sz="quarter" idx="1"/>
          </p:nvPr>
        </p:nvSpPr>
        <p:spPr/>
        <p:txBody>
          <a:bodyPr/>
          <a:lstStyle/>
          <a:p>
            <a:pPr>
              <a:spcBef>
                <a:spcPts val="1800"/>
              </a:spcBef>
            </a:pPr>
            <a:r>
              <a:rPr lang="es-ES" sz="2800" dirty="0" smtClean="0">
                <a:latin typeface="Candara" pitchFamily="34" charset="0"/>
              </a:rPr>
              <a:t>Establecimiento de un “bono sala cuna”, con esquema en que se mantenga provisión de oferta por parte de las empresas.</a:t>
            </a:r>
          </a:p>
          <a:p>
            <a:pPr>
              <a:spcBef>
                <a:spcPts val="1800"/>
              </a:spcBef>
            </a:pPr>
            <a:r>
              <a:rPr lang="es-ES" sz="2800" dirty="0" smtClean="0">
                <a:latin typeface="Candara" pitchFamily="34" charset="0"/>
              </a:rPr>
              <a:t>Posibilidad de implementar “bono cuidadora” de menor costo y muchas veces preferido por las madres.</a:t>
            </a:r>
          </a:p>
          <a:p>
            <a:pPr>
              <a:spcBef>
                <a:spcPts val="1800"/>
              </a:spcBef>
            </a:pPr>
            <a:r>
              <a:rPr lang="es-ES" sz="2800" dirty="0" smtClean="0">
                <a:latin typeface="Candara" pitchFamily="34" charset="0"/>
              </a:rPr>
              <a:t>Implementación requiere modificación institucional de la JUNJI. </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nvSpPr>
        <p:spPr bwMode="auto">
          <a:xfrm>
            <a:off x="0" y="3721100"/>
            <a:ext cx="9144000" cy="977900"/>
          </a:xfrm>
          <a:prstGeom prst="rect">
            <a:avLst/>
          </a:prstGeom>
          <a:noFill/>
          <a:ln w="9525">
            <a:noFill/>
            <a:miter lim="800000"/>
            <a:headEnd/>
            <a:tailEnd/>
          </a:ln>
        </p:spPr>
        <p:txBody>
          <a:bodyPr anchor="ctr"/>
          <a:lstStyle/>
          <a:p>
            <a:pPr algn="ctr" eaLnBrk="0" hangingPunct="0"/>
            <a:endParaRPr lang="es-ES" sz="6000" dirty="0">
              <a:latin typeface="Lucida Sans Unicode" pitchFamily="34" charset="0"/>
            </a:endParaRPr>
          </a:p>
        </p:txBody>
      </p:sp>
      <p:sp>
        <p:nvSpPr>
          <p:cNvPr id="13315" name="Rectangle 3"/>
          <p:cNvSpPr>
            <a:spLocks noGrp="1" noChangeArrowheads="1"/>
          </p:cNvSpPr>
          <p:nvPr/>
        </p:nvSpPr>
        <p:spPr bwMode="auto">
          <a:xfrm>
            <a:off x="0" y="4914900"/>
            <a:ext cx="9144000" cy="749300"/>
          </a:xfrm>
          <a:prstGeom prst="rect">
            <a:avLst/>
          </a:prstGeom>
          <a:noFill/>
          <a:ln w="9525">
            <a:noFill/>
            <a:miter lim="800000"/>
            <a:headEnd/>
            <a:tailEnd/>
          </a:ln>
        </p:spPr>
        <p:txBody>
          <a:bodyPr/>
          <a:lstStyle/>
          <a:p>
            <a:pPr algn="ctr" eaLnBrk="0" hangingPunct="0"/>
            <a:endParaRPr lang="es-ES" sz="4400" dirty="0">
              <a:latin typeface="Lucida Sans Unicode" pitchFamily="34" charset="0"/>
            </a:endParaRPr>
          </a:p>
        </p:txBody>
      </p:sp>
      <p:sp>
        <p:nvSpPr>
          <p:cNvPr id="4" name="3 Título"/>
          <p:cNvSpPr>
            <a:spLocks noGrp="1"/>
          </p:cNvSpPr>
          <p:nvPr>
            <p:ph type="ctrTitle"/>
          </p:nvPr>
        </p:nvSpPr>
        <p:spPr>
          <a:xfrm>
            <a:off x="434566" y="2925024"/>
            <a:ext cx="8338242" cy="1752600"/>
          </a:xfrm>
        </p:spPr>
        <p:txBody>
          <a:bodyPr/>
          <a:lstStyle/>
          <a:p>
            <a:r>
              <a:rPr lang="es-ES" b="1" dirty="0" smtClean="0">
                <a:effectLst>
                  <a:outerShdw blurRad="38100" dist="38100" dir="2700000" algn="tl">
                    <a:srgbClr val="000000">
                      <a:alpha val="43137"/>
                    </a:srgbClr>
                  </a:outerShdw>
                </a:effectLst>
                <a:latin typeface="Arial Rounded MT Bold" pitchFamily="34" charset="0"/>
              </a:rPr>
              <a:t>Muchas Gracias</a:t>
            </a:r>
            <a:endParaRPr lang="es-ES" b="1" dirty="0">
              <a:effectLst>
                <a:outerShdw blurRad="38100" dist="38100" dir="2700000" algn="tl">
                  <a:srgbClr val="000000">
                    <a:alpha val="43137"/>
                  </a:srgbClr>
                </a:outerShdw>
              </a:effectLst>
              <a:latin typeface="Arial Rounded MT Bold" pitchFamily="34" charset="0"/>
            </a:endParaRPr>
          </a:p>
        </p:txBody>
      </p:sp>
      <p:sp>
        <p:nvSpPr>
          <p:cNvPr id="5" name="4 Subtítulo"/>
          <p:cNvSpPr>
            <a:spLocks noGrp="1"/>
          </p:cNvSpPr>
          <p:nvPr>
            <p:ph type="subTitle" idx="1"/>
          </p:nvPr>
        </p:nvSpPr>
        <p:spPr>
          <a:xfrm>
            <a:off x="2385588" y="5857592"/>
            <a:ext cx="6400800" cy="697116"/>
          </a:xfrm>
        </p:spPr>
        <p:txBody>
          <a:bodyPr/>
          <a:lstStyle/>
          <a:p>
            <a:pPr algn="r"/>
            <a:r>
              <a:rPr lang="es-ES" dirty="0" smtClean="0"/>
              <a:t>M. Cecilia </a:t>
            </a:r>
            <a:r>
              <a:rPr lang="es-ES" dirty="0" err="1" smtClean="0"/>
              <a:t>cifuentes</a:t>
            </a:r>
            <a:endParaRPr lang="es-ES" dirty="0" smtClean="0"/>
          </a:p>
          <a:p>
            <a:pPr algn="r"/>
            <a:r>
              <a:rPr lang="es-ES" dirty="0" smtClean="0"/>
              <a:t>Enero 2013</a:t>
            </a:r>
            <a:endParaRPr lang="es-ES" dirty="0"/>
          </a:p>
        </p:txBody>
      </p:sp>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17545</TotalTime>
  <Words>915</Words>
  <Application>Microsoft Office PowerPoint</Application>
  <PresentationFormat>Presentación en pantalla (4:3)</PresentationFormat>
  <Paragraphs>72</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Civil</vt:lpstr>
      <vt:lpstr>Derecho a Sala Cuna: Una propuesta de política</vt:lpstr>
      <vt:lpstr>Temario</vt:lpstr>
      <vt:lpstr>Situación Actual: Artículo 203 del C.de T.</vt:lpstr>
      <vt:lpstr>La importancia de la política de sala cuna</vt:lpstr>
      <vt:lpstr>Propuesta “no oficial” del gobierno</vt:lpstr>
      <vt:lpstr>Lo bueno y lo malo de la propuesta…</vt:lpstr>
      <vt:lpstr>Una Propuesta Alternativa</vt:lpstr>
      <vt:lpstr>Una Propuesta Alternativa</vt:lpstr>
      <vt:lpstr>Costo Fiscal de la Propuesta</vt:lpstr>
      <vt:lpstr>Beneficios Fiscales de la Propuesta</vt:lpstr>
      <vt:lpstr>Beneficios Fiscales de la Propuesta</vt:lpstr>
      <vt:lpstr>Participación de las Empresas</vt:lpstr>
      <vt:lpstr>Bono Sala Cuna</vt:lpstr>
      <vt:lpstr>Aumenta demanda de sala cuna por “baby boom”</vt:lpstr>
      <vt:lpstr>Una Propuesta Adicional: Bono Cuidadoras</vt:lpstr>
      <vt:lpstr>Una Propuesta Adicional: Bono Cuidadoras</vt:lpstr>
      <vt:lpstr>Conclusiones</vt:lpstr>
      <vt:lpstr>Conclusiones</vt:lpstr>
      <vt:lpstr>Muchas Gracias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Estados Unidos</dc:title>
  <dc:creator>Un usuario de Microsoft Office satisfecho.</dc:creator>
  <cp:lastModifiedBy>Romina Valencia</cp:lastModifiedBy>
  <cp:revision>2084</cp:revision>
  <dcterms:created xsi:type="dcterms:W3CDTF">2002-03-22T19:48:33Z</dcterms:created>
  <dcterms:modified xsi:type="dcterms:W3CDTF">2013-01-04T15:14:51Z</dcterms:modified>
</cp:coreProperties>
</file>