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 bookmarkIdSeed="2">
  <p:sldMasterIdLst>
    <p:sldMasterId id="2147483648" r:id="rId1"/>
    <p:sldMasterId id="2147483684" r:id="rId2"/>
  </p:sldMasterIdLst>
  <p:notesMasterIdLst>
    <p:notesMasterId r:id="rId25"/>
  </p:notesMasterIdLst>
  <p:handoutMasterIdLst>
    <p:handoutMasterId r:id="rId26"/>
  </p:handoutMasterIdLst>
  <p:sldIdLst>
    <p:sldId id="256" r:id="rId3"/>
    <p:sldId id="347" r:id="rId4"/>
    <p:sldId id="396" r:id="rId5"/>
    <p:sldId id="400" r:id="rId6"/>
    <p:sldId id="366" r:id="rId7"/>
    <p:sldId id="405" r:id="rId8"/>
    <p:sldId id="386" r:id="rId9"/>
    <p:sldId id="399" r:id="rId10"/>
    <p:sldId id="388" r:id="rId11"/>
    <p:sldId id="403" r:id="rId12"/>
    <p:sldId id="373" r:id="rId13"/>
    <p:sldId id="360" r:id="rId14"/>
    <p:sldId id="389" r:id="rId15"/>
    <p:sldId id="390" r:id="rId16"/>
    <p:sldId id="401" r:id="rId17"/>
    <p:sldId id="394" r:id="rId18"/>
    <p:sldId id="409" r:id="rId19"/>
    <p:sldId id="402" r:id="rId20"/>
    <p:sldId id="395" r:id="rId21"/>
    <p:sldId id="408" r:id="rId22"/>
    <p:sldId id="349" r:id="rId23"/>
    <p:sldId id="350" r:id="rId24"/>
  </p:sldIdLst>
  <p:sldSz cx="12192000" cy="6858000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54" roundtripDataSignature="AMtx7mghtJ2v/m6kJPJOT30wEWrw872JD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llicent Natalia Bader Dawson" initials="MNBD" lastIdx="4" clrIdx="0">
    <p:extLst>
      <p:ext uri="{19B8F6BF-5375-455C-9EA6-DF929625EA0E}">
        <p15:presenceInfo xmlns:p15="http://schemas.microsoft.com/office/powerpoint/2012/main" userId="Millicent Natalia Bader Dawson" providerId="None"/>
      </p:ext>
    </p:extLst>
  </p:cmAuthor>
  <p:cmAuthor id="2" name="Patricia Nuñez Soto" initials="PNS" lastIdx="37" clrIdx="1">
    <p:extLst>
      <p:ext uri="{19B8F6BF-5375-455C-9EA6-DF929625EA0E}">
        <p15:presenceInfo xmlns:p15="http://schemas.microsoft.com/office/powerpoint/2012/main" userId="Patricia Nuñez Soto" providerId="None"/>
      </p:ext>
    </p:extLst>
  </p:cmAuthor>
  <p:cmAuthor id="3" name="Equipo Agencia" initials="EA" lastIdx="58" clrIdx="2">
    <p:extLst>
      <p:ext uri="{19B8F6BF-5375-455C-9EA6-DF929625EA0E}">
        <p15:presenceInfo xmlns:p15="http://schemas.microsoft.com/office/powerpoint/2012/main" userId="Equipo Agenci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03C"/>
    <a:srgbClr val="E3F4F9"/>
    <a:srgbClr val="DAE3F1"/>
    <a:srgbClr val="E72E3D"/>
    <a:srgbClr val="EF9A11"/>
    <a:srgbClr val="FFD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C62E46-2EAA-41A1-837A-7AD96FF30886}">
  <a:tblStyle styleId="{69C62E46-2EAA-41A1-837A-7AD96FF3088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6A848B4-E8CF-4864-AECD-3BDDE48BD30D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DF5"/>
          </a:solidFill>
        </a:fill>
      </a:tcStyle>
    </a:wholeTbl>
    <a:band1H>
      <a:tcTxStyle/>
      <a:tcStyle>
        <a:tcBdr/>
        <a:fill>
          <a:solidFill>
            <a:srgbClr val="CDD9EC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9EC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87" autoAdjust="0"/>
    <p:restoredTop sz="90183" autoAdjust="0"/>
  </p:normalViewPr>
  <p:slideViewPr>
    <p:cSldViewPr snapToGrid="0">
      <p:cViewPr varScale="1">
        <p:scale>
          <a:sx n="62" d="100"/>
          <a:sy n="62" d="100"/>
        </p:scale>
        <p:origin x="9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1806" y="-22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55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54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56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EF1BDE-E4F0-463B-A466-B9DC2EE1224F}" type="doc">
      <dgm:prSet loTypeId="urn:microsoft.com/office/officeart/2005/8/layout/chevron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F3457153-824C-4E3B-9EEB-AB4C4F463688}">
      <dgm:prSet phldrT="[Texto]" custT="1"/>
      <dgm:spPr>
        <a:solidFill>
          <a:schemeClr val="accent1">
            <a:lumMod val="40000"/>
            <a:lumOff val="60000"/>
          </a:schemeClr>
        </a:solidFill>
        <a:ln>
          <a:solidFill>
            <a:srgbClr val="4472C4"/>
          </a:solidFill>
        </a:ln>
      </dgm:spPr>
      <dgm:t>
        <a:bodyPr/>
        <a:lstStyle/>
        <a:p>
          <a:r>
            <a:rPr lang="es-ES" sz="2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Modelo de Evaluación y Orientación de la Agencia de Calidad de la Educación</a:t>
          </a:r>
          <a:endParaRPr lang="es-CL" sz="2000" b="0" cap="none" spc="0" dirty="0">
            <a:ln w="0"/>
            <a:solidFill>
              <a:schemeClr val="accent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D70A5B0-BA56-40E5-A0D9-8580D5401EEC}" type="parTrans" cxnId="{6CDBEEB5-AF7D-4B3D-8E4B-7B942914B8B8}">
      <dgm:prSet/>
      <dgm:spPr/>
      <dgm:t>
        <a:bodyPr/>
        <a:lstStyle/>
        <a:p>
          <a:endParaRPr lang="es-CL" sz="1050"/>
        </a:p>
      </dgm:t>
    </dgm:pt>
    <dgm:pt modelId="{33CA896D-9B98-4EA1-AADF-94B9028D1A94}" type="sibTrans" cxnId="{6CDBEEB5-AF7D-4B3D-8E4B-7B942914B8B8}">
      <dgm:prSet/>
      <dgm:spPr/>
      <dgm:t>
        <a:bodyPr/>
        <a:lstStyle/>
        <a:p>
          <a:endParaRPr lang="es-CL" sz="1050"/>
        </a:p>
      </dgm:t>
    </dgm:pt>
    <dgm:pt modelId="{BB28319C-B1E2-4A64-B4FA-51E632B60D5F}">
      <dgm:prSet phldrT="[Texto]" custT="1"/>
      <dgm:spPr>
        <a:noFill/>
        <a:ln>
          <a:solidFill>
            <a:srgbClr val="4472C4"/>
          </a:solidFill>
          <a:prstDash val="solid"/>
        </a:ln>
      </dgm:spPr>
      <dgm:t>
        <a:bodyPr/>
        <a:lstStyle/>
        <a:p>
          <a:r>
            <a:rPr lang="es-ES" sz="2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Modelo de Acompañamiento para la Mejora de la Subsecretaría de Educación Parvularia</a:t>
          </a:r>
          <a:endParaRPr lang="es-CL" sz="2000" b="0" cap="none" spc="0" dirty="0">
            <a:ln w="0"/>
            <a:solidFill>
              <a:schemeClr val="accent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3509301-08CA-49BF-A3E8-D41DF19B66BC}" type="parTrans" cxnId="{17264CA0-F08A-46C8-8D23-1FCD99599BEC}">
      <dgm:prSet/>
      <dgm:spPr/>
      <dgm:t>
        <a:bodyPr/>
        <a:lstStyle/>
        <a:p>
          <a:endParaRPr lang="es-CL" sz="1050"/>
        </a:p>
      </dgm:t>
    </dgm:pt>
    <dgm:pt modelId="{62635056-B933-48CC-A68A-721C41B4D1C5}" type="sibTrans" cxnId="{17264CA0-F08A-46C8-8D23-1FCD99599BEC}">
      <dgm:prSet/>
      <dgm:spPr/>
      <dgm:t>
        <a:bodyPr/>
        <a:lstStyle/>
        <a:p>
          <a:endParaRPr lang="es-CL" sz="1050"/>
        </a:p>
      </dgm:t>
    </dgm:pt>
    <dgm:pt modelId="{C12F36C9-0F7B-4CDF-9C28-991B2ACE670B}" type="pres">
      <dgm:prSet presAssocID="{31EF1BDE-E4F0-463B-A466-B9DC2EE1224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3598291-7CA1-4C71-BB72-E0DBD4705FCF}" type="pres">
      <dgm:prSet presAssocID="{F3457153-824C-4E3B-9EEB-AB4C4F463688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0F85DEB-FA6E-4AE7-8B87-14046C057D9D}" type="pres">
      <dgm:prSet presAssocID="{33CA896D-9B98-4EA1-AADF-94B9028D1A94}" presName="parTxOnlySpace" presStyleCnt="0"/>
      <dgm:spPr/>
    </dgm:pt>
    <dgm:pt modelId="{4C08589D-74C9-43A0-B9DB-C573099BA385}" type="pres">
      <dgm:prSet presAssocID="{BB28319C-B1E2-4A64-B4FA-51E632B60D5F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7264CA0-F08A-46C8-8D23-1FCD99599BEC}" srcId="{31EF1BDE-E4F0-463B-A466-B9DC2EE1224F}" destId="{BB28319C-B1E2-4A64-B4FA-51E632B60D5F}" srcOrd="1" destOrd="0" parTransId="{C3509301-08CA-49BF-A3E8-D41DF19B66BC}" sibTransId="{62635056-B933-48CC-A68A-721C41B4D1C5}"/>
    <dgm:cxn modelId="{712E4714-F948-467A-86B0-6B6C33371A42}" type="presOf" srcId="{BB28319C-B1E2-4A64-B4FA-51E632B60D5F}" destId="{4C08589D-74C9-43A0-B9DB-C573099BA385}" srcOrd="0" destOrd="0" presId="urn:microsoft.com/office/officeart/2005/8/layout/chevron1"/>
    <dgm:cxn modelId="{C7B3BFA8-DC32-4667-B11D-1485286AE79B}" type="presOf" srcId="{31EF1BDE-E4F0-463B-A466-B9DC2EE1224F}" destId="{C12F36C9-0F7B-4CDF-9C28-991B2ACE670B}" srcOrd="0" destOrd="0" presId="urn:microsoft.com/office/officeart/2005/8/layout/chevron1"/>
    <dgm:cxn modelId="{55A4CE3F-6120-44B9-88AE-898F7E038D29}" type="presOf" srcId="{F3457153-824C-4E3B-9EEB-AB4C4F463688}" destId="{63598291-7CA1-4C71-BB72-E0DBD4705FCF}" srcOrd="0" destOrd="0" presId="urn:microsoft.com/office/officeart/2005/8/layout/chevron1"/>
    <dgm:cxn modelId="{6CDBEEB5-AF7D-4B3D-8E4B-7B942914B8B8}" srcId="{31EF1BDE-E4F0-463B-A466-B9DC2EE1224F}" destId="{F3457153-824C-4E3B-9EEB-AB4C4F463688}" srcOrd="0" destOrd="0" parTransId="{2D70A5B0-BA56-40E5-A0D9-8580D5401EEC}" sibTransId="{33CA896D-9B98-4EA1-AADF-94B9028D1A94}"/>
    <dgm:cxn modelId="{F26C237C-B18D-40A8-B81D-44C8B4ADA490}" type="presParOf" srcId="{C12F36C9-0F7B-4CDF-9C28-991B2ACE670B}" destId="{63598291-7CA1-4C71-BB72-E0DBD4705FCF}" srcOrd="0" destOrd="0" presId="urn:microsoft.com/office/officeart/2005/8/layout/chevron1"/>
    <dgm:cxn modelId="{0FBDE659-83B8-4B3D-81A6-25BE823D199A}" type="presParOf" srcId="{C12F36C9-0F7B-4CDF-9C28-991B2ACE670B}" destId="{00F85DEB-FA6E-4AE7-8B87-14046C057D9D}" srcOrd="1" destOrd="0" presId="urn:microsoft.com/office/officeart/2005/8/layout/chevron1"/>
    <dgm:cxn modelId="{B929498A-C2AC-4097-9CCA-8F2BDEB9694E}" type="presParOf" srcId="{C12F36C9-0F7B-4CDF-9C28-991B2ACE670B}" destId="{4C08589D-74C9-43A0-B9DB-C573099BA385}" srcOrd="2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CB0154-5CDB-4FA0-9736-3BE603F07657}" type="doc">
      <dgm:prSet loTypeId="urn:microsoft.com/office/officeart/2005/8/layout/venn3" loCatId="relationship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0983309B-8775-4B32-9FE6-CE5EDAF46A1C}">
      <dgm:prSet phldrT="[Texto]" custT="1"/>
      <dgm:spPr/>
      <dgm:t>
        <a:bodyPr/>
        <a:lstStyle/>
        <a:p>
          <a:r>
            <a:rPr lang="en-US" sz="1600" b="1" dirty="0">
              <a:latin typeface="Calibri" panose="020F0502020204030204" pitchFamily="34" charset="0"/>
              <a:cs typeface="Calibri" panose="020F0502020204030204" pitchFamily="34" charset="0"/>
            </a:rPr>
            <a:t>1. CONFIANZA Y AUTONOMÍA DE LOS ESTABLECIMIENTOS EDUCATIVOS Y SUS SOSTENEDORES</a:t>
          </a:r>
          <a:endParaRPr lang="es-ES" sz="16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D7A4EA9-66B1-4590-990B-1C2497C8B6ED}" type="parTrans" cxnId="{7FE010F0-06D9-4E19-8E86-0C4E05990D1B}">
      <dgm:prSet/>
      <dgm:spPr/>
      <dgm:t>
        <a:bodyPr/>
        <a:lstStyle/>
        <a:p>
          <a:endParaRPr lang="es-E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12BC2C2-7D82-4377-BA59-9C60C8033AE7}" type="sibTrans" cxnId="{7FE010F0-06D9-4E19-8E86-0C4E05990D1B}">
      <dgm:prSet/>
      <dgm:spPr/>
      <dgm:t>
        <a:bodyPr/>
        <a:lstStyle/>
        <a:p>
          <a:endParaRPr lang="es-E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1B2EB4B-09C2-4FA4-8906-57E824913769}">
      <dgm:prSet phldrT="[Texto]" custT="1"/>
      <dgm:spPr/>
      <dgm:t>
        <a:bodyPr/>
        <a:lstStyle/>
        <a:p>
          <a:r>
            <a:rPr lang="en-US" sz="1600" b="1" dirty="0">
              <a:latin typeface="Calibri" panose="020F0502020204030204" pitchFamily="34" charset="0"/>
              <a:cs typeface="Calibri" panose="020F0502020204030204" pitchFamily="34" charset="0"/>
            </a:rPr>
            <a:t>2. PROCESO DE MEJORA EDUCATIVA ARTICULADA Y CON FOCO EN EL AULA</a:t>
          </a:r>
          <a:endParaRPr lang="es-ES" sz="16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48B5371-10A6-40DE-914E-4E5CEADDBEE8}" type="parTrans" cxnId="{389B4801-A8D3-4BBA-978D-E5113B2367F6}">
      <dgm:prSet/>
      <dgm:spPr/>
      <dgm:t>
        <a:bodyPr/>
        <a:lstStyle/>
        <a:p>
          <a:endParaRPr lang="es-E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B9E8495-E5BB-4F7B-97F8-E1F7FD482C36}" type="sibTrans" cxnId="{389B4801-A8D3-4BBA-978D-E5113B2367F6}">
      <dgm:prSet/>
      <dgm:spPr/>
      <dgm:t>
        <a:bodyPr/>
        <a:lstStyle/>
        <a:p>
          <a:endParaRPr lang="es-E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8EE646C-D680-4963-A068-9D17351426D9}">
      <dgm:prSet custT="1"/>
      <dgm:spPr/>
      <dgm:t>
        <a:bodyPr/>
        <a:lstStyle/>
        <a:p>
          <a:r>
            <a:rPr lang="es-CL" sz="1600" dirty="0">
              <a:latin typeface="Calibri" panose="020F0502020204030204" pitchFamily="34" charset="0"/>
              <a:cs typeface="Calibri" panose="020F0502020204030204" pitchFamily="34" charset="0"/>
            </a:rPr>
            <a:t>Reconoce el cambio como una oportunidad de mejora pertinente, cuando este surge de su contexto educacional plasmado en su PEI.</a:t>
          </a:r>
        </a:p>
      </dgm:t>
    </dgm:pt>
    <dgm:pt modelId="{910D45F1-1189-4996-A135-AE631EB0AFBD}" type="parTrans" cxnId="{232DBB99-C470-45D6-862B-32FE09F9ECC3}">
      <dgm:prSet/>
      <dgm:spPr/>
      <dgm:t>
        <a:bodyPr/>
        <a:lstStyle/>
        <a:p>
          <a:endParaRPr lang="es-E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9D901A0-8B9F-4A5A-96E0-7EAA6BD9010C}" type="sibTrans" cxnId="{232DBB99-C470-45D6-862B-32FE09F9ECC3}">
      <dgm:prSet/>
      <dgm:spPr/>
      <dgm:t>
        <a:bodyPr/>
        <a:lstStyle/>
        <a:p>
          <a:endParaRPr lang="es-E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D4761C4-FF49-4215-B8E4-8D0C60E03A3E}">
      <dgm:prSet custT="1"/>
      <dgm:spPr/>
      <dgm:t>
        <a:bodyPr/>
        <a:lstStyle/>
        <a:p>
          <a:r>
            <a:rPr lang="es-CL" sz="1600" dirty="0">
              <a:latin typeface="Calibri" panose="020F0502020204030204" pitchFamily="34" charset="0"/>
              <a:cs typeface="Calibri" panose="020F0502020204030204" pitchFamily="34" charset="0"/>
            </a:rPr>
            <a:t>Apoyo en la instalación de competencias en sostenedores y </a:t>
          </a:r>
          <a:r>
            <a:rPr lang="es-CL" sz="1600" dirty="0" smtClean="0">
              <a:latin typeface="Calibri" panose="020F0502020204030204" pitchFamily="34" charset="0"/>
              <a:cs typeface="Calibri" panose="020F0502020204030204" pitchFamily="34" charset="0"/>
            </a:rPr>
            <a:t>directivos, </a:t>
          </a:r>
          <a:r>
            <a:rPr lang="es-CL" sz="1600" dirty="0">
              <a:latin typeface="Calibri" panose="020F0502020204030204" pitchFamily="34" charset="0"/>
              <a:cs typeface="Calibri" panose="020F0502020204030204" pitchFamily="34" charset="0"/>
            </a:rPr>
            <a:t>fomentando la autonomía institucional.</a:t>
          </a:r>
        </a:p>
      </dgm:t>
    </dgm:pt>
    <dgm:pt modelId="{228EC186-C7A7-45E3-B120-0F0C7C512F7C}" type="parTrans" cxnId="{09440513-6C59-442E-A459-8F6B444F32C1}">
      <dgm:prSet/>
      <dgm:spPr/>
      <dgm:t>
        <a:bodyPr/>
        <a:lstStyle/>
        <a:p>
          <a:endParaRPr lang="es-E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FC4BA77-259D-459E-B1EB-A8AF682DCF0A}" type="sibTrans" cxnId="{09440513-6C59-442E-A459-8F6B444F32C1}">
      <dgm:prSet/>
      <dgm:spPr/>
      <dgm:t>
        <a:bodyPr/>
        <a:lstStyle/>
        <a:p>
          <a:endParaRPr lang="es-E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4BA4B05-FF78-49F4-B8EB-5CDB9A223B5A}">
      <dgm:prSet custT="1"/>
      <dgm:spPr/>
      <dgm:t>
        <a:bodyPr/>
        <a:lstStyle/>
        <a:p>
          <a:r>
            <a:rPr lang="es-CL" sz="1600" dirty="0">
              <a:latin typeface="Calibri" panose="020F0502020204030204" pitchFamily="34" charset="0"/>
              <a:cs typeface="Calibri" panose="020F0502020204030204" pitchFamily="34" charset="0"/>
            </a:rPr>
            <a:t>Diferentes instituciones están articuladas con propósitos distintos, pero fundamentos compartidos (BCEP-MBEEP-EIDEP).</a:t>
          </a:r>
        </a:p>
      </dgm:t>
    </dgm:pt>
    <dgm:pt modelId="{3C90A8DE-D9F6-4248-87DB-100BD8D17E4D}" type="parTrans" cxnId="{ACB624A7-4E87-4112-B7A3-B0151BC894CF}">
      <dgm:prSet/>
      <dgm:spPr/>
      <dgm:t>
        <a:bodyPr/>
        <a:lstStyle/>
        <a:p>
          <a:endParaRPr lang="es-E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472EC2A-3DC9-4E90-94C4-06642742C0B5}" type="sibTrans" cxnId="{ACB624A7-4E87-4112-B7A3-B0151BC894CF}">
      <dgm:prSet/>
      <dgm:spPr/>
      <dgm:t>
        <a:bodyPr/>
        <a:lstStyle/>
        <a:p>
          <a:endParaRPr lang="es-E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51B929D-373B-4787-BB00-624ED90D0429}">
      <dgm:prSet custT="1"/>
      <dgm:spPr/>
      <dgm:t>
        <a:bodyPr/>
        <a:lstStyle/>
        <a:p>
          <a:r>
            <a:rPr lang="es-CL" sz="1600">
              <a:latin typeface="Calibri" panose="020F0502020204030204" pitchFamily="34" charset="0"/>
              <a:cs typeface="Calibri" panose="020F0502020204030204" pitchFamily="34" charset="0"/>
            </a:rPr>
            <a:t>Foco de apoyo centrado en aula pero acorde a la realidad de cada establecimiento.</a:t>
          </a:r>
          <a:endParaRPr lang="es-CL" sz="16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D24C60A-9208-496B-8AD6-25AFEA647FF5}" type="parTrans" cxnId="{F459FE9D-8F3F-40C9-BD38-00DA284CDC51}">
      <dgm:prSet/>
      <dgm:spPr/>
      <dgm:t>
        <a:bodyPr/>
        <a:lstStyle/>
        <a:p>
          <a:endParaRPr lang="es-E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B67E126-1604-40F2-BF5F-924B80E4114D}" type="sibTrans" cxnId="{F459FE9D-8F3F-40C9-BD38-00DA284CDC51}">
      <dgm:prSet/>
      <dgm:spPr/>
      <dgm:t>
        <a:bodyPr/>
        <a:lstStyle/>
        <a:p>
          <a:endParaRPr lang="es-ES" sz="16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C699026-459E-4C1C-92AC-E4AD155A0BF3}" type="pres">
      <dgm:prSet presAssocID="{CBCB0154-5CDB-4FA0-9736-3BE603F0765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E377735-FDE3-42C0-97CC-BF09A1691FFB}" type="pres">
      <dgm:prSet presAssocID="{0983309B-8775-4B32-9FE6-CE5EDAF46A1C}" presName="Name5" presStyleLbl="venn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D074DCC-F4F5-4D52-BF4F-54C087EF5ECB}" type="pres">
      <dgm:prSet presAssocID="{312BC2C2-7D82-4377-BA59-9C60C8033AE7}" presName="space" presStyleCnt="0"/>
      <dgm:spPr/>
    </dgm:pt>
    <dgm:pt modelId="{5D582FB4-4673-4733-AC28-F2324FFFD3DA}" type="pres">
      <dgm:prSet presAssocID="{C1B2EB4B-09C2-4FA4-8906-57E824913769}" presName="Name5" presStyleLbl="venn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FE010F0-06D9-4E19-8E86-0C4E05990D1B}" srcId="{CBCB0154-5CDB-4FA0-9736-3BE603F07657}" destId="{0983309B-8775-4B32-9FE6-CE5EDAF46A1C}" srcOrd="0" destOrd="0" parTransId="{1D7A4EA9-66B1-4590-990B-1C2497C8B6ED}" sibTransId="{312BC2C2-7D82-4377-BA59-9C60C8033AE7}"/>
    <dgm:cxn modelId="{7C810C1E-53AB-4C3A-A46D-28A48CE1D803}" type="presOf" srcId="{A8EE646C-D680-4963-A068-9D17351426D9}" destId="{6E377735-FDE3-42C0-97CC-BF09A1691FFB}" srcOrd="0" destOrd="1" presId="urn:microsoft.com/office/officeart/2005/8/layout/venn3"/>
    <dgm:cxn modelId="{ACB624A7-4E87-4112-B7A3-B0151BC894CF}" srcId="{C1B2EB4B-09C2-4FA4-8906-57E824913769}" destId="{D4BA4B05-FF78-49F4-B8EB-5CDB9A223B5A}" srcOrd="0" destOrd="0" parTransId="{3C90A8DE-D9F6-4248-87DB-100BD8D17E4D}" sibTransId="{9472EC2A-3DC9-4E90-94C4-06642742C0B5}"/>
    <dgm:cxn modelId="{B4D655C9-9037-448D-B399-FEA0D22B3F57}" type="presOf" srcId="{CBCB0154-5CDB-4FA0-9736-3BE603F07657}" destId="{4C699026-459E-4C1C-92AC-E4AD155A0BF3}" srcOrd="0" destOrd="0" presId="urn:microsoft.com/office/officeart/2005/8/layout/venn3"/>
    <dgm:cxn modelId="{232DBB99-C470-45D6-862B-32FE09F9ECC3}" srcId="{0983309B-8775-4B32-9FE6-CE5EDAF46A1C}" destId="{A8EE646C-D680-4963-A068-9D17351426D9}" srcOrd="0" destOrd="0" parTransId="{910D45F1-1189-4996-A135-AE631EB0AFBD}" sibTransId="{79D901A0-8B9F-4A5A-96E0-7EAA6BD9010C}"/>
    <dgm:cxn modelId="{6E2363EA-CE22-4018-B781-6EA77653D6F5}" type="presOf" srcId="{0983309B-8775-4B32-9FE6-CE5EDAF46A1C}" destId="{6E377735-FDE3-42C0-97CC-BF09A1691FFB}" srcOrd="0" destOrd="0" presId="urn:microsoft.com/office/officeart/2005/8/layout/venn3"/>
    <dgm:cxn modelId="{45F434B5-3741-4D64-9C8A-67DD83094420}" type="presOf" srcId="{D4BA4B05-FF78-49F4-B8EB-5CDB9A223B5A}" destId="{5D582FB4-4673-4733-AC28-F2324FFFD3DA}" srcOrd="0" destOrd="1" presId="urn:microsoft.com/office/officeart/2005/8/layout/venn3"/>
    <dgm:cxn modelId="{389B4801-A8D3-4BBA-978D-E5113B2367F6}" srcId="{CBCB0154-5CDB-4FA0-9736-3BE603F07657}" destId="{C1B2EB4B-09C2-4FA4-8906-57E824913769}" srcOrd="1" destOrd="0" parTransId="{448B5371-10A6-40DE-914E-4E5CEADDBEE8}" sibTransId="{CB9E8495-E5BB-4F7B-97F8-E1F7FD482C36}"/>
    <dgm:cxn modelId="{F459FE9D-8F3F-40C9-BD38-00DA284CDC51}" srcId="{C1B2EB4B-09C2-4FA4-8906-57E824913769}" destId="{D51B929D-373B-4787-BB00-624ED90D0429}" srcOrd="1" destOrd="0" parTransId="{2D24C60A-9208-496B-8AD6-25AFEA647FF5}" sibTransId="{1B67E126-1604-40F2-BF5F-924B80E4114D}"/>
    <dgm:cxn modelId="{B626507C-CF25-4384-90AC-3B5F75934ED4}" type="presOf" srcId="{D51B929D-373B-4787-BB00-624ED90D0429}" destId="{5D582FB4-4673-4733-AC28-F2324FFFD3DA}" srcOrd="0" destOrd="2" presId="urn:microsoft.com/office/officeart/2005/8/layout/venn3"/>
    <dgm:cxn modelId="{09440513-6C59-442E-A459-8F6B444F32C1}" srcId="{0983309B-8775-4B32-9FE6-CE5EDAF46A1C}" destId="{FD4761C4-FF49-4215-B8E4-8D0C60E03A3E}" srcOrd="1" destOrd="0" parTransId="{228EC186-C7A7-45E3-B120-0F0C7C512F7C}" sibTransId="{0FC4BA77-259D-459E-B1EB-A8AF682DCF0A}"/>
    <dgm:cxn modelId="{31A8A75B-0C3E-448E-80D5-C6400FF2D296}" type="presOf" srcId="{FD4761C4-FF49-4215-B8E4-8D0C60E03A3E}" destId="{6E377735-FDE3-42C0-97CC-BF09A1691FFB}" srcOrd="0" destOrd="2" presId="urn:microsoft.com/office/officeart/2005/8/layout/venn3"/>
    <dgm:cxn modelId="{4BFE9CC2-BEAD-4B9A-A4E2-794AD6699EE7}" type="presOf" srcId="{C1B2EB4B-09C2-4FA4-8906-57E824913769}" destId="{5D582FB4-4673-4733-AC28-F2324FFFD3DA}" srcOrd="0" destOrd="0" presId="urn:microsoft.com/office/officeart/2005/8/layout/venn3"/>
    <dgm:cxn modelId="{6549C94D-2CAC-4CE7-9441-EF40280E477B}" type="presParOf" srcId="{4C699026-459E-4C1C-92AC-E4AD155A0BF3}" destId="{6E377735-FDE3-42C0-97CC-BF09A1691FFB}" srcOrd="0" destOrd="0" presId="urn:microsoft.com/office/officeart/2005/8/layout/venn3"/>
    <dgm:cxn modelId="{5528ECC7-1C71-4F8D-B422-8C0297A51A53}" type="presParOf" srcId="{4C699026-459E-4C1C-92AC-E4AD155A0BF3}" destId="{4D074DCC-F4F5-4D52-BF4F-54C087EF5ECB}" srcOrd="1" destOrd="0" presId="urn:microsoft.com/office/officeart/2005/8/layout/venn3"/>
    <dgm:cxn modelId="{F5096F88-C54A-4457-998B-EC48E5089EBA}" type="presParOf" srcId="{4C699026-459E-4C1C-92AC-E4AD155A0BF3}" destId="{5D582FB4-4673-4733-AC28-F2324FFFD3DA}" srcOrd="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598291-7CA1-4C71-BB72-E0DBD4705FCF}">
      <dsp:nvSpPr>
        <dsp:cNvPr id="0" name=""/>
        <dsp:cNvSpPr/>
      </dsp:nvSpPr>
      <dsp:spPr>
        <a:xfrm>
          <a:off x="9267" y="0"/>
          <a:ext cx="5540181" cy="1475340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rgbClr val="4472C4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Modelo de Evaluación y Orientación de la Agencia de Calidad de la Educación</a:t>
          </a:r>
          <a:endParaRPr lang="es-CL" sz="2000" b="0" kern="1200" cap="none" spc="0" dirty="0">
            <a:ln w="0"/>
            <a:solidFill>
              <a:schemeClr val="accent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46937" y="0"/>
        <a:ext cx="4064841" cy="1475340"/>
      </dsp:txXfrm>
    </dsp:sp>
    <dsp:sp modelId="{4C08589D-74C9-43A0-B9DB-C573099BA385}">
      <dsp:nvSpPr>
        <dsp:cNvPr id="0" name=""/>
        <dsp:cNvSpPr/>
      </dsp:nvSpPr>
      <dsp:spPr>
        <a:xfrm>
          <a:off x="4995431" y="0"/>
          <a:ext cx="5540181" cy="1475340"/>
        </a:xfrm>
        <a:prstGeom prst="chevron">
          <a:avLst/>
        </a:prstGeom>
        <a:noFill/>
        <a:ln w="19050" cap="flat" cmpd="sng" algn="ctr">
          <a:solidFill>
            <a:srgbClr val="4472C4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Modelo de Acompañamiento para la Mejora de la Subsecretaría de Educación Parvularia</a:t>
          </a:r>
          <a:endParaRPr lang="es-CL" sz="2000" b="0" kern="1200" cap="none" spc="0" dirty="0">
            <a:ln w="0"/>
            <a:solidFill>
              <a:schemeClr val="accent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733101" y="0"/>
        <a:ext cx="4064841" cy="14753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377735-FDE3-42C0-97CC-BF09A1691FFB}">
      <dsp:nvSpPr>
        <dsp:cNvPr id="0" name=""/>
        <dsp:cNvSpPr/>
      </dsp:nvSpPr>
      <dsp:spPr>
        <a:xfrm>
          <a:off x="6350" y="455083"/>
          <a:ext cx="4508499" cy="4508499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8118" tIns="20320" rIns="248118" bIns="20320" numCol="1" spcCol="1270" anchor="ctr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1. CONFIANZA Y AUTONOMÍA DE LOS ESTABLECIMIENTOS EDUCATIVOS Y SUS SOSTENEDORES</a:t>
          </a:r>
          <a:endParaRPr lang="es-ES" sz="1600" b="1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L" sz="1600" kern="1200" dirty="0">
              <a:latin typeface="Calibri" panose="020F0502020204030204" pitchFamily="34" charset="0"/>
              <a:cs typeface="Calibri" panose="020F0502020204030204" pitchFamily="34" charset="0"/>
            </a:rPr>
            <a:t>Reconoce el cambio como una oportunidad de mejora pertinente, cuando este surge de su contexto educacional plasmado en su PEI.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L" sz="1600" kern="1200" dirty="0">
              <a:latin typeface="Calibri" panose="020F0502020204030204" pitchFamily="34" charset="0"/>
              <a:cs typeface="Calibri" panose="020F0502020204030204" pitchFamily="34" charset="0"/>
            </a:rPr>
            <a:t>Apoyo en la instalación de competencias en sostenedores y </a:t>
          </a:r>
          <a:r>
            <a:rPr lang="es-CL" sz="1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directivos, </a:t>
          </a:r>
          <a:r>
            <a:rPr lang="es-CL" sz="1600" kern="1200" dirty="0">
              <a:latin typeface="Calibri" panose="020F0502020204030204" pitchFamily="34" charset="0"/>
              <a:cs typeface="Calibri" panose="020F0502020204030204" pitchFamily="34" charset="0"/>
            </a:rPr>
            <a:t>fomentando la autonomía institucional.</a:t>
          </a:r>
        </a:p>
      </dsp:txBody>
      <dsp:txXfrm>
        <a:off x="666604" y="1115337"/>
        <a:ext cx="3187991" cy="3187991"/>
      </dsp:txXfrm>
    </dsp:sp>
    <dsp:sp modelId="{5D582FB4-4673-4733-AC28-F2324FFFD3DA}">
      <dsp:nvSpPr>
        <dsp:cNvPr id="0" name=""/>
        <dsp:cNvSpPr/>
      </dsp:nvSpPr>
      <dsp:spPr>
        <a:xfrm>
          <a:off x="3613150" y="455083"/>
          <a:ext cx="4508499" cy="4508499"/>
        </a:xfrm>
        <a:prstGeom prst="ellipse">
          <a:avLst/>
        </a:prstGeom>
        <a:solidFill>
          <a:schemeClr val="accent1">
            <a:shade val="80000"/>
            <a:alpha val="50000"/>
            <a:hueOff val="466945"/>
            <a:satOff val="-7745"/>
            <a:lumOff val="356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8118" tIns="20320" rIns="248118" bIns="20320" numCol="1" spcCol="1270" anchor="ctr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2. PROCESO DE MEJORA EDUCATIVA ARTICULADA Y CON FOCO EN EL AULA</a:t>
          </a:r>
          <a:endParaRPr lang="es-ES" sz="1600" b="1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L" sz="1600" kern="1200" dirty="0">
              <a:latin typeface="Calibri" panose="020F0502020204030204" pitchFamily="34" charset="0"/>
              <a:cs typeface="Calibri" panose="020F0502020204030204" pitchFamily="34" charset="0"/>
            </a:rPr>
            <a:t>Diferentes instituciones están articuladas con propósitos distintos, pero fundamentos compartidos (BCEP-MBEEP-EIDEP).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L" sz="1600" kern="1200">
              <a:latin typeface="Calibri" panose="020F0502020204030204" pitchFamily="34" charset="0"/>
              <a:cs typeface="Calibri" panose="020F0502020204030204" pitchFamily="34" charset="0"/>
            </a:rPr>
            <a:t>Foco de apoyo centrado en aula pero acorde a la realidad de cada establecimiento.</a:t>
          </a:r>
          <a:endParaRPr lang="es-CL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273404" y="1115337"/>
        <a:ext cx="3187991" cy="31879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DA6CB58-78EB-4886-8976-14B8960F0956}" type="datetimeFigureOut">
              <a:rPr lang="es-CL" smtClean="0"/>
              <a:t>15-01-2021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7D617C5-CD9A-42BE-940D-E0601E0D090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17367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s-CL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‹Nº›</a:t>
            </a:fld>
            <a:endParaRPr lang="es-CL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248806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93" name="Google Shape;93;p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s-CL"/>
              <a:pPr algn="r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3193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D51C3-4E36-9442-A3B7-88EB133C701D}" type="slidenum">
              <a:rPr lang="es-CL" smtClean="0"/>
              <a:pPr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42468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s-CL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4</a:t>
            </a:fld>
            <a:endParaRPr lang="es-CL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0635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D51C3-4E36-9442-A3B7-88EB133C701D}" type="slidenum">
              <a:rPr lang="es-CL" smtClean="0"/>
              <a:pPr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88749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s-CL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11</a:t>
            </a:fld>
            <a:endParaRPr lang="es-CL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7489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baseline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s-C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12</a:t>
            </a:fld>
            <a:endParaRPr lang="es-CL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599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31774">
              <a:buClrTx/>
              <a:buSzTx/>
              <a:defRPr/>
            </a:pPr>
            <a:r>
              <a:rPr lang="es-CL" dirty="0" smtClean="0"/>
              <a:t>Enfocarse</a:t>
            </a:r>
            <a:r>
              <a:rPr lang="es-CL" baseline="0" dirty="0" smtClean="0"/>
              <a:t> en ¿Qué es?, objetivo, base (datos del sistema), periodicidad (anualmente).</a:t>
            </a:r>
          </a:p>
          <a:p>
            <a:pPr marL="0" indent="0" defTabSz="931774">
              <a:buClrTx/>
              <a:buSzTx/>
              <a:defRPr/>
            </a:pPr>
            <a:r>
              <a:rPr lang="es-CL" baseline="0" dirty="0" smtClean="0"/>
              <a:t>Es importante dejar claro que en este componente no participan los EEP sino que es un proceso interno y que sirve para planificar el componente de visitas.</a:t>
            </a: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D51C3-4E36-9442-A3B7-88EB133C701D}" type="slidenum">
              <a:rPr lang="es-CL" smtClean="0"/>
              <a:pPr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72410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D51C3-4E36-9442-A3B7-88EB133C701D}" type="slidenum">
              <a:rPr lang="es-CL" smtClean="0"/>
              <a:pPr/>
              <a:t>16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63027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3403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CL" dirty="0" smtClean="0"/>
              <a:t>Es importante destacar qué</a:t>
            </a:r>
            <a:r>
              <a:rPr lang="es-CL" baseline="0" dirty="0" smtClean="0"/>
              <a:t> es (estudio muestral), que </a:t>
            </a:r>
            <a:r>
              <a:rPr lang="es-CL" dirty="0" smtClean="0"/>
              <a:t>está en concordancia con las BCEP</a:t>
            </a:r>
            <a:r>
              <a:rPr lang="es-CL" baseline="0" dirty="0" smtClean="0"/>
              <a:t> y cuál es su propósito.</a:t>
            </a:r>
          </a:p>
          <a:p>
            <a:r>
              <a:rPr lang="es-CL" baseline="0" dirty="0" smtClean="0"/>
              <a:t>Dejar claro que actualmente se está realizando un estudio de factibilidad para el diseño del estudio muestral.</a:t>
            </a:r>
          </a:p>
          <a:p>
            <a:endParaRPr lang="es-CL" baseline="0" dirty="0" smtClean="0"/>
          </a:p>
          <a:p>
            <a:r>
              <a:rPr lang="es-CL" baseline="0" dirty="0" smtClean="0"/>
              <a:t>-Aclarar que no se trata de una evaluación como el SIMCE, sino más bien una evaluación personalizada y muestral, realizada a través de actividades lúdicas con el uso de material didáctico específico para este nivel educativo. </a:t>
            </a:r>
          </a:p>
          <a:p>
            <a:endParaRPr lang="es-CL" baseline="0" dirty="0" smtClean="0"/>
          </a:p>
          <a:p>
            <a:r>
              <a:rPr lang="es-CL" baseline="0" dirty="0" smtClean="0"/>
              <a:t>- Aclarar que el Monitoreo al Desarrollo y Aprendizajes no está asociada a Categorización, porque el Modelo no contempla la ordenación de establecimiento, sino más bien la priorización del trabajo en pos de poder apoyar a los establecimientos que más lo necesitan. No hay Categorías, no hay ordenación. </a:t>
            </a:r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D51C3-4E36-9442-A3B7-88EB133C701D}" type="slidenum">
              <a:rPr lang="es-CL" smtClean="0"/>
              <a:pPr/>
              <a:t>19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40520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D51C3-4E36-9442-A3B7-88EB133C701D}" type="slidenum">
              <a:rPr lang="es-CL" smtClean="0"/>
              <a:pPr/>
              <a:t>20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4783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D51C3-4E36-9442-A3B7-88EB133C701D}" type="slidenum">
              <a:rPr lang="es-CL" smtClean="0"/>
              <a:pPr/>
              <a:t>21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47012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D51C3-4E36-9442-A3B7-88EB133C701D}" type="slidenum">
              <a:rPr lang="es-CL" smtClean="0"/>
              <a:pPr/>
              <a:t>22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7205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42" descr="Imagen que contiene persona, exterior, niño, pequeño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42" descr="Imagen que contiene texto, botella, firmar, señal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934" y="4281666"/>
            <a:ext cx="1926163" cy="20333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>
  <p:cSld name="Contenido con título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En blanco">
  <p:cSld name="4_En blanco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" name="Google Shape;59;p55" descr="Imagen que contiene persona, niño, joven, pequeño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55"/>
          <p:cNvSpPr txBox="1">
            <a:spLocks noGrp="1"/>
          </p:cNvSpPr>
          <p:nvPr>
            <p:ph type="title"/>
          </p:nvPr>
        </p:nvSpPr>
        <p:spPr>
          <a:xfrm>
            <a:off x="510397" y="1296778"/>
            <a:ext cx="4389407" cy="1360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8ACA"/>
              </a:buClr>
              <a:buSzPts val="4400"/>
              <a:buFont typeface="Trebuchet MS"/>
              <a:buNone/>
              <a:defRPr sz="4400">
                <a:solidFill>
                  <a:srgbClr val="418ACA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55"/>
          <p:cNvSpPr/>
          <p:nvPr/>
        </p:nvSpPr>
        <p:spPr>
          <a:xfrm>
            <a:off x="189781" y="1250830"/>
            <a:ext cx="112144" cy="1397479"/>
          </a:xfrm>
          <a:prstGeom prst="rect">
            <a:avLst/>
          </a:prstGeom>
          <a:solidFill>
            <a:srgbClr val="E72F3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tada">
  <p:cSld name="Portada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6"/>
          <p:cNvSpPr txBox="1">
            <a:spLocks noGrp="1"/>
          </p:cNvSpPr>
          <p:nvPr>
            <p:ph type="dt" idx="10"/>
          </p:nvPr>
        </p:nvSpPr>
        <p:spPr>
          <a:xfrm>
            <a:off x="838200" y="63268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56"/>
          <p:cNvSpPr/>
          <p:nvPr/>
        </p:nvSpPr>
        <p:spPr>
          <a:xfrm>
            <a:off x="-9832" y="-9832"/>
            <a:ext cx="3581400" cy="6887496"/>
          </a:xfrm>
          <a:prstGeom prst="rect">
            <a:avLst/>
          </a:prstGeom>
          <a:solidFill>
            <a:srgbClr val="ED3F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56"/>
          <p:cNvSpPr txBox="1">
            <a:spLocks noGrp="1"/>
          </p:cNvSpPr>
          <p:nvPr>
            <p:ph type="title"/>
          </p:nvPr>
        </p:nvSpPr>
        <p:spPr>
          <a:xfrm>
            <a:off x="4027280" y="2025932"/>
            <a:ext cx="6652042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3F42"/>
              </a:buClr>
              <a:buSzPts val="2400"/>
              <a:buFont typeface="Arial"/>
              <a:buNone/>
              <a:defRPr sz="2400" b="1" i="0">
                <a:solidFill>
                  <a:srgbClr val="ED3F4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6" name="Google Shape;66;p56"/>
          <p:cNvSpPr txBox="1">
            <a:spLocks noGrp="1"/>
          </p:cNvSpPr>
          <p:nvPr>
            <p:ph type="body" idx="1"/>
          </p:nvPr>
        </p:nvSpPr>
        <p:spPr>
          <a:xfrm>
            <a:off x="4027280" y="3736258"/>
            <a:ext cx="6652042" cy="1179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42857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67" name="Google Shape;67;p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41730" y="487798"/>
            <a:ext cx="1697940" cy="1538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ulo + bullets">
  <p:cSld name="Titulo + bullet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79322" y="6815897"/>
            <a:ext cx="891757" cy="6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57" descr="Imagen que contiene alimentos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79322" y="-9832"/>
            <a:ext cx="891755" cy="62152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57"/>
          <p:cNvSpPr txBox="1">
            <a:spLocks noGrp="1"/>
          </p:cNvSpPr>
          <p:nvPr>
            <p:ph type="title"/>
          </p:nvPr>
        </p:nvSpPr>
        <p:spPr>
          <a:xfrm>
            <a:off x="1288026" y="1010265"/>
            <a:ext cx="9391296" cy="83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3F42"/>
              </a:buClr>
              <a:buSzPts val="2400"/>
              <a:buFont typeface="Arial"/>
              <a:buNone/>
              <a:defRPr sz="2400" b="1" i="0">
                <a:solidFill>
                  <a:srgbClr val="ED3F4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p57"/>
          <p:cNvSpPr txBox="1">
            <a:spLocks noGrp="1"/>
          </p:cNvSpPr>
          <p:nvPr>
            <p:ph type="body" idx="1"/>
          </p:nvPr>
        </p:nvSpPr>
        <p:spPr>
          <a:xfrm>
            <a:off x="1288026" y="2072149"/>
            <a:ext cx="9391296" cy="1445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528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ED3F42"/>
              </a:buClr>
              <a:buSzPts val="1680"/>
              <a:buFont typeface="Arial"/>
              <a:buChar char="•"/>
              <a:defRPr sz="16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En blanco" type="blank">
  <p:cSld name="BLANK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79322" y="6815897"/>
            <a:ext cx="891757" cy="6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parador Rojo">
  <p:cSld name="Separador Rojo">
    <p:bg>
      <p:bgPr>
        <a:solidFill>
          <a:srgbClr val="ED3F42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9"/>
          <p:cNvSpPr txBox="1">
            <a:spLocks noGrp="1"/>
          </p:cNvSpPr>
          <p:nvPr>
            <p:ph type="title"/>
          </p:nvPr>
        </p:nvSpPr>
        <p:spPr>
          <a:xfrm>
            <a:off x="1352905" y="3628590"/>
            <a:ext cx="6652042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as">
  <p:cSld name="3 columna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6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79322" y="6815897"/>
            <a:ext cx="891757" cy="6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61" descr="Imagen que contiene alimentos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79322" y="-9832"/>
            <a:ext cx="891755" cy="62152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61"/>
          <p:cNvSpPr txBox="1">
            <a:spLocks noGrp="1"/>
          </p:cNvSpPr>
          <p:nvPr>
            <p:ph type="title"/>
          </p:nvPr>
        </p:nvSpPr>
        <p:spPr>
          <a:xfrm>
            <a:off x="965050" y="1023042"/>
            <a:ext cx="294967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3F42"/>
              </a:buClr>
              <a:buSzPts val="2400"/>
              <a:buFont typeface="Arial"/>
              <a:buNone/>
              <a:defRPr sz="2400" b="1" i="0">
                <a:solidFill>
                  <a:srgbClr val="ED3F4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7" name="Google Shape;87;p61"/>
          <p:cNvSpPr txBox="1">
            <a:spLocks noGrp="1"/>
          </p:cNvSpPr>
          <p:nvPr>
            <p:ph type="body" idx="1"/>
          </p:nvPr>
        </p:nvSpPr>
        <p:spPr>
          <a:xfrm>
            <a:off x="965050" y="2733368"/>
            <a:ext cx="2949677" cy="2970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42857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61"/>
          <p:cNvSpPr txBox="1">
            <a:spLocks noGrp="1"/>
          </p:cNvSpPr>
          <p:nvPr>
            <p:ph type="body" idx="2"/>
          </p:nvPr>
        </p:nvSpPr>
        <p:spPr>
          <a:xfrm>
            <a:off x="4347347" y="2733368"/>
            <a:ext cx="2949677" cy="2970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42857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61"/>
          <p:cNvSpPr txBox="1">
            <a:spLocks noGrp="1"/>
          </p:cNvSpPr>
          <p:nvPr>
            <p:ph type="body" idx="3"/>
          </p:nvPr>
        </p:nvSpPr>
        <p:spPr>
          <a:xfrm>
            <a:off x="7729645" y="2733368"/>
            <a:ext cx="2949677" cy="2970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42857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ulo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684F1A6-24DE-7644-B26D-076FF05526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9322" y="6815897"/>
            <a:ext cx="891757" cy="61767"/>
          </a:xfrm>
          <a:prstGeom prst="rect">
            <a:avLst/>
          </a:prstGeom>
        </p:spPr>
      </p:pic>
      <p:pic>
        <p:nvPicPr>
          <p:cNvPr id="6" name="Imagen 5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1AAE4375-35C3-5341-A9B0-0496B8E092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9322" y="-9832"/>
            <a:ext cx="891755" cy="621526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8185CAD0-E787-5E46-B4AB-C54EC0BD2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026" y="1010265"/>
            <a:ext cx="9391296" cy="835742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 i="0">
                <a:solidFill>
                  <a:srgbClr val="ED3F42"/>
                </a:solidFill>
                <a:latin typeface="gobCL Heavy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E9585D9E-956C-244B-81F7-02F9D4E51C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88026" y="2072149"/>
            <a:ext cx="9391296" cy="144534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Clr>
                <a:srgbClr val="ED3F42"/>
              </a:buClr>
              <a:buSzPct val="105000"/>
              <a:buFont typeface="Arial" panose="020B0604020202020204" pitchFamily="34" charset="0"/>
              <a:buChar char="•"/>
              <a:defRPr sz="1600" b="0" i="0">
                <a:latin typeface="gobCL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65287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ulo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684F1A6-24DE-7644-B26D-076FF05526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9322" y="6815897"/>
            <a:ext cx="891757" cy="61767"/>
          </a:xfrm>
          <a:prstGeom prst="rect">
            <a:avLst/>
          </a:prstGeom>
        </p:spPr>
      </p:pic>
      <p:pic>
        <p:nvPicPr>
          <p:cNvPr id="6" name="Imagen 5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1AAE4375-35C3-5341-A9B0-0496B8E092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9322" y="-9832"/>
            <a:ext cx="891755" cy="621526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8185CAD0-E787-5E46-B4AB-C54EC0BD2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026" y="1010265"/>
            <a:ext cx="9391296" cy="835742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 i="0">
                <a:solidFill>
                  <a:srgbClr val="ED3F42"/>
                </a:solidFill>
                <a:latin typeface="gobCL Heavy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E9585D9E-956C-244B-81F7-02F9D4E51C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88026" y="2072149"/>
            <a:ext cx="9391296" cy="144534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Clr>
                <a:srgbClr val="ED3F42"/>
              </a:buClr>
              <a:buSzPct val="105000"/>
              <a:buFont typeface="Arial" panose="020B0604020202020204" pitchFamily="34" charset="0"/>
              <a:buChar char="•"/>
              <a:defRPr sz="1600" b="0" i="0">
                <a:latin typeface="gobCL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41218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ulo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684F1A6-24DE-7644-B26D-076FF05526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9322" y="6815897"/>
            <a:ext cx="891757" cy="61767"/>
          </a:xfrm>
          <a:prstGeom prst="rect">
            <a:avLst/>
          </a:prstGeom>
        </p:spPr>
      </p:pic>
      <p:pic>
        <p:nvPicPr>
          <p:cNvPr id="6" name="Imagen 5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1AAE4375-35C3-5341-A9B0-0496B8E092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9322" y="-9832"/>
            <a:ext cx="891755" cy="621526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8185CAD0-E787-5E46-B4AB-C54EC0BD2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026" y="1010265"/>
            <a:ext cx="9391296" cy="835742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 i="0">
                <a:solidFill>
                  <a:srgbClr val="ED3F42"/>
                </a:solidFill>
                <a:latin typeface="gobCL Heavy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E9585D9E-956C-244B-81F7-02F9D4E51C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88026" y="2072149"/>
            <a:ext cx="9391296" cy="144534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Clr>
                <a:srgbClr val="ED3F42"/>
              </a:buClr>
              <a:buSzPct val="105000"/>
              <a:buFont typeface="Arial" panose="020B0604020202020204" pitchFamily="34" charset="0"/>
              <a:buChar char="•"/>
              <a:defRPr sz="1600" b="0" i="0">
                <a:latin typeface="gobCL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35371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A96A03E6-2DD7-401F-B3A2-7D0ADC8E69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430" y="94891"/>
            <a:ext cx="10084279" cy="1000664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rgbClr val="418AC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s-ES" dirty="0"/>
              <a:t>Título diapositiva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462637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8D958FD-04A7-49BC-A113-2578852391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4420BE8-9BBF-4A43-9EC5-249BD9CA21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78616" y="1296778"/>
            <a:ext cx="4389407" cy="136015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18AC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s-ES" dirty="0"/>
              <a:t>Título del separador</a:t>
            </a:r>
            <a:endParaRPr lang="es-CL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1B81301-5E28-435B-8A05-FC032FCF2752}"/>
              </a:ext>
            </a:extLst>
          </p:cNvPr>
          <p:cNvSpPr/>
          <p:nvPr userDrawn="1"/>
        </p:nvSpPr>
        <p:spPr>
          <a:xfrm>
            <a:off x="6858000" y="1250830"/>
            <a:ext cx="112144" cy="1397479"/>
          </a:xfrm>
          <a:prstGeom prst="rect">
            <a:avLst/>
          </a:prstGeom>
          <a:solidFill>
            <a:srgbClr val="E72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Imagen 2" descr="Imagen que contiene persona, exterior, hombre, niño&#10;&#10;Descripción generada automáticamente">
            <a:extLst>
              <a:ext uri="{FF2B5EF4-FFF2-40B4-BE49-F238E27FC236}">
                <a16:creationId xmlns:a16="http://schemas.microsoft.com/office/drawing/2014/main" id="{01868037-10CA-4017-ACCC-E7EBCCD15E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4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9628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8F99AC3-A09A-284D-A4B6-888520FA1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131"/>
            <a:ext cx="12192000" cy="684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980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A96A03E6-2DD7-401F-B3A2-7D0ADC8E69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430" y="94891"/>
            <a:ext cx="10084279" cy="1000664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rgbClr val="418AC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s-ES" dirty="0"/>
              <a:t>Título diapositiva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58062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Imagen que contiene persona, exterior, niño, pequeño&#10;&#10;Descripción generada automáticamente">
            <a:extLst>
              <a:ext uri="{FF2B5EF4-FFF2-40B4-BE49-F238E27FC236}">
                <a16:creationId xmlns:a16="http://schemas.microsoft.com/office/drawing/2014/main" id="{E8DF1A97-0791-4D6E-B40E-94DC264D70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5" name="Imagen 14" descr="Imagen que contiene texto, botella, firmar, señal&#10;&#10;Descripción generada automáticamente">
            <a:extLst>
              <a:ext uri="{FF2B5EF4-FFF2-40B4-BE49-F238E27FC236}">
                <a16:creationId xmlns:a16="http://schemas.microsoft.com/office/drawing/2014/main" id="{8C07D5AD-410E-44F9-9BAB-C2F64670BD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34" y="4281666"/>
            <a:ext cx="1926163" cy="203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1694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A96A03E6-2DD7-401F-B3A2-7D0ADC8E69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430" y="94891"/>
            <a:ext cx="10084279" cy="1000664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rgbClr val="418AC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s-ES" dirty="0"/>
              <a:t>Título diapositiva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1046117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6">
            <a:extLst>
              <a:ext uri="{FF2B5EF4-FFF2-40B4-BE49-F238E27FC236}">
                <a16:creationId xmlns:a16="http://schemas.microsoft.com/office/drawing/2014/main" id="{274C48D6-5758-4BDA-A927-2EF67F582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430" y="94891"/>
            <a:ext cx="10084279" cy="1000664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rgbClr val="418AC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s-ES" dirty="0"/>
              <a:t>Título diapositiva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360493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6">
            <a:extLst>
              <a:ext uri="{FF2B5EF4-FFF2-40B4-BE49-F238E27FC236}">
                <a16:creationId xmlns:a16="http://schemas.microsoft.com/office/drawing/2014/main" id="{240B297C-1BB8-4781-84EC-7A41D0B1B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430" y="94891"/>
            <a:ext cx="10084279" cy="1000664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rgbClr val="418AC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s-ES" dirty="0"/>
              <a:t>Título diapositiva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0925437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6">
            <a:extLst>
              <a:ext uri="{FF2B5EF4-FFF2-40B4-BE49-F238E27FC236}">
                <a16:creationId xmlns:a16="http://schemas.microsoft.com/office/drawing/2014/main" id="{B2C9596D-A5B4-40F7-92B1-C781C70123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430" y="94891"/>
            <a:ext cx="10084279" cy="1000664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rgbClr val="418AC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s-ES" dirty="0"/>
              <a:t>Título diapositiva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36817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persona, niño, bola de billar, interior&#10;&#10;Descripción generada automáticamente">
            <a:extLst>
              <a:ext uri="{FF2B5EF4-FFF2-40B4-BE49-F238E27FC236}">
                <a16:creationId xmlns:a16="http://schemas.microsoft.com/office/drawing/2014/main" id="{445EBFA4-93AF-4966-AE89-EE5BF6674A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9" name="Título 5">
            <a:extLst>
              <a:ext uri="{FF2B5EF4-FFF2-40B4-BE49-F238E27FC236}">
                <a16:creationId xmlns:a16="http://schemas.microsoft.com/office/drawing/2014/main" id="{1A928FF7-2887-4CF8-935E-725ED2B7D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97" y="1296778"/>
            <a:ext cx="4389407" cy="136015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18AC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s-ES" dirty="0"/>
              <a:t>Título del separador</a:t>
            </a:r>
            <a:endParaRPr lang="es-CL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FD8938F-5B3C-4D8F-88E7-24B2C51E4366}"/>
              </a:ext>
            </a:extLst>
          </p:cNvPr>
          <p:cNvSpPr/>
          <p:nvPr userDrawn="1"/>
        </p:nvSpPr>
        <p:spPr>
          <a:xfrm>
            <a:off x="189781" y="1250830"/>
            <a:ext cx="112144" cy="1397479"/>
          </a:xfrm>
          <a:prstGeom prst="rect">
            <a:avLst/>
          </a:prstGeom>
          <a:solidFill>
            <a:srgbClr val="E72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22928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8D958FD-04A7-49BC-A113-2578852391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Imagen 2" descr="Imagen que contiene persona, parado, hombre, frente&#10;&#10;Descripción generada automáticamente">
            <a:extLst>
              <a:ext uri="{FF2B5EF4-FFF2-40B4-BE49-F238E27FC236}">
                <a16:creationId xmlns:a16="http://schemas.microsoft.com/office/drawing/2014/main" id="{F723B653-AE2E-4C2B-AC01-3E29C5AA4C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4B0D7CD1-0523-4775-B07C-D599BD0061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78616" y="1296778"/>
            <a:ext cx="4389407" cy="136015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18AC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s-ES" dirty="0"/>
              <a:t>Título del separador</a:t>
            </a:r>
            <a:endParaRPr lang="es-CL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2612ED-5A33-4594-A3BB-998B51DD1127}"/>
              </a:ext>
            </a:extLst>
          </p:cNvPr>
          <p:cNvSpPr/>
          <p:nvPr userDrawn="1"/>
        </p:nvSpPr>
        <p:spPr>
          <a:xfrm>
            <a:off x="6858000" y="1250830"/>
            <a:ext cx="112144" cy="1397479"/>
          </a:xfrm>
          <a:prstGeom prst="rect">
            <a:avLst/>
          </a:prstGeom>
          <a:solidFill>
            <a:srgbClr val="E72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857810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interior, tabla, computadora&#10;&#10;Descripción generada automáticamente">
            <a:extLst>
              <a:ext uri="{FF2B5EF4-FFF2-40B4-BE49-F238E27FC236}">
                <a16:creationId xmlns:a16="http://schemas.microsoft.com/office/drawing/2014/main" id="{AB1E3704-D640-4EA8-920A-D2A22DF4C0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ítulo 5">
            <a:extLst>
              <a:ext uri="{FF2B5EF4-FFF2-40B4-BE49-F238E27FC236}">
                <a16:creationId xmlns:a16="http://schemas.microsoft.com/office/drawing/2014/main" id="{33460E1F-C5F6-40D0-9AF4-E7B4DCF361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97" y="1296778"/>
            <a:ext cx="4389407" cy="136015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18AC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s-ES" dirty="0"/>
              <a:t>Título del separador</a:t>
            </a:r>
            <a:endParaRPr lang="es-CL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468669E-1CB5-4B32-82FC-D423285AA029}"/>
              </a:ext>
            </a:extLst>
          </p:cNvPr>
          <p:cNvSpPr/>
          <p:nvPr userDrawn="1"/>
        </p:nvSpPr>
        <p:spPr>
          <a:xfrm>
            <a:off x="189781" y="1250830"/>
            <a:ext cx="112144" cy="1397479"/>
          </a:xfrm>
          <a:prstGeom prst="rect">
            <a:avLst/>
          </a:prstGeom>
          <a:solidFill>
            <a:srgbClr val="E72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250434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8D958FD-04A7-49BC-A113-2578852391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4420BE8-9BBF-4A43-9EC5-249BD9CA21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78616" y="1296778"/>
            <a:ext cx="4389407" cy="136015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18AC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s-ES" dirty="0"/>
              <a:t>Título del separador</a:t>
            </a:r>
            <a:endParaRPr lang="es-CL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1B81301-5E28-435B-8A05-FC032FCF2752}"/>
              </a:ext>
            </a:extLst>
          </p:cNvPr>
          <p:cNvSpPr/>
          <p:nvPr userDrawn="1"/>
        </p:nvSpPr>
        <p:spPr>
          <a:xfrm>
            <a:off x="6858000" y="1250830"/>
            <a:ext cx="112144" cy="1397479"/>
          </a:xfrm>
          <a:prstGeom prst="rect">
            <a:avLst/>
          </a:prstGeom>
          <a:solidFill>
            <a:srgbClr val="E72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Imagen 2" descr="Imagen que contiene persona, exterior, hombre, niño&#10;&#10;Descripción generada automáticamente">
            <a:extLst>
              <a:ext uri="{FF2B5EF4-FFF2-40B4-BE49-F238E27FC236}">
                <a16:creationId xmlns:a16="http://schemas.microsoft.com/office/drawing/2014/main" id="{01868037-10CA-4017-ACCC-E7EBCCD15E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7606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8D958FD-04A7-49BC-A113-2578852391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Imagen 2" descr="Imagen que contiene persona, niño, joven, pequeño&#10;&#10;Descripción generada automáticamente">
            <a:extLst>
              <a:ext uri="{FF2B5EF4-FFF2-40B4-BE49-F238E27FC236}">
                <a16:creationId xmlns:a16="http://schemas.microsoft.com/office/drawing/2014/main" id="{41D1430B-E76A-4338-9FA5-38BFC02B8F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9D65F7B7-8CD4-4C45-BFE7-5B0431A5F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97" y="1296778"/>
            <a:ext cx="4389407" cy="136015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18AC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s-ES" dirty="0"/>
              <a:t>Título del separador</a:t>
            </a:r>
            <a:endParaRPr lang="es-CL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468620E-438C-4870-A3A6-B3EE0DE7DDBD}"/>
              </a:ext>
            </a:extLst>
          </p:cNvPr>
          <p:cNvSpPr/>
          <p:nvPr userDrawn="1"/>
        </p:nvSpPr>
        <p:spPr>
          <a:xfrm>
            <a:off x="189781" y="1250830"/>
            <a:ext cx="112144" cy="1397479"/>
          </a:xfrm>
          <a:prstGeom prst="rect">
            <a:avLst/>
          </a:prstGeom>
          <a:solidFill>
            <a:srgbClr val="E72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96845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8D958FD-04A7-49BC-A113-2578852391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 descr="Imagen que contiene persona, pequeño, niño, joven&#10;&#10;Descripción generada automáticamente">
            <a:extLst>
              <a:ext uri="{FF2B5EF4-FFF2-40B4-BE49-F238E27FC236}">
                <a16:creationId xmlns:a16="http://schemas.microsoft.com/office/drawing/2014/main" id="{BE84A7BE-1323-4F3D-B803-C795421FE6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54420BE8-9BBF-4A43-9EC5-249BD9CA21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78616" y="1296778"/>
            <a:ext cx="4389407" cy="136015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18AC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s-ES" dirty="0"/>
              <a:t>Título del separador</a:t>
            </a:r>
            <a:endParaRPr lang="es-CL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1B81301-5E28-435B-8A05-FC032FCF2752}"/>
              </a:ext>
            </a:extLst>
          </p:cNvPr>
          <p:cNvSpPr/>
          <p:nvPr userDrawn="1"/>
        </p:nvSpPr>
        <p:spPr>
          <a:xfrm>
            <a:off x="6858000" y="1250830"/>
            <a:ext cx="112144" cy="1397479"/>
          </a:xfrm>
          <a:prstGeom prst="rect">
            <a:avLst/>
          </a:prstGeom>
          <a:solidFill>
            <a:srgbClr val="E72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552780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8D958FD-04A7-49BC-A113-2578852391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9D65F7B7-8CD4-4C45-BFE7-5B0431A5F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97" y="1296778"/>
            <a:ext cx="4389407" cy="136015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18AC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s-ES" dirty="0"/>
              <a:t>Título del separador</a:t>
            </a:r>
            <a:endParaRPr lang="es-CL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468620E-438C-4870-A3A6-B3EE0DE7DDBD}"/>
              </a:ext>
            </a:extLst>
          </p:cNvPr>
          <p:cNvSpPr/>
          <p:nvPr userDrawn="1"/>
        </p:nvSpPr>
        <p:spPr>
          <a:xfrm>
            <a:off x="189781" y="1250830"/>
            <a:ext cx="112144" cy="1397479"/>
          </a:xfrm>
          <a:prstGeom prst="rect">
            <a:avLst/>
          </a:prstGeom>
          <a:solidFill>
            <a:srgbClr val="E72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 descr="Imagen que contiene persona, niño, pequeño, joven&#10;&#10;Descripción generada automáticamente">
            <a:extLst>
              <a:ext uri="{FF2B5EF4-FFF2-40B4-BE49-F238E27FC236}">
                <a16:creationId xmlns:a16="http://schemas.microsoft.com/office/drawing/2014/main" id="{41503D13-F425-4B38-B8E9-9B45277405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2108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8D958FD-04A7-49BC-A113-2578852391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4420BE8-9BBF-4A43-9EC5-249BD9CA21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78616" y="1296778"/>
            <a:ext cx="4389407" cy="136015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18AC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s-ES" dirty="0"/>
              <a:t>Título del separador</a:t>
            </a:r>
            <a:endParaRPr lang="es-CL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1B81301-5E28-435B-8A05-FC032FCF2752}"/>
              </a:ext>
            </a:extLst>
          </p:cNvPr>
          <p:cNvSpPr/>
          <p:nvPr userDrawn="1"/>
        </p:nvSpPr>
        <p:spPr>
          <a:xfrm>
            <a:off x="6858000" y="1250830"/>
            <a:ext cx="112144" cy="1397479"/>
          </a:xfrm>
          <a:prstGeom prst="rect">
            <a:avLst/>
          </a:prstGeom>
          <a:solidFill>
            <a:srgbClr val="E72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Imagen 2" descr="Imagen que contiene persona, niño, joven, montar a caballo&#10;&#10;Descripción generada automáticamente">
            <a:extLst>
              <a:ext uri="{FF2B5EF4-FFF2-40B4-BE49-F238E27FC236}">
                <a16:creationId xmlns:a16="http://schemas.microsoft.com/office/drawing/2014/main" id="{FC7E8D2E-0495-4F33-B63E-1C76C015B7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9717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43595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En blanco" type="blank">
  <p:cSld name="8_En blanco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79322" y="6815897"/>
            <a:ext cx="891757" cy="61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4639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8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3.sv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41" descr="Imagen que contiene texto, botella, firmar, señal&#10;&#10;Descripción generada automáticamente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763294" y="185738"/>
            <a:ext cx="1181012" cy="1246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41"/>
          <p:cNvPicPr preferRelativeResize="0"/>
          <p:nvPr/>
        </p:nvPicPr>
        <p:blipFill rotWithShape="1">
          <a:blip r:embed="rId19">
            <a:alphaModFix/>
          </a:blip>
          <a:srcRect r="19369" b="4532"/>
          <a:stretch/>
        </p:blipFill>
        <p:spPr>
          <a:xfrm>
            <a:off x="10957263" y="5502723"/>
            <a:ext cx="1234738" cy="135527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8" r:id="rId8"/>
    <p:sldLayoutId id="2147483669" r:id="rId9"/>
    <p:sldLayoutId id="2147483672" r:id="rId10"/>
    <p:sldLayoutId id="2147483676" r:id="rId11"/>
    <p:sldLayoutId id="2147483678" r:id="rId12"/>
    <p:sldLayoutId id="2147483680" r:id="rId13"/>
    <p:sldLayoutId id="2147483681" r:id="rId14"/>
    <p:sldLayoutId id="2147483683" r:id="rId15"/>
    <p:sldLayoutId id="2147483682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agen que contiene texto, botella, firmar, señal&#10;&#10;Descripción generada automáticamente">
            <a:extLst>
              <a:ext uri="{FF2B5EF4-FFF2-40B4-BE49-F238E27FC236}">
                <a16:creationId xmlns:a16="http://schemas.microsoft.com/office/drawing/2014/main" id="{55F20C2B-E943-40D4-AD6F-943B19BD1A63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294" y="185738"/>
            <a:ext cx="1181012" cy="124674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4DB4183E-B7FD-467B-8AA0-4F5863F1A8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rcRect r="19369" b="4533"/>
          <a:stretch/>
        </p:blipFill>
        <p:spPr>
          <a:xfrm>
            <a:off x="10957263" y="5502723"/>
            <a:ext cx="1234738" cy="135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65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248487" y="799449"/>
            <a:ext cx="6604700" cy="1975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>
              <a:buClr>
                <a:schemeClr val="dk1"/>
              </a:buClr>
              <a:buSzPts val="3240"/>
            </a:pPr>
            <a:r>
              <a:rPr lang="es-CL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Modelo de Evaluación y </a:t>
            </a:r>
            <a:r>
              <a:rPr lang="es-CL" sz="32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Orientación</a:t>
            </a:r>
            <a:r>
              <a:rPr lang="es-CL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s-CL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CL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s-CL" sz="32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ara </a:t>
            </a:r>
            <a:r>
              <a:rPr lang="es-CL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Educación Parvularia</a:t>
            </a:r>
            <a:endParaRPr lang="es-CL" sz="3300" b="1" dirty="0">
              <a:solidFill>
                <a:schemeClr val="accent1"/>
              </a:solidFill>
            </a:endParaRPr>
          </a:p>
        </p:txBody>
      </p:sp>
      <p:sp>
        <p:nvSpPr>
          <p:cNvPr id="96" name="Google Shape;96;p1"/>
          <p:cNvSpPr txBox="1">
            <a:spLocks noGrp="1"/>
          </p:cNvSpPr>
          <p:nvPr>
            <p:ph type="subTitle" idx="1"/>
          </p:nvPr>
        </p:nvSpPr>
        <p:spPr>
          <a:xfrm>
            <a:off x="248487" y="2949477"/>
            <a:ext cx="6735762" cy="976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marR="0" lvl="0" indent="0" algn="l" rtl="0"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CL" sz="1300" b="1" dirty="0" smtClean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Sistema de Aseguramiento de la Calidad</a:t>
            </a:r>
          </a:p>
          <a:p>
            <a:pPr marL="0" marR="0" lvl="0" indent="0" algn="l" rtl="0"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CL" sz="1300" b="1" dirty="0" smtClean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Agencia </a:t>
            </a:r>
            <a:r>
              <a:rPr lang="es-CL" sz="13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de Calidad de la Educación</a:t>
            </a:r>
            <a:endParaRPr sz="1300" dirty="0"/>
          </a:p>
          <a:p>
            <a:pPr marL="0" marR="0" lvl="0" indent="0" algn="l" rtl="0"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CL" sz="1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Unidad de Educación Parvularia</a:t>
            </a:r>
            <a:endParaRPr lang="es-CL" sz="13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CL" sz="13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Enero 2021</a:t>
            </a:r>
            <a:endParaRPr sz="13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half" idx="4294967295"/>
          </p:nvPr>
        </p:nvSpPr>
        <p:spPr>
          <a:xfrm>
            <a:off x="492153" y="1077518"/>
            <a:ext cx="11132225" cy="5630220"/>
          </a:xfrm>
        </p:spPr>
        <p:txBody>
          <a:bodyPr>
            <a:normAutofit/>
          </a:bodyPr>
          <a:lstStyle/>
          <a:p>
            <a:pPr lvl="0"/>
            <a:r>
              <a:rPr lang="es-419" sz="2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Objetivo presentación</a:t>
            </a:r>
          </a:p>
          <a:p>
            <a:pPr lvl="0"/>
            <a:endParaRPr lang="es-419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s-419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Conocer </a:t>
            </a:r>
            <a:r>
              <a:rPr lang="es-419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sentido y el propósito del </a:t>
            </a:r>
            <a:r>
              <a:rPr lang="es-419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Modelo de Evaluación y Orientación para Educación </a:t>
            </a:r>
            <a:r>
              <a:rPr lang="es-419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s-419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arvularia.</a:t>
            </a:r>
          </a:p>
          <a:p>
            <a:pPr lvl="0"/>
            <a:endParaRPr lang="es-419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s-419" sz="2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Contenidos a tratar</a:t>
            </a:r>
          </a:p>
          <a:p>
            <a:pPr lvl="0"/>
            <a:endParaRPr lang="es-419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419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Contexto del </a:t>
            </a:r>
            <a:r>
              <a:rPr lang="es-C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Sistema de </a:t>
            </a:r>
            <a:r>
              <a:rPr lang="es-C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Aseguramiento de la Calidad en Educación </a:t>
            </a:r>
            <a:r>
              <a:rPr lang="es-C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Parvularia.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CL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Modelo de Evaluación y Orientación para Educación Parvularia.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CL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Componentes del modelo: DID, Priorización, Visitas y Monitoreo Desarrollo/Aprendizajes. </a:t>
            </a:r>
          </a:p>
          <a:p>
            <a:endParaRPr lang="es-CL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CL" sz="28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CL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endParaRPr lang="es-C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28F240D-B1EC-264C-89B8-8A23BF364F5D}"/>
              </a:ext>
            </a:extLst>
          </p:cNvPr>
          <p:cNvSpPr txBox="1">
            <a:spLocks/>
          </p:cNvSpPr>
          <p:nvPr/>
        </p:nvSpPr>
        <p:spPr>
          <a:xfrm>
            <a:off x="731385" y="3052028"/>
            <a:ext cx="10344632" cy="1722572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1" i="0" u="none" strike="noStrike" cap="none">
                <a:solidFill>
                  <a:srgbClr val="418ACA"/>
                </a:solidFill>
                <a:latin typeface="Trebuchet MS" panose="020B0603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CL" sz="1800" b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s-CL" sz="1800" b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CL" sz="1800" b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s-CL" sz="1800" b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ES" sz="18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s-ES" sz="18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s-CL" sz="18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89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0562A9-6B6B-40F9-88CC-1569D6A3C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221" y="1783990"/>
            <a:ext cx="6934679" cy="2241909"/>
          </a:xfrm>
        </p:spPr>
        <p:txBody>
          <a:bodyPr/>
          <a:lstStyle/>
          <a:p>
            <a:pPr algn="ctr"/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419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Contexto </a:t>
            </a:r>
            <a:r>
              <a:rPr lang="es-419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 </a:t>
            </a:r>
            <a:r>
              <a:rPr lang="es-CL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Sistema de </a:t>
            </a:r>
            <a:r>
              <a:rPr lang="es-CL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Aseguramiento de la Calidad en Educación Parvularia</a:t>
            </a: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33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0562A9-6B6B-40F9-88CC-1569D6A3C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053" y="263724"/>
            <a:ext cx="10084279" cy="1000664"/>
          </a:xfrm>
        </p:spPr>
        <p:txBody>
          <a:bodyPr/>
          <a:lstStyle/>
          <a:p>
            <a:r>
              <a:rPr lang="es-ES" sz="28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Contexto y </a:t>
            </a:r>
            <a:r>
              <a:rPr lang="es-ES" sz="28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ley </a:t>
            </a:r>
            <a:r>
              <a:rPr lang="es-ES" sz="28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SAC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4C2655-44BA-4EF9-823F-1908677AFF3A}"/>
              </a:ext>
            </a:extLst>
          </p:cNvPr>
          <p:cNvSpPr txBox="1"/>
          <p:nvPr/>
        </p:nvSpPr>
        <p:spPr>
          <a:xfrm>
            <a:off x="269053" y="976356"/>
            <a:ext cx="10380479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>
              <a:lnSpc>
                <a:spcPct val="150000"/>
              </a:lnSpc>
              <a:defRPr sz="1600">
                <a:solidFill>
                  <a:srgbClr val="474C48"/>
                </a:solidFill>
                <a:latin typeface="Trebuchet MS" panose="020B0603020202020204" pitchFamily="34" charset="0"/>
              </a:defRPr>
            </a:lvl1pPr>
          </a:lstStyle>
          <a:p>
            <a:pPr marL="285750" indent="-285750" algn="just">
              <a:lnSpc>
                <a:spcPct val="100000"/>
              </a:lnSpc>
              <a:buClr>
                <a:srgbClr val="E72F3E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s-MX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ley 20.529 </a:t>
            </a: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 el Sistema de Aseguramiento de la Calidad </a:t>
            </a:r>
            <a:r>
              <a:rPr lang="es-MX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(SAC) para </a:t>
            </a: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E</a:t>
            </a:r>
            <a:r>
              <a:rPr lang="es-MX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ducación </a:t>
            </a: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s-MX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arvularia</a:t>
            </a: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MX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Básica </a:t>
            </a: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</a:t>
            </a:r>
            <a:r>
              <a:rPr lang="es-MX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Media.</a:t>
            </a:r>
          </a:p>
          <a:p>
            <a:pPr marL="285750" indent="-285750" algn="just">
              <a:lnSpc>
                <a:spcPct val="100000"/>
              </a:lnSpc>
              <a:buClr>
                <a:srgbClr val="E72F3E"/>
              </a:buClr>
              <a:buFont typeface="Arial" panose="020B0604020202020204" pitchFamily="34" charset="0"/>
              <a:buChar char="•"/>
            </a:pPr>
            <a:endParaRPr lang="es-MX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0000"/>
              </a:lnSpc>
              <a:buClr>
                <a:srgbClr val="E72F3E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s-MX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SAC </a:t>
            </a: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 </a:t>
            </a:r>
            <a:r>
              <a:rPr lang="es-MX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concordancia con las respectivas bases curriculares, de manera que </a:t>
            </a:r>
            <a:r>
              <a:rPr lang="es-MX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establecimientos educacionales propendan al </a:t>
            </a:r>
            <a:r>
              <a:rPr lang="es-MX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mejoramiento constante</a:t>
            </a:r>
            <a:r>
              <a:rPr lang="es-MX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s-MX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buClr>
                <a:srgbClr val="E72F3E"/>
              </a:buClr>
            </a:pPr>
            <a:endParaRPr lang="es-MX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0000"/>
              </a:lnSpc>
              <a:buClr>
                <a:srgbClr val="E72F3E"/>
              </a:buClr>
              <a:buFont typeface="Arial" panose="020B0604020202020204" pitchFamily="34" charset="0"/>
              <a:buChar char="•"/>
            </a:pPr>
            <a:r>
              <a:rPr lang="es-MX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 </a:t>
            </a:r>
            <a:r>
              <a:rPr lang="es-MX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institucionalidad trabaja articuladamente </a:t>
            </a:r>
            <a:r>
              <a:rPr lang="es-MX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generar políticas</a:t>
            </a: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evaluaciones, mecanismos de apoyo y fiscalización de los </a:t>
            </a:r>
            <a:r>
              <a:rPr lang="es-MX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establecimientos, </a:t>
            </a: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</a:t>
            </a:r>
            <a:r>
              <a:rPr lang="es-MX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también sistemas </a:t>
            </a:r>
            <a:r>
              <a:rPr lang="es-MX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información que ayuden al mejoramiento continuo de los centros </a:t>
            </a:r>
            <a:r>
              <a:rPr lang="es-MX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educativos para cada nivel.</a:t>
            </a:r>
          </a:p>
          <a:p>
            <a:pPr marL="285750" indent="-285750" algn="just">
              <a:lnSpc>
                <a:spcPct val="100000"/>
              </a:lnSpc>
              <a:buClr>
                <a:srgbClr val="E72F3E"/>
              </a:buClr>
              <a:buFont typeface="Arial" panose="020B0604020202020204" pitchFamily="34" charset="0"/>
              <a:buChar char="•"/>
            </a:pPr>
            <a:endParaRPr lang="es-MX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0000"/>
              </a:lnSpc>
              <a:buClr>
                <a:srgbClr val="E72F3E"/>
              </a:buClr>
              <a:buFont typeface="Arial" panose="020B0604020202020204" pitchFamily="34" charset="0"/>
              <a:buChar char="•"/>
            </a:pPr>
            <a:r>
              <a:rPr lang="es-CL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Estándares Indicativos de Desempeño de </a:t>
            </a:r>
            <a:r>
              <a:rPr lang="es-CL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EP: </a:t>
            </a:r>
            <a:r>
              <a:rPr lang="es-CL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</a:t>
            </a:r>
            <a:r>
              <a:rPr lang="es-CL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CL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CL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CL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conjunto </a:t>
            </a:r>
            <a:r>
              <a:rPr lang="es-CL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referentes que constituyen un marco </a:t>
            </a:r>
            <a:r>
              <a:rPr lang="es-CL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orientador para los establecimientos y sostenedores del nivel parvulario para </a:t>
            </a:r>
            <a:r>
              <a:rPr lang="es-CL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evaluación de los procesos de gestión </a:t>
            </a:r>
            <a:r>
              <a:rPr lang="es-CL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educacional con foco en </a:t>
            </a:r>
            <a:r>
              <a:rPr lang="es-ES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s-E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proceso de mejora </a:t>
            </a:r>
            <a:r>
              <a:rPr lang="es-ES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continua</a:t>
            </a:r>
            <a:r>
              <a:rPr lang="es-CL" sz="20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s-ES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 algn="just">
              <a:lnSpc>
                <a:spcPct val="100000"/>
              </a:lnSpc>
              <a:buClr>
                <a:srgbClr val="E72F3E"/>
              </a:buClr>
              <a:buFont typeface="Arial" panose="020B0604020202020204" pitchFamily="34" charset="0"/>
              <a:buChar char="•"/>
            </a:pPr>
            <a:endParaRPr lang="es-ES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0000"/>
              </a:lnSpc>
              <a:buClr>
                <a:srgbClr val="E72F3E"/>
              </a:buClr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Centro de los EID: </a:t>
            </a:r>
            <a:r>
              <a:rPr lang="es-ES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gestión pedagógica</a:t>
            </a:r>
            <a:r>
              <a:rPr lang="es-ES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.(Interacciones pedagógicas, ambientes par el aprendizaje, gestión curricular). </a:t>
            </a:r>
            <a:endParaRPr lang="es-E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E72F3E"/>
              </a:buClr>
              <a:buFont typeface="Arial" panose="020B0604020202020204" pitchFamily="34" charset="0"/>
              <a:buChar char="•"/>
            </a:pPr>
            <a:endParaRPr lang="es-MX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E72F3E"/>
              </a:buClr>
              <a:buFont typeface="Arial" panose="020B0604020202020204" pitchFamily="34" charset="0"/>
              <a:buChar char="•"/>
            </a:pPr>
            <a:endParaRPr lang="es-MX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88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1"/>
          <p:cNvSpPr txBox="1">
            <a:spLocks/>
          </p:cNvSpPr>
          <p:nvPr/>
        </p:nvSpPr>
        <p:spPr>
          <a:xfrm>
            <a:off x="535774" y="307538"/>
            <a:ext cx="10256274" cy="902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8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Estas son las instituciones que componen el SAC</a:t>
            </a:r>
            <a:endParaRPr lang="es-CL" sz="2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B0B2285-ED77-4F4A-ADD6-9B1DEAD33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0070"/>
            <a:ext cx="10792048" cy="577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39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8AA379-D57C-4A1F-A56B-64F14E8E3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728" y="465233"/>
            <a:ext cx="10084279" cy="1000664"/>
          </a:xfrm>
        </p:spPr>
        <p:txBody>
          <a:bodyPr/>
          <a:lstStyle/>
          <a:p>
            <a:r>
              <a:rPr lang="es-CL" sz="28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Etapas SAC </a:t>
            </a:r>
            <a:r>
              <a:rPr lang="es-CL" sz="28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 </a:t>
            </a:r>
            <a:r>
              <a:rPr lang="es-CL" dirty="0"/>
              <a:t/>
            </a:r>
            <a:br>
              <a:rPr lang="es-CL" dirty="0"/>
            </a:br>
            <a:endParaRPr lang="es-ES" sz="2400" dirty="0">
              <a:solidFill>
                <a:srgbClr val="6DB5E5"/>
              </a:solidFill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2DAF3561-A6AF-4E9B-B19E-7965FFBEAA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5618313"/>
              </p:ext>
            </p:extLst>
          </p:nvPr>
        </p:nvGraphicFramePr>
        <p:xfrm>
          <a:off x="523728" y="1954627"/>
          <a:ext cx="10544881" cy="1475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lipse 3">
            <a:extLst>
              <a:ext uri="{FF2B5EF4-FFF2-40B4-BE49-F238E27FC236}">
                <a16:creationId xmlns:a16="http://schemas.microsoft.com/office/drawing/2014/main" id="{FB9F3AD1-34DE-4402-BB0A-F62093FFDFF8}"/>
              </a:ext>
            </a:extLst>
          </p:cNvPr>
          <p:cNvSpPr/>
          <p:nvPr/>
        </p:nvSpPr>
        <p:spPr>
          <a:xfrm>
            <a:off x="680414" y="1561940"/>
            <a:ext cx="342199" cy="31415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8" name="Cheurón 17"/>
          <p:cNvSpPr/>
          <p:nvPr/>
        </p:nvSpPr>
        <p:spPr>
          <a:xfrm>
            <a:off x="680416" y="4004561"/>
            <a:ext cx="10544881" cy="1475339"/>
          </a:xfrm>
          <a:prstGeom prst="chevron">
            <a:avLst/>
          </a:prstGeom>
          <a:noFill/>
          <a:ln>
            <a:solidFill>
              <a:srgbClr val="4472C4"/>
            </a:solidFill>
          </a:ln>
        </p:spPr>
        <p:style>
          <a:lnRef idx="3">
            <a:scrgbClr r="0" g="0" b="0"/>
          </a:lnRef>
          <a:fillRef idx="1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34FF5C6A-F019-489D-97FC-EEABCA74C21C}"/>
              </a:ext>
            </a:extLst>
          </p:cNvPr>
          <p:cNvSpPr/>
          <p:nvPr/>
        </p:nvSpPr>
        <p:spPr>
          <a:xfrm>
            <a:off x="5625068" y="1544434"/>
            <a:ext cx="342199" cy="31415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9804E3BC-4043-4FE2-8374-EA8EEAAE736B}"/>
              </a:ext>
            </a:extLst>
          </p:cNvPr>
          <p:cNvSpPr/>
          <p:nvPr/>
        </p:nvSpPr>
        <p:spPr>
          <a:xfrm>
            <a:off x="680415" y="3587042"/>
            <a:ext cx="342199" cy="31415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1FADB3A5-F334-4BAC-9EED-10C969E6397F}"/>
              </a:ext>
            </a:extLst>
          </p:cNvPr>
          <p:cNvSpPr txBox="1"/>
          <p:nvPr/>
        </p:nvSpPr>
        <p:spPr>
          <a:xfrm>
            <a:off x="2558643" y="4388287"/>
            <a:ext cx="81556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Modelo de Fiscalización con Enfoque de Derecho de la Superintendencia de Educación Parvularia</a:t>
            </a:r>
            <a:endParaRPr kumimoji="0" lang="es-CL" sz="2000" b="0" i="0" u="none" strike="noStrike" kern="1200" cap="none" spc="0" normalizeH="0" baseline="0" noProof="0" dirty="0">
              <a:ln w="0"/>
              <a:solidFill>
                <a:schemeClr val="accent1"/>
              </a:solidFill>
              <a:effectLst>
                <a:outerShdw blurRad="38100" dist="19050" dir="2700000" algn="tl" rotWithShape="0">
                  <a:srgbClr val="474C48">
                    <a:alpha val="40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60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uadroTexto 33">
            <a:extLst>
              <a:ext uri="{FF2B5EF4-FFF2-40B4-BE49-F238E27FC236}">
                <a16:creationId xmlns:a16="http://schemas.microsoft.com/office/drawing/2014/main" id="{321408E7-E90B-4EEF-A321-DB67E2A46058}"/>
              </a:ext>
            </a:extLst>
          </p:cNvPr>
          <p:cNvSpPr txBox="1"/>
          <p:nvPr/>
        </p:nvSpPr>
        <p:spPr>
          <a:xfrm>
            <a:off x="291730" y="302431"/>
            <a:ext cx="8721889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" algn="just">
              <a:lnSpc>
                <a:spcPct val="90000"/>
              </a:lnSpc>
              <a:spcAft>
                <a:spcPts val="600"/>
              </a:spcAft>
              <a:buClr>
                <a:srgbClr val="E72F3E"/>
              </a:buClr>
            </a:pPr>
            <a:r>
              <a:rPr lang="en-US" sz="2800" b="1" kern="1200" dirty="0">
                <a:solidFill>
                  <a:srgbClr val="418AC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Principios orientadores de los m</a:t>
            </a:r>
            <a:r>
              <a:rPr lang="en-US" sz="2800" b="1" kern="1200" dirty="0" smtClean="0">
                <a:solidFill>
                  <a:srgbClr val="418AC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odelos </a:t>
            </a:r>
            <a:r>
              <a:rPr lang="en-US" sz="2800" b="1" kern="1200" dirty="0">
                <a:solidFill>
                  <a:srgbClr val="418AC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del SAC EP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824349020"/>
              </p:ext>
            </p:extLst>
          </p:nvPr>
        </p:nvGraphicFramePr>
        <p:xfrm>
          <a:off x="1820708" y="83796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897081" y="6012873"/>
            <a:ext cx="10293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Calibri" panose="020F0502020204030204" pitchFamily="34" charset="0"/>
                <a:cs typeface="Calibri" panose="020F0502020204030204" pitchFamily="34" charset="0"/>
              </a:rPr>
              <a:t>BCEP: Bases Curriculares de Educación </a:t>
            </a:r>
            <a:r>
              <a:rPr lang="es-E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Parvularia.</a:t>
            </a:r>
            <a:endParaRPr lang="es-E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200" dirty="0">
                <a:latin typeface="Calibri" panose="020F0502020204030204" pitchFamily="34" charset="0"/>
                <a:cs typeface="Calibri" panose="020F0502020204030204" pitchFamily="34" charset="0"/>
              </a:rPr>
              <a:t>MBEEP: Marco para la Buena Enseñanza de Educación </a:t>
            </a:r>
            <a:r>
              <a:rPr lang="es-E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Parvularia.</a:t>
            </a:r>
            <a:endParaRPr lang="es-E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200" dirty="0">
                <a:latin typeface="Calibri" panose="020F0502020204030204" pitchFamily="34" charset="0"/>
                <a:cs typeface="Calibri" panose="020F0502020204030204" pitchFamily="34" charset="0"/>
              </a:rPr>
              <a:t>EIDEP: Estándares Indicativos de Desempeño para los establecimientos que imparten Educación Parvularia y sus </a:t>
            </a:r>
            <a:r>
              <a:rPr lang="es-E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sostenedores.</a:t>
            </a:r>
            <a:endParaRPr lang="es-419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79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36926" y="2346800"/>
            <a:ext cx="10084279" cy="1619609"/>
          </a:xfrm>
        </p:spPr>
        <p:txBody>
          <a:bodyPr/>
          <a:lstStyle/>
          <a:p>
            <a:pPr algn="ctr"/>
            <a:r>
              <a:rPr lang="es-CL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Modelo de Evaluación y Orientación para Educación Parvularia desarrollado por la</a:t>
            </a:r>
            <a:br>
              <a:rPr lang="es-CL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CL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Agencia de Calidad de la Educación</a:t>
            </a:r>
            <a:endParaRPr lang="es-CL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96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3303638" y="1347020"/>
            <a:ext cx="5270091" cy="522092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504335" y="267697"/>
            <a:ext cx="8495071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s-CL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Modelo de evaluación y orientación de Educación </a:t>
            </a:r>
            <a:r>
              <a:rPr lang="es-CL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Parvularia</a:t>
            </a:r>
            <a:endParaRPr lang="es-CL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</a:pPr>
            <a:r>
              <a:rPr lang="es-CL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Agencia de Calidad de la Educación.</a:t>
            </a:r>
          </a:p>
        </p:txBody>
      </p:sp>
    </p:spTree>
    <p:extLst>
      <p:ext uri="{BB962C8B-B14F-4D97-AF65-F5344CB8AC3E}">
        <p14:creationId xmlns:p14="http://schemas.microsoft.com/office/powerpoint/2010/main" val="355028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FC044F3-4FEF-A044-B240-FBFFF88AD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1980" y="1771692"/>
            <a:ext cx="6729723" cy="238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58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87202" y="1574768"/>
            <a:ext cx="10318897" cy="2681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400"/>
              </a:spcBef>
            </a:pPr>
            <a:r>
              <a:rPr lang="es-ES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Consiste en un </a:t>
            </a:r>
            <a:r>
              <a:rPr lang="es-E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diagnóstico del desempeño autoaplicado </a:t>
            </a:r>
            <a:r>
              <a:rPr lang="es-ES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 los establecimientos de Educación Parvularia, cuyo objetivo es</a:t>
            </a:r>
            <a:r>
              <a:rPr lang="es-ES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419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contribuir a la mejora continua del desempeño de los establecimientos de </a:t>
            </a:r>
            <a:r>
              <a:rPr lang="es-419" sz="1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Educación </a:t>
            </a:r>
            <a:r>
              <a:rPr lang="es-419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s-419" sz="1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arvularia</a:t>
            </a:r>
            <a:r>
              <a:rPr lang="es-419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mediante el fomento de la reflexión y autoevaluación de la gestión, para impactar positivamente en las oportunidades de desarrollo y aprendizaje </a:t>
            </a:r>
            <a:r>
              <a:rPr lang="es-419" sz="1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niños </a:t>
            </a:r>
            <a:r>
              <a:rPr lang="es-419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</a:t>
            </a:r>
            <a:r>
              <a:rPr lang="es-419" sz="1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niñas.</a:t>
            </a:r>
          </a:p>
          <a:p>
            <a:pPr>
              <a:lnSpc>
                <a:spcPct val="115000"/>
              </a:lnSpc>
              <a:spcBef>
                <a:spcPts val="1400"/>
              </a:spcBef>
            </a:pPr>
            <a:r>
              <a:rPr lang="es-CL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Toda la comunidad educativa puede participar a través de una </a:t>
            </a:r>
            <a:r>
              <a:rPr lang="es-CL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plataforma digital</a:t>
            </a:r>
            <a:r>
              <a:rPr lang="es-CL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que entrega reportes con orientaciones para contribuir a la mejora.</a:t>
            </a:r>
            <a:endParaRPr lang="es-419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Bef>
                <a:spcPts val="1400"/>
              </a:spcBef>
            </a:pPr>
            <a:endParaRPr lang="es-ES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381091" y="3913115"/>
            <a:ext cx="6699510" cy="2362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1400"/>
              </a:spcBef>
            </a:pPr>
            <a:r>
              <a:rPr lang="es-ES" sz="18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Objetivos </a:t>
            </a:r>
            <a:r>
              <a:rPr lang="es-ES" sz="1800" b="1" dirty="0" smtClean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específicos</a:t>
            </a:r>
          </a:p>
          <a:p>
            <a:pPr marL="285750" indent="-285750">
              <a:lnSpc>
                <a:spcPct val="115000"/>
              </a:lnSpc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s-419" sz="1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Propiciar </a:t>
            </a:r>
            <a:r>
              <a:rPr lang="es-419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 proceso de </a:t>
            </a:r>
            <a:r>
              <a:rPr lang="es-419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autoevaluación </a:t>
            </a:r>
            <a:r>
              <a:rPr lang="es-419" sz="18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participativo </a:t>
            </a:r>
            <a:r>
              <a:rPr lang="es-419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 interior de las comunidades educativas, a través variados </a:t>
            </a:r>
            <a:r>
              <a:rPr lang="es-419" sz="1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recursos.</a:t>
            </a:r>
          </a:p>
          <a:p>
            <a:pPr marL="285750" indent="-285750">
              <a:lnSpc>
                <a:spcPct val="115000"/>
              </a:lnSpc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s-419" sz="1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Orientar </a:t>
            </a:r>
            <a:r>
              <a:rPr lang="es-419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 proceso de mejoramiento educativo, mediante la disponibilización de un </a:t>
            </a:r>
            <a:r>
              <a:rPr lang="es-419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reporte con resultados evaluativos </a:t>
            </a:r>
            <a:r>
              <a:rPr lang="es-419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proceso y orientaciones para la mejora de aspectos priorizados.</a:t>
            </a:r>
            <a:endParaRPr lang="es-CL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4E4E2"/>
              </a:clrFrom>
              <a:clrTo>
                <a:srgbClr val="E4E4E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45" t="40417" r="-149"/>
          <a:stretch/>
        </p:blipFill>
        <p:spPr>
          <a:xfrm>
            <a:off x="667927" y="3696047"/>
            <a:ext cx="3432440" cy="279683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FC044F3-4FEF-A044-B240-FBFFF88AD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202" y="222215"/>
            <a:ext cx="3283098" cy="116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68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81D8300-B129-7840-B2C4-FB7EAB9F1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8168"/>
            <a:ext cx="10717619" cy="6004450"/>
          </a:xfrm>
          <a:prstGeom prst="rect">
            <a:avLst/>
          </a:prstGeom>
        </p:spPr>
      </p:pic>
      <p:sp>
        <p:nvSpPr>
          <p:cNvPr id="3" name="Título 11"/>
          <p:cNvSpPr txBox="1">
            <a:spLocks/>
          </p:cNvSpPr>
          <p:nvPr/>
        </p:nvSpPr>
        <p:spPr>
          <a:xfrm>
            <a:off x="789179" y="609646"/>
            <a:ext cx="10256274" cy="4429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Etapas del proceso de aplicación DID</a:t>
            </a:r>
          </a:p>
          <a:p>
            <a:r>
              <a:rPr lang="es-CL" sz="2400" b="1" dirty="0">
                <a:solidFill>
                  <a:srgbClr val="E7303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21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9F467DB-FA3B-4440-AA44-7985B805D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8979" y="1752358"/>
            <a:ext cx="6589904" cy="231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62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2947" y="1878425"/>
            <a:ext cx="4683571" cy="312238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19919" y="1700678"/>
            <a:ext cx="6096000" cy="32213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CL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Mecanismo</a:t>
            </a:r>
            <a:r>
              <a:rPr lang="es-CL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CL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es-CL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permitirá </a:t>
            </a:r>
            <a:r>
              <a:rPr lang="es-CL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identificar </a:t>
            </a:r>
            <a:r>
              <a:rPr lang="es-CL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anualmente los establecimientos </a:t>
            </a:r>
            <a:r>
              <a:rPr lang="es-CL" sz="1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que </a:t>
            </a:r>
            <a:r>
              <a:rPr lang="es-CL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necesitan más apoyo para mejorar su gestión </a:t>
            </a:r>
            <a:r>
              <a:rPr lang="es-CL" sz="1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educativa. </a:t>
            </a:r>
            <a:r>
              <a:rPr lang="es-CL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este proceso se considerarán los EEP </a:t>
            </a:r>
            <a:r>
              <a:rPr lang="es-CL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reciben aportes del </a:t>
            </a:r>
            <a:r>
              <a:rPr lang="es-CL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Estado y que cuentan con RO.</a:t>
            </a:r>
          </a:p>
          <a:p>
            <a:pPr>
              <a:spcBef>
                <a:spcPts val="1400"/>
              </a:spcBef>
            </a:pPr>
            <a:r>
              <a:rPr lang="es-CL" sz="1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Esta </a:t>
            </a:r>
            <a:r>
              <a:rPr lang="es-CL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herramienta procesa datos oficiales que apuntan al contexto de los centros educativos, sus aspectos administrativos y factores estructurales, junto a información proveniente del DID.</a:t>
            </a:r>
          </a:p>
          <a:p>
            <a:pPr>
              <a:spcBef>
                <a:spcPts val="1400"/>
              </a:spcBef>
            </a:pPr>
            <a:r>
              <a:rPr lang="es-CL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Sus resultados </a:t>
            </a:r>
            <a:r>
              <a:rPr lang="es-CL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guían la planificación de las Visitas de Evaluación y </a:t>
            </a:r>
            <a:r>
              <a:rPr lang="es-CL" sz="18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Orientación</a:t>
            </a:r>
            <a:endParaRPr lang="es-CL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9F467DB-FA3B-4440-AA44-7985B805D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19" y="283915"/>
            <a:ext cx="3364681" cy="118028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295400" y="5000805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400"/>
              </a:spcBef>
            </a:pPr>
            <a:r>
              <a:rPr lang="es-CL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es-419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65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1599B9C-44E8-6647-8D4F-A98D5049C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780" y="1706193"/>
            <a:ext cx="6362420" cy="364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52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half" idx="4294967295"/>
          </p:nvPr>
        </p:nvSpPr>
        <p:spPr>
          <a:xfrm>
            <a:off x="241300" y="2571254"/>
            <a:ext cx="7513638" cy="336606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ts val="1400"/>
              </a:spcBef>
            </a:pPr>
            <a:r>
              <a:rPr lang="es-CL" sz="1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Visitaremos </a:t>
            </a:r>
            <a:r>
              <a:rPr lang="es-CL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anualmente a los establecimientos priorizados </a:t>
            </a:r>
            <a:r>
              <a:rPr lang="es-CL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 requieren apoyo en su desempeño, con el objetivo </a:t>
            </a:r>
            <a:r>
              <a:rPr lang="es-CL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e</a:t>
            </a:r>
            <a:r>
              <a:rPr lang="es-419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valuar y orientar la gestión, a partir del análisis de información contextualizada </a:t>
            </a:r>
            <a:r>
              <a:rPr lang="es-419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la reflexión conjunta con las comunidades.</a:t>
            </a:r>
          </a:p>
          <a:p>
            <a:endParaRPr lang="es-CL" sz="1800" dirty="0" smtClean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1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lang="es-CL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estas instancias se </a:t>
            </a:r>
            <a:r>
              <a:rPr lang="es-419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caracterizan las </a:t>
            </a:r>
            <a:r>
              <a:rPr lang="es-419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oportunidades de desarrollo y aprendizaje </a:t>
            </a:r>
            <a:r>
              <a:rPr lang="es-419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 entrega el centro educativo a los niños y niñas. También se identifican </a:t>
            </a:r>
            <a:r>
              <a:rPr lang="es-419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fortalezas y debilidades de la gestión </a:t>
            </a:r>
            <a:r>
              <a:rPr lang="es-419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y, por último, se </a:t>
            </a:r>
            <a:r>
              <a:rPr lang="es-419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promueve la reflexión de las comunidades </a:t>
            </a:r>
            <a:r>
              <a:rPr lang="es-419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respecto de sus propias prácticas, con foco en las interacciones pedagógicas.</a:t>
            </a:r>
            <a:r>
              <a:rPr lang="es-419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indent="0" algn="just">
              <a:buNone/>
            </a:pPr>
            <a:endParaRPr lang="es-CL" dirty="0">
              <a:latin typeface="+mn-lt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es-CL" dirty="0" smtClean="0"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849" y="2672854"/>
            <a:ext cx="3651064" cy="261164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1599B9C-44E8-6647-8D4F-A98D5049C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259103"/>
            <a:ext cx="3403600" cy="194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84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2"/>
          <p:cNvSpPr txBox="1"/>
          <p:nvPr/>
        </p:nvSpPr>
        <p:spPr>
          <a:xfrm>
            <a:off x="333853" y="288132"/>
            <a:ext cx="949540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28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Visita de Evaluación y orientación</a:t>
            </a:r>
            <a:endParaRPr sz="2800" b="1" dirty="0">
              <a:solidFill>
                <a:schemeClr val="accent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" name="Google Shape;319;p24"/>
          <p:cNvSpPr txBox="1"/>
          <p:nvPr/>
        </p:nvSpPr>
        <p:spPr>
          <a:xfrm>
            <a:off x="2032386" y="4570351"/>
            <a:ext cx="6751949" cy="266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6275" tIns="0" rIns="256275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</a:pPr>
            <a:r>
              <a:rPr lang="es-CL"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Entrevistas (individuales y colectivas)</a:t>
            </a:r>
            <a:endParaRPr sz="1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" name="Tab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017109"/>
              </p:ext>
            </p:extLst>
          </p:nvPr>
        </p:nvGraphicFramePr>
        <p:xfrm>
          <a:off x="428231" y="1392358"/>
          <a:ext cx="9306647" cy="18542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9306647">
                  <a:extLst>
                    <a:ext uri="{9D8B030D-6E8A-4147-A177-3AD203B41FA5}">
                      <a16:colId xmlns:a16="http://schemas.microsoft.com/office/drawing/2014/main" val="2665637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L" dirty="0" smtClean="0"/>
                        <a:t>Técnicas</a:t>
                      </a:r>
                      <a:r>
                        <a:rPr lang="es-CL" baseline="0" dirty="0" smtClean="0"/>
                        <a:t> e instrumentos para levantamiento de información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102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L" dirty="0" smtClean="0"/>
                        <a:t>Entrevistas</a:t>
                      </a:r>
                      <a:r>
                        <a:rPr lang="es-CL" baseline="0" dirty="0" smtClean="0"/>
                        <a:t> (individuales y colectivas) a directora, equipo pedagógico y familias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532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L" dirty="0" smtClean="0"/>
                        <a:t>Pauta de observación de interacciones pedagógicas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792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L" dirty="0" smtClean="0"/>
                        <a:t>Pauta de caracterización de ambientes pedagógicos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997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L" dirty="0" smtClean="0"/>
                        <a:t>Actividad</a:t>
                      </a:r>
                      <a:r>
                        <a:rPr lang="es-CL" baseline="0" dirty="0" smtClean="0"/>
                        <a:t> con niños y niñas 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753093"/>
                  </a:ext>
                </a:extLst>
              </a:tr>
            </a:tbl>
          </a:graphicData>
        </a:graphic>
      </p:graphicFrame>
      <p:graphicFrame>
        <p:nvGraphicFramePr>
          <p:cNvPr id="24" name="Tab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808436"/>
              </p:ext>
            </p:extLst>
          </p:nvPr>
        </p:nvGraphicFramePr>
        <p:xfrm>
          <a:off x="428231" y="3724211"/>
          <a:ext cx="9306647" cy="111252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9306647">
                  <a:extLst>
                    <a:ext uri="{9D8B030D-6E8A-4147-A177-3AD203B41FA5}">
                      <a16:colId xmlns:a16="http://schemas.microsoft.com/office/drawing/2014/main" val="2665637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L" dirty="0" smtClean="0"/>
                        <a:t>Herramientas de Información y Orientación 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102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L" dirty="0" smtClean="0"/>
                        <a:t>Taller de Orientación</a:t>
                      </a:r>
                      <a:r>
                        <a:rPr lang="es-CL" baseline="0" dirty="0" smtClean="0"/>
                        <a:t> 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532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L" dirty="0" smtClean="0"/>
                        <a:t>Informe de resultados y recomendaciones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792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14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92E8A8E-54D8-2543-9641-8770CD393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978" y="1847311"/>
            <a:ext cx="7897306" cy="234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33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66" y="2421661"/>
            <a:ext cx="4473054" cy="298203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92E8A8E-54D8-2543-9641-8770CD393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79" y="540608"/>
            <a:ext cx="4640256" cy="137709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424170" y="242166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400"/>
              </a:spcBef>
            </a:pPr>
            <a:r>
              <a:rPr lang="es-CL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Mediante un </a:t>
            </a:r>
            <a:r>
              <a:rPr lang="es-CL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estudio </a:t>
            </a:r>
            <a:r>
              <a:rPr lang="es-CL" sz="18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muestral</a:t>
            </a:r>
            <a:r>
              <a:rPr lang="es-CL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observaremos los aprendizajes y el desarrollo integral de niñas y </a:t>
            </a:r>
            <a:r>
              <a:rPr lang="es-CL" sz="1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niños (en concordancia con Bases Curriculares) , </a:t>
            </a:r>
            <a:r>
              <a:rPr lang="es-CL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con metodologías pertinentes al nivel, con el fin de e</a:t>
            </a:r>
            <a:r>
              <a:rPr lang="es-CL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ntregar al sistema información relevante para la toma de decisiones en las políticas públicas </a:t>
            </a:r>
            <a:r>
              <a:rPr lang="es-CL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asociadas al nivel parvulario.</a:t>
            </a:r>
            <a:endParaRPr lang="es-419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19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11277" y="362923"/>
            <a:ext cx="9391650" cy="836612"/>
          </a:xfrm>
        </p:spPr>
        <p:txBody>
          <a:bodyPr>
            <a:normAutofit/>
          </a:bodyPr>
          <a:lstStyle/>
          <a:p>
            <a:r>
              <a:rPr lang="es-CL" sz="24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Calidad en Educación Parvularia: consideraciones finales</a:t>
            </a:r>
            <a:endParaRPr lang="es-CL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11277" y="1035905"/>
            <a:ext cx="11051457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u="sng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nivel de sistema educativo</a:t>
            </a:r>
            <a:r>
              <a:rPr lang="es-CL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es-CL" sz="16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s-CL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Modelo de Evaluación y Orientación</a:t>
            </a:r>
            <a:r>
              <a:rPr lang="es-CL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contribuye al fortalecimiento del nivel parvulario con una mirada sistémica, a través de un trabajo articulado entre las instituciones que componen </a:t>
            </a:r>
            <a:r>
              <a:rPr lang="es-CL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s-CL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Sistema </a:t>
            </a:r>
            <a:r>
              <a:rPr lang="es-CL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Aseguramiento de la </a:t>
            </a:r>
            <a:r>
              <a:rPr lang="es-CL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Calidad. </a:t>
            </a:r>
          </a:p>
          <a:p>
            <a:endParaRPr lang="es-CL" sz="16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Entrega información relevante para tomar decisiones a nivel nacional, respecto de las prácticas del nivel  y/o sus modos de gestión educativa.</a:t>
            </a:r>
          </a:p>
          <a:p>
            <a:endParaRPr lang="es-CL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Evalúa y orienta: se requiere saber </a:t>
            </a:r>
            <a:r>
              <a:rPr lang="es-CL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cómo estamos </a:t>
            </a:r>
            <a:r>
              <a:rPr lang="es-CL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s-CL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ara focalizar la política pública y así avanzar hacia el mejoramiento de la calidad en este nivel. </a:t>
            </a:r>
          </a:p>
          <a:p>
            <a:endParaRPr lang="es-CL" sz="16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1600" u="sng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nivel de centros educativos de Educación Parvularia:</a:t>
            </a:r>
          </a:p>
          <a:p>
            <a:endParaRPr lang="es-CL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formativo</a:t>
            </a:r>
            <a:r>
              <a:rPr lang="es-CL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CL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s-CL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un modelo que entrega herramientas para fortalecer capacidades de autonomía y reflexión respecto de las propias prácticas y la toma de decisiones a partir de datos provenientes de una evaluación interna y externa.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s-CL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oco en lo pedagógico</a:t>
            </a:r>
            <a:r>
              <a:rPr lang="es-CL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Centra la mirada en las oportunidades de aprendizaje que los adultos están entregando y/o teniendo con los niños y las niñas.</a:t>
            </a:r>
          </a:p>
          <a:p>
            <a:endParaRPr lang="es-CL" sz="16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Valoración y visibilidad</a:t>
            </a:r>
            <a:r>
              <a:rPr lang="es-CL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CL" sz="1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las particularidades del nivel parvulario, sus comunidades educativas, modelos pedagógicos, etc. Es un reconocimiento que desafía a otros niveles educativos a transferir elementos constitutivos de la Educación Parvularia: protagonismo del niño, trabajo colaborativo de los equipos de aula, uso de los espacios, metodologías basadas en el juego, etc.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0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F240D-B1EC-264C-89B8-8A23BF36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5458" y="1609599"/>
            <a:ext cx="4389407" cy="1360158"/>
          </a:xfrm>
        </p:spPr>
        <p:txBody>
          <a:bodyPr>
            <a:normAutofit/>
          </a:bodyPr>
          <a:lstStyle/>
          <a:p>
            <a:pPr algn="ctr"/>
            <a:r>
              <a:rPr lang="es-ES" sz="2200" dirty="0">
                <a:latin typeface="Calibri" panose="020F0502020204030204" pitchFamily="34" charset="0"/>
                <a:cs typeface="Calibri" panose="020F0502020204030204" pitchFamily="34" charset="0"/>
              </a:rPr>
              <a:t>¡Muchas gracias!</a:t>
            </a:r>
            <a:endParaRPr lang="es-CL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86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DC4C81F-0131-704B-BC9E-2CDEFF8CA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275" y="2257117"/>
            <a:ext cx="1853450" cy="16856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46EAE25-EBFD-B34F-8694-DACFD16ACF31}"/>
              </a:ext>
            </a:extLst>
          </p:cNvPr>
          <p:cNvSpPr txBox="1"/>
          <p:nvPr/>
        </p:nvSpPr>
        <p:spPr>
          <a:xfrm>
            <a:off x="4530507" y="4965291"/>
            <a:ext cx="31309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L" dirty="0">
                <a:latin typeface="Calibri Light" panose="020F0302020204030204" pitchFamily="34" charset="0"/>
                <a:cs typeface="Calibri Light" panose="020F0302020204030204" pitchFamily="34" charset="0"/>
              </a:rPr>
              <a:t>Morandé 360, piso 9. Santiago.</a:t>
            </a:r>
            <a:br>
              <a:rPr lang="es-CL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s-CL" dirty="0">
                <a:latin typeface="Calibri Light" panose="020F0302020204030204" pitchFamily="34" charset="0"/>
                <a:cs typeface="Calibri Light" panose="020F0302020204030204" pitchFamily="34" charset="0"/>
              </a:rPr>
              <a:t>Región Metropolitana de Santiago, Chile.</a:t>
            </a:r>
          </a:p>
          <a:p>
            <a:pPr algn="ctr"/>
            <a:endParaRPr lang="es-CL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s-CL" b="1" dirty="0">
                <a:solidFill>
                  <a:srgbClr val="ED3F4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agenciaeducacion.cl</a:t>
            </a:r>
          </a:p>
        </p:txBody>
      </p:sp>
    </p:spTree>
    <p:extLst>
      <p:ext uri="{BB962C8B-B14F-4D97-AF65-F5344CB8AC3E}">
        <p14:creationId xmlns:p14="http://schemas.microsoft.com/office/powerpoint/2010/main" val="405986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Personalizado 1">
      <a:dk1>
        <a:srgbClr val="474C48"/>
      </a:dk1>
      <a:lt1>
        <a:srgbClr val="FFFFFF"/>
      </a:lt1>
      <a:dk2>
        <a:srgbClr val="8496B0"/>
      </a:dk2>
      <a:lt2>
        <a:srgbClr val="F2F2F2"/>
      </a:lt2>
      <a:accent1>
        <a:srgbClr val="418ACA"/>
      </a:accent1>
      <a:accent2>
        <a:srgbClr val="E72F3E"/>
      </a:accent2>
      <a:accent3>
        <a:srgbClr val="6DB5E5"/>
      </a:accent3>
      <a:accent4>
        <a:srgbClr val="C2DFFD"/>
      </a:accent4>
      <a:accent5>
        <a:srgbClr val="5B9BD5"/>
      </a:accent5>
      <a:accent6>
        <a:srgbClr val="8EAADB"/>
      </a:accent6>
      <a:hlink>
        <a:srgbClr val="2F5496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Personalizado 1">
      <a:dk1>
        <a:srgbClr val="474C48"/>
      </a:dk1>
      <a:lt1>
        <a:srgbClr val="FFFFFF"/>
      </a:lt1>
      <a:dk2>
        <a:srgbClr val="8496B0"/>
      </a:dk2>
      <a:lt2>
        <a:srgbClr val="F2F2F2"/>
      </a:lt2>
      <a:accent1>
        <a:srgbClr val="418ACA"/>
      </a:accent1>
      <a:accent2>
        <a:srgbClr val="E72F3E"/>
      </a:accent2>
      <a:accent3>
        <a:srgbClr val="6DB5E5"/>
      </a:accent3>
      <a:accent4>
        <a:srgbClr val="C2DFFD"/>
      </a:accent4>
      <a:accent5>
        <a:srgbClr val="5B9BD5"/>
      </a:accent5>
      <a:accent6>
        <a:srgbClr val="8EAADB"/>
      </a:accent6>
      <a:hlink>
        <a:srgbClr val="2F5496"/>
      </a:hlink>
      <a:folHlink>
        <a:srgbClr val="FF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11396</TotalTime>
  <Words>1343</Words>
  <Application>Microsoft Office PowerPoint</Application>
  <PresentationFormat>Panorámica</PresentationFormat>
  <Paragraphs>119</Paragraphs>
  <Slides>22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22</vt:i4>
      </vt:variant>
    </vt:vector>
  </HeadingPairs>
  <TitlesOfParts>
    <vt:vector size="31" baseType="lpstr">
      <vt:lpstr>Arial</vt:lpstr>
      <vt:lpstr>Calibri</vt:lpstr>
      <vt:lpstr>Calibri Light</vt:lpstr>
      <vt:lpstr>gobCL</vt:lpstr>
      <vt:lpstr>gobCL Heavy</vt:lpstr>
      <vt:lpstr>Trebuchet MS</vt:lpstr>
      <vt:lpstr>Wingdings</vt:lpstr>
      <vt:lpstr>Tema de Office</vt:lpstr>
      <vt:lpstr>1_Tema de Office</vt:lpstr>
      <vt:lpstr>Modelo de Evaluación y Orientación para Educación Parvularia</vt:lpstr>
      <vt:lpstr>Presentación de PowerPoint</vt:lpstr>
      <vt:lpstr>  Contexto del Sistema de Aseguramiento de la Calidad en Educación Parvularia</vt:lpstr>
      <vt:lpstr>Contexto y ley SAC</vt:lpstr>
      <vt:lpstr>Presentación de PowerPoint</vt:lpstr>
      <vt:lpstr>Etapas SAC EP  </vt:lpstr>
      <vt:lpstr>Presentación de PowerPoint</vt:lpstr>
      <vt:lpstr>Modelo de Evaluación y Orientación para Educación Parvularia desarrollado por la Agencia de Calidad de la Educación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Calidad en Educación Parvularia: consideraciones finales</vt:lpstr>
      <vt:lpstr>¡Muchas gracias!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Evaluación y Orientación de la ACE para el Sistema de Aseguramiento de la Calidad  en Educación Parvularia</dc:title>
  <dc:creator>ramirezcid@gmail.com</dc:creator>
  <cp:lastModifiedBy>Catalina Ruiz Undurraga</cp:lastModifiedBy>
  <cp:revision>394</cp:revision>
  <cp:lastPrinted>2021-01-11T13:45:21Z</cp:lastPrinted>
  <dcterms:created xsi:type="dcterms:W3CDTF">2020-07-15T19:02:29Z</dcterms:created>
  <dcterms:modified xsi:type="dcterms:W3CDTF">2021-01-15T20:54:29Z</dcterms:modified>
</cp:coreProperties>
</file>