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59" r:id="rId6"/>
    <p:sldId id="260" r:id="rId7"/>
    <p:sldId id="271" r:id="rId8"/>
    <p:sldId id="270" r:id="rId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56" d="100"/>
          <a:sy n="56" d="100"/>
        </p:scale>
        <p:origin x="80" y="5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D1A62F-2B6C-4FF1-80CC-F17FC987EC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9B3DE156-5A78-46F3-A706-8258F23996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DAEA1A27-3B75-4345-9A8B-099649A81DD9}"/>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5" name="Marcador de pie de página 4">
            <a:extLst>
              <a:ext uri="{FF2B5EF4-FFF2-40B4-BE49-F238E27FC236}">
                <a16:creationId xmlns:a16="http://schemas.microsoft.com/office/drawing/2014/main" id="{CCF08073-9F42-4107-9BCE-769F1203FC6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34E2AC2-82E4-474A-A22F-B3ADF6B5893B}"/>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123399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AA10A2-3390-4545-A5B9-FCCBFE7DFAA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78E6D37-3088-4437-B1D1-F05CA8A4B99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A9EF1A6-C03A-4915-AFF6-75A94123260C}"/>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5" name="Marcador de pie de página 4">
            <a:extLst>
              <a:ext uri="{FF2B5EF4-FFF2-40B4-BE49-F238E27FC236}">
                <a16:creationId xmlns:a16="http://schemas.microsoft.com/office/drawing/2014/main" id="{DFAC8561-C409-4733-B3F3-222A2EEEFD5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1858B62-EB8E-4904-83C3-ADAD0F55CB98}"/>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176355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ECC09C-C14D-4FFD-A682-15C1BA1C6DA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277B8AE3-204B-438D-BE44-2432BDE4CA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2517740-F41D-4524-9C6C-5C9A2459A517}"/>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5" name="Marcador de pie de página 4">
            <a:extLst>
              <a:ext uri="{FF2B5EF4-FFF2-40B4-BE49-F238E27FC236}">
                <a16:creationId xmlns:a16="http://schemas.microsoft.com/office/drawing/2014/main" id="{BE72CEBA-B74B-484D-9F24-AE93B8A26ED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954D8D-19AE-45C3-8757-415F77B714CB}"/>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3477626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5C4D92-A3C9-4FBF-B824-80FBA300D6C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9F1B165-05D2-4103-B723-3879C046A1C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2B0573EF-875B-4676-844C-E213199E13E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1E4B6759-BFC7-441F-BB1A-74506106E162}"/>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6" name="Marcador de pie de página 5">
            <a:extLst>
              <a:ext uri="{FF2B5EF4-FFF2-40B4-BE49-F238E27FC236}">
                <a16:creationId xmlns:a16="http://schemas.microsoft.com/office/drawing/2014/main" id="{408E00A8-E32B-470F-9A8B-A8CF3560F48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976FF83-BE8F-4DF7-8E63-52BF47B128F9}"/>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963247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58B6A1-9128-4CE1-BBCD-43021387F1B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5787EC4B-3EC6-45FF-A55D-831D39AC0B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623ED5A-8205-4DA7-9C6C-31DD5FAF084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C9AE7AC7-9F8F-42BA-B14F-855601ABFE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C748F85-9CF3-49D5-8577-CA48BBC2587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F2059D49-BC95-4004-9A65-7BF11312961C}"/>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8" name="Marcador de pie de página 7">
            <a:extLst>
              <a:ext uri="{FF2B5EF4-FFF2-40B4-BE49-F238E27FC236}">
                <a16:creationId xmlns:a16="http://schemas.microsoft.com/office/drawing/2014/main" id="{E3661F78-CFDF-4BA8-A624-0C689AE3DFBC}"/>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BC35EF32-F207-41AC-B5C2-578A19F4D9C7}"/>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3369554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24EF32-B044-49C3-B682-CC13AECA3CD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AD1826A8-93FA-4718-9C29-B8A634E6AA45}"/>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4" name="Marcador de pie de página 3">
            <a:extLst>
              <a:ext uri="{FF2B5EF4-FFF2-40B4-BE49-F238E27FC236}">
                <a16:creationId xmlns:a16="http://schemas.microsoft.com/office/drawing/2014/main" id="{49175C6A-E798-46D7-9A13-9EA6255ECB20}"/>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02C59DA7-5BEE-4725-8790-685FFF7395B5}"/>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2582545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CF46190-1394-4F66-B94C-6EE8F3190363}"/>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3" name="Marcador de pie de página 2">
            <a:extLst>
              <a:ext uri="{FF2B5EF4-FFF2-40B4-BE49-F238E27FC236}">
                <a16:creationId xmlns:a16="http://schemas.microsoft.com/office/drawing/2014/main" id="{EA97BFD5-397E-43EE-975D-4983ADC757FB}"/>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78FBAFAE-2703-435D-8F38-296A6E3B98A0}"/>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2098036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AD7C5-A9A2-49A0-A513-90D787A8DDA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F7D9D20-0EFF-43B1-B9D4-0E76B27180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B8685733-4CCD-4EC8-9D8E-C3199BD7E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F59706-30D5-480E-ABA6-4E558D751AE1}"/>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6" name="Marcador de pie de página 5">
            <a:extLst>
              <a:ext uri="{FF2B5EF4-FFF2-40B4-BE49-F238E27FC236}">
                <a16:creationId xmlns:a16="http://schemas.microsoft.com/office/drawing/2014/main" id="{AD4A4171-669D-43BF-9A63-908AE1FCB03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4347920-50AA-487C-A457-0724EFFDC0A8}"/>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2570968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020B35-DD30-4163-92CB-6D574C60E60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79557BE-D9E9-47DE-BE95-C5C5236A5E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36A6E572-C5FD-4A16-B460-1AF6F34B5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CB23A2-7398-404C-9673-C30F8D30F729}"/>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6" name="Marcador de pie de página 5">
            <a:extLst>
              <a:ext uri="{FF2B5EF4-FFF2-40B4-BE49-F238E27FC236}">
                <a16:creationId xmlns:a16="http://schemas.microsoft.com/office/drawing/2014/main" id="{33ED2695-0382-49D7-B6B4-C343077EE9D8}"/>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D0601D2-3946-4986-8C81-C0A0A61FDD7E}"/>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220240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AFE8C-3003-43EE-B2E4-C7C48A1BE46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A8C461B-5F1A-4720-9B8F-CFD8A6ADFDF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0977FAC-74C1-4E1D-A9BC-BE31C2241A40}"/>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5" name="Marcador de pie de página 4">
            <a:extLst>
              <a:ext uri="{FF2B5EF4-FFF2-40B4-BE49-F238E27FC236}">
                <a16:creationId xmlns:a16="http://schemas.microsoft.com/office/drawing/2014/main" id="{13CE35DF-28A7-4622-8F5F-789A24201F0E}"/>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E469120-9D19-4DB1-84CF-FCC34151A7D3}"/>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2917311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76BB98-7396-4091-A38B-CEFA4E7959D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0822B41E-E750-46D9-B64A-90FB7452BB1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A419320-A575-402B-9FC9-6D8C8F54588B}"/>
              </a:ext>
            </a:extLst>
          </p:cNvPr>
          <p:cNvSpPr>
            <a:spLocks noGrp="1"/>
          </p:cNvSpPr>
          <p:nvPr>
            <p:ph type="dt" sz="half" idx="10"/>
          </p:nvPr>
        </p:nvSpPr>
        <p:spPr/>
        <p:txBody>
          <a:bodyPr/>
          <a:lstStyle/>
          <a:p>
            <a:fld id="{72AA0F43-C29F-4A2C-8C33-45AAC3B36380}" type="datetimeFigureOut">
              <a:rPr lang="es-MX" smtClean="0"/>
              <a:t>13/01/2021</a:t>
            </a:fld>
            <a:endParaRPr lang="es-MX"/>
          </a:p>
        </p:txBody>
      </p:sp>
      <p:sp>
        <p:nvSpPr>
          <p:cNvPr id="5" name="Marcador de pie de página 4">
            <a:extLst>
              <a:ext uri="{FF2B5EF4-FFF2-40B4-BE49-F238E27FC236}">
                <a16:creationId xmlns:a16="http://schemas.microsoft.com/office/drawing/2014/main" id="{B7C838E1-6257-4C98-AE12-2D0D56F8D8A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ABAED4B-8B01-498B-BDD8-B622148E4CED}"/>
              </a:ext>
            </a:extLst>
          </p:cNvPr>
          <p:cNvSpPr>
            <a:spLocks noGrp="1"/>
          </p:cNvSpPr>
          <p:nvPr>
            <p:ph type="sldNum" sz="quarter" idx="12"/>
          </p:nvPr>
        </p:nvSpPr>
        <p:spPr/>
        <p:txBody>
          <a:bodyPr/>
          <a:lstStyle/>
          <a:p>
            <a:fld id="{9715255E-7845-4193-BBD0-97C81F84564E}" type="slidenum">
              <a:rPr lang="es-MX" smtClean="0"/>
              <a:t>‹Nº›</a:t>
            </a:fld>
            <a:endParaRPr lang="es-MX"/>
          </a:p>
        </p:txBody>
      </p:sp>
    </p:spTree>
    <p:extLst>
      <p:ext uri="{BB962C8B-B14F-4D97-AF65-F5344CB8AC3E}">
        <p14:creationId xmlns:p14="http://schemas.microsoft.com/office/powerpoint/2010/main" val="1969233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45EADA7-7DC9-4707-91A6-B59B131B4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0A724C0-EFE4-4B81-8F4A-2FC89161A9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938337F-F875-493A-9C32-5809E92F1B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A0F43-C29F-4A2C-8C33-45AAC3B36380}" type="datetimeFigureOut">
              <a:rPr lang="es-MX" smtClean="0"/>
              <a:t>13/01/2021</a:t>
            </a:fld>
            <a:endParaRPr lang="es-MX"/>
          </a:p>
        </p:txBody>
      </p:sp>
      <p:sp>
        <p:nvSpPr>
          <p:cNvPr id="5" name="Marcador de pie de página 4">
            <a:extLst>
              <a:ext uri="{FF2B5EF4-FFF2-40B4-BE49-F238E27FC236}">
                <a16:creationId xmlns:a16="http://schemas.microsoft.com/office/drawing/2014/main" id="{61DC599E-7513-48CF-9AAE-C636B487C1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773B898B-D018-4858-B5A4-C4ED69E06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5255E-7845-4193-BBD0-97C81F84564E}" type="slidenum">
              <a:rPr lang="es-MX" smtClean="0"/>
              <a:t>‹Nº›</a:t>
            </a:fld>
            <a:endParaRPr lang="es-MX"/>
          </a:p>
        </p:txBody>
      </p:sp>
    </p:spTree>
    <p:extLst>
      <p:ext uri="{BB962C8B-B14F-4D97-AF65-F5344CB8AC3E}">
        <p14:creationId xmlns:p14="http://schemas.microsoft.com/office/powerpoint/2010/main" val="2604314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A5FCC7-1BBD-4232-A2B1-1A3999D471FC}"/>
              </a:ext>
            </a:extLst>
          </p:cNvPr>
          <p:cNvSpPr>
            <a:spLocks noGrp="1"/>
          </p:cNvSpPr>
          <p:nvPr>
            <p:ph type="ctrTitle"/>
          </p:nvPr>
        </p:nvSpPr>
        <p:spPr/>
        <p:txBody>
          <a:bodyPr>
            <a:normAutofit/>
          </a:bodyPr>
          <a:lstStyle/>
          <a:p>
            <a:r>
              <a:rPr lang="es-MX" sz="6600" b="1" dirty="0"/>
              <a:t>Reforma policial </a:t>
            </a:r>
          </a:p>
        </p:txBody>
      </p:sp>
      <p:sp>
        <p:nvSpPr>
          <p:cNvPr id="3" name="Subtítulo 2">
            <a:extLst>
              <a:ext uri="{FF2B5EF4-FFF2-40B4-BE49-F238E27FC236}">
                <a16:creationId xmlns:a16="http://schemas.microsoft.com/office/drawing/2014/main" id="{266E0130-EAB5-4723-AA88-ED7668A47719}"/>
              </a:ext>
            </a:extLst>
          </p:cNvPr>
          <p:cNvSpPr>
            <a:spLocks noGrp="1"/>
          </p:cNvSpPr>
          <p:nvPr>
            <p:ph type="subTitle" idx="1"/>
          </p:nvPr>
        </p:nvSpPr>
        <p:spPr/>
        <p:txBody>
          <a:bodyPr/>
          <a:lstStyle/>
          <a:p>
            <a:endParaRPr lang="es-MX" dirty="0"/>
          </a:p>
        </p:txBody>
      </p:sp>
    </p:spTree>
    <p:extLst>
      <p:ext uri="{BB962C8B-B14F-4D97-AF65-F5344CB8AC3E}">
        <p14:creationId xmlns:p14="http://schemas.microsoft.com/office/powerpoint/2010/main" val="1595040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3264FF-942B-4DA1-BF27-F2E6B03BCD7F}"/>
              </a:ext>
            </a:extLst>
          </p:cNvPr>
          <p:cNvSpPr>
            <a:spLocks noGrp="1"/>
          </p:cNvSpPr>
          <p:nvPr>
            <p:ph type="title"/>
          </p:nvPr>
        </p:nvSpPr>
        <p:spPr/>
        <p:txBody>
          <a:bodyPr/>
          <a:lstStyle/>
          <a:p>
            <a:pPr algn="ctr"/>
            <a:r>
              <a:rPr lang="es-MX" b="1" dirty="0"/>
              <a:t>¿Por </a:t>
            </a:r>
            <a:r>
              <a:rPr lang="es-MX" b="1"/>
              <a:t>qué reformar? </a:t>
            </a:r>
            <a:endParaRPr lang="es-MX" b="1" dirty="0"/>
          </a:p>
        </p:txBody>
      </p:sp>
      <p:sp>
        <p:nvSpPr>
          <p:cNvPr id="3" name="Marcador de contenido 2">
            <a:extLst>
              <a:ext uri="{FF2B5EF4-FFF2-40B4-BE49-F238E27FC236}">
                <a16:creationId xmlns:a16="http://schemas.microsoft.com/office/drawing/2014/main" id="{AAD95D84-2447-4885-80B6-385263C53133}"/>
              </a:ext>
            </a:extLst>
          </p:cNvPr>
          <p:cNvSpPr>
            <a:spLocks noGrp="1"/>
          </p:cNvSpPr>
          <p:nvPr>
            <p:ph idx="1"/>
          </p:nvPr>
        </p:nvSpPr>
        <p:spPr/>
        <p:txBody>
          <a:bodyPr>
            <a:normAutofit fontScale="85000" lnSpcReduction="10000"/>
          </a:bodyPr>
          <a:lstStyle/>
          <a:p>
            <a:pPr marL="0" indent="0" algn="ctr">
              <a:buNone/>
            </a:pPr>
            <a:r>
              <a:rPr lang="es-MX" b="1" dirty="0"/>
              <a:t>¿Modernización, reforma o refundación?</a:t>
            </a:r>
          </a:p>
          <a:p>
            <a:endParaRPr lang="es-MX" dirty="0"/>
          </a:p>
          <a:p>
            <a:pPr marL="342900" lvl="0" indent="-342900" algn="just">
              <a:lnSpc>
                <a:spcPct val="107000"/>
              </a:lnSpc>
              <a:buFont typeface="Wingdings" panose="05000000000000000000" pitchFamily="2" charset="2"/>
              <a:buChar char=""/>
            </a:pPr>
            <a:r>
              <a:rPr lang="es-MX" sz="2000" b="1" dirty="0">
                <a:effectLst/>
                <a:latin typeface="Calibri" panose="020F0502020204030204" pitchFamily="34" charset="0"/>
                <a:ea typeface="Calibri" panose="020F0502020204030204" pitchFamily="34" charset="0"/>
                <a:cs typeface="Times New Roman" panose="02020603050405020304" pitchFamily="18" charset="0"/>
              </a:rPr>
              <a:t>Necesidad  de cambiar una institución que en las últimas décadas ha sido inalterable frente a las dos exigencias principales de sus funciones: la prevención de la criminalidad y el mantenimiento del orden. </a:t>
            </a:r>
          </a:p>
          <a:p>
            <a:pPr marL="342900" lvl="0" indent="-342900" algn="just">
              <a:lnSpc>
                <a:spcPct val="107000"/>
              </a:lnSpc>
              <a:buFont typeface="Wingdings" panose="05000000000000000000" pitchFamily="2" charset="2"/>
              <a:buChar char=""/>
            </a:pPr>
            <a:r>
              <a:rPr lang="es-MX" sz="2000" b="1" dirty="0">
                <a:latin typeface="Calibri" panose="020F0502020204030204" pitchFamily="34" charset="0"/>
                <a:cs typeface="Times New Roman" panose="02020603050405020304" pitchFamily="18" charset="0"/>
              </a:rPr>
              <a:t>La criminalidad ha crecido exponencialmente, se ha sofisticada y ha llegado a ser un fenómeno cotidiano</a:t>
            </a:r>
          </a:p>
          <a:p>
            <a:pPr marL="342900" indent="-342900" algn="just">
              <a:lnSpc>
                <a:spcPct val="107000"/>
              </a:lnSpc>
              <a:buFont typeface="Wingdings" panose="05000000000000000000" pitchFamily="2" charset="2"/>
              <a:buChar char=""/>
            </a:pPr>
            <a:r>
              <a:rPr lang="es-MX" sz="2000" b="1" dirty="0">
                <a:effectLst/>
                <a:latin typeface="Calibri" panose="020F0502020204030204" pitchFamily="34" charset="0"/>
                <a:ea typeface="Calibri" panose="020F0502020204030204" pitchFamily="34" charset="0"/>
                <a:cs typeface="Times New Roman" panose="02020603050405020304" pitchFamily="18" charset="0"/>
              </a:rPr>
              <a:t>Perdida de LEGITIMIDAD en particular en las generaciones jóvenes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gn="just">
              <a:lnSpc>
                <a:spcPct val="107000"/>
              </a:lnSpc>
              <a:buNone/>
            </a:pPr>
            <a:r>
              <a:rPr lang="es-MX" b="1" dirty="0">
                <a:effectLst/>
                <a:latin typeface="Calibri" panose="020F0502020204030204" pitchFamily="34" charset="0"/>
                <a:ea typeface="Calibri" panose="020F0502020204030204" pitchFamily="34" charset="0"/>
                <a:cs typeface="Times New Roman" panose="02020603050405020304" pitchFamily="18" charset="0"/>
              </a:rPr>
              <a:t> “</a:t>
            </a:r>
            <a:r>
              <a:rPr lang="es-MX" b="1" i="1" dirty="0">
                <a:effectLst/>
                <a:latin typeface="Calibri" panose="020F0502020204030204" pitchFamily="34" charset="0"/>
                <a:ea typeface="Calibri" panose="020F0502020204030204" pitchFamily="34" charset="0"/>
                <a:cs typeface="Times New Roman" panose="02020603050405020304" pitchFamily="18" charset="0"/>
              </a:rPr>
              <a:t>La legitimidad es una creencia en la rectitud del estado. La legitimidad respalda la obligación de obedecer, que se basa en el deber de los ciudadanos. Cuando la policía es vista como legítima, las personas aceptan su autoridad y la de la ley, porque la policía es vista como globalmente confiable</a:t>
            </a:r>
            <a:r>
              <a:rPr lang="es-MX" b="1"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buFont typeface="Wingdings" panose="05000000000000000000" pitchFamily="2" charset="2"/>
              <a:buChar char="Ø"/>
            </a:pPr>
            <a:r>
              <a:rPr lang="es-MX" sz="2000" b="1" dirty="0">
                <a:latin typeface="Calibri" panose="020F0502020204030204" pitchFamily="34" charset="0"/>
                <a:cs typeface="Times New Roman" panose="02020603050405020304" pitchFamily="18" charset="0"/>
              </a:rPr>
              <a:t>Experiencia internacional muestra que la reforma es posible : “la policía es la ciudadanía y la ciudadanía es la policía”( Sir Robert </a:t>
            </a:r>
            <a:r>
              <a:rPr lang="es-MX" sz="2000" b="1" dirty="0" err="1">
                <a:latin typeface="Calibri" panose="020F0502020204030204" pitchFamily="34" charset="0"/>
                <a:cs typeface="Times New Roman" panose="02020603050405020304" pitchFamily="18" charset="0"/>
              </a:rPr>
              <a:t>Peel</a:t>
            </a:r>
            <a:r>
              <a:rPr lang="es-MX" sz="2000" b="1" dirty="0">
                <a:latin typeface="Calibri" panose="020F0502020204030204" pitchFamily="34" charset="0"/>
                <a:cs typeface="Times New Roman" panose="02020603050405020304" pitchFamily="18" charset="0"/>
              </a:rPr>
              <a:t>, 1829)</a:t>
            </a:r>
          </a:p>
          <a:p>
            <a:pPr marL="342900" lvl="0" indent="-342900" algn="just">
              <a:lnSpc>
                <a:spcPct val="107000"/>
              </a:lnSpc>
              <a:buFont typeface="Wingdings" panose="05000000000000000000" pitchFamily="2" charset="2"/>
              <a:buChar char=""/>
            </a:pPr>
            <a:endParaRPr lang="es-MX" dirty="0"/>
          </a:p>
        </p:txBody>
      </p:sp>
    </p:spTree>
    <p:extLst>
      <p:ext uri="{BB962C8B-B14F-4D97-AF65-F5344CB8AC3E}">
        <p14:creationId xmlns:p14="http://schemas.microsoft.com/office/powerpoint/2010/main" val="217698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A5AF7D-397D-4F0B-8617-D9F5D39A2818}"/>
              </a:ext>
            </a:extLst>
          </p:cNvPr>
          <p:cNvSpPr>
            <a:spLocks noGrp="1"/>
          </p:cNvSpPr>
          <p:nvPr>
            <p:ph type="title"/>
          </p:nvPr>
        </p:nvSpPr>
        <p:spPr/>
        <p:txBody>
          <a:bodyPr/>
          <a:lstStyle/>
          <a:p>
            <a:pPr algn="ctr"/>
            <a:r>
              <a:rPr lang="es-MX" b="1" dirty="0"/>
              <a:t>Las consecuencias de la crisis de legitimidad</a:t>
            </a:r>
          </a:p>
        </p:txBody>
      </p:sp>
      <p:sp>
        <p:nvSpPr>
          <p:cNvPr id="3" name="Marcador de contenido 2">
            <a:extLst>
              <a:ext uri="{FF2B5EF4-FFF2-40B4-BE49-F238E27FC236}">
                <a16:creationId xmlns:a16="http://schemas.microsoft.com/office/drawing/2014/main" id="{388773A5-36CC-4484-82CB-43687A7F05D5}"/>
              </a:ext>
            </a:extLst>
          </p:cNvPr>
          <p:cNvSpPr>
            <a:spLocks noGrp="1"/>
          </p:cNvSpPr>
          <p:nvPr>
            <p:ph idx="1"/>
          </p:nvPr>
        </p:nvSpPr>
        <p:spPr/>
        <p:txBody>
          <a:bodyPr>
            <a:normAutofit fontScale="92500" lnSpcReduction="10000"/>
          </a:bodyPr>
          <a:lstStyle/>
          <a:p>
            <a:r>
              <a:rPr lang="es-MX" dirty="0"/>
              <a:t>Escándalos: “</a:t>
            </a:r>
            <a:r>
              <a:rPr lang="es-MX" dirty="0" err="1"/>
              <a:t>Pacogate</a:t>
            </a:r>
            <a:r>
              <a:rPr lang="es-MX" dirty="0"/>
              <a:t>”, operación Huracán, </a:t>
            </a:r>
            <a:r>
              <a:rPr lang="es-MX" dirty="0" err="1"/>
              <a:t>Catrillanca</a:t>
            </a:r>
            <a:r>
              <a:rPr lang="es-MX" dirty="0"/>
              <a:t>, estallido social</a:t>
            </a:r>
          </a:p>
          <a:p>
            <a:r>
              <a:rPr lang="es-MX" dirty="0"/>
              <a:t>Disminución de las candidatos a CC (70% en 2020)</a:t>
            </a:r>
          </a:p>
          <a:p>
            <a:r>
              <a:rPr lang="es-MX" dirty="0"/>
              <a:t>Disminución de la eficacia policial</a:t>
            </a:r>
          </a:p>
          <a:p>
            <a:r>
              <a:rPr lang="es-MX" dirty="0"/>
              <a:t>Problemas múltiples no resueltos:</a:t>
            </a:r>
          </a:p>
          <a:p>
            <a:pPr lvl="1"/>
            <a:r>
              <a:rPr lang="es-MX" b="1" dirty="0"/>
              <a:t>Perfil de CC “¿Que tipo de carabineros queremos?”: </a:t>
            </a:r>
          </a:p>
          <a:p>
            <a:pPr lvl="1"/>
            <a:r>
              <a:rPr lang="es-MX" dirty="0"/>
              <a:t>¿de carácter militar vs descentralización del mando?</a:t>
            </a:r>
          </a:p>
          <a:p>
            <a:pPr lvl="1"/>
            <a:r>
              <a:rPr lang="es-MX" dirty="0"/>
              <a:t>¿Proactivo o reactivo?</a:t>
            </a:r>
          </a:p>
          <a:p>
            <a:pPr lvl="1"/>
            <a:r>
              <a:rPr lang="es-MX" dirty="0"/>
              <a:t>Supervisión política y Rendición de cuentas a entidades externas: estado central, gobernación o municipios, sociedad civil?</a:t>
            </a:r>
          </a:p>
          <a:p>
            <a:pPr lvl="1"/>
            <a:r>
              <a:rPr lang="es-MX" dirty="0"/>
              <a:t>Coproducción de seguridad</a:t>
            </a:r>
          </a:p>
          <a:p>
            <a:pPr lvl="1"/>
            <a:r>
              <a:rPr lang="es-MX" dirty="0"/>
              <a:t>¿Escalafón único? </a:t>
            </a:r>
          </a:p>
          <a:p>
            <a:pPr lvl="1"/>
            <a:endParaRPr lang="es-MX" dirty="0"/>
          </a:p>
        </p:txBody>
      </p:sp>
    </p:spTree>
    <p:extLst>
      <p:ext uri="{BB962C8B-B14F-4D97-AF65-F5344CB8AC3E}">
        <p14:creationId xmlns:p14="http://schemas.microsoft.com/office/powerpoint/2010/main" val="2972588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9639EF-5901-4A28-B1BC-ED2424CABC1D}"/>
              </a:ext>
            </a:extLst>
          </p:cNvPr>
          <p:cNvSpPr>
            <a:spLocks noGrp="1"/>
          </p:cNvSpPr>
          <p:nvPr>
            <p:ph type="title"/>
          </p:nvPr>
        </p:nvSpPr>
        <p:spPr/>
        <p:txBody>
          <a:bodyPr/>
          <a:lstStyle/>
          <a:p>
            <a:pPr algn="ctr"/>
            <a:r>
              <a:rPr lang="es-MX" b="1" dirty="0"/>
              <a:t>Criterios de legitimidad policial </a:t>
            </a:r>
          </a:p>
        </p:txBody>
      </p:sp>
      <p:sp>
        <p:nvSpPr>
          <p:cNvPr id="3" name="Marcador de texto 2">
            <a:extLst>
              <a:ext uri="{FF2B5EF4-FFF2-40B4-BE49-F238E27FC236}">
                <a16:creationId xmlns:a16="http://schemas.microsoft.com/office/drawing/2014/main" id="{B84A1DE5-3DB8-466D-8F8A-B29E4C28EFD7}"/>
              </a:ext>
            </a:extLst>
          </p:cNvPr>
          <p:cNvSpPr>
            <a:spLocks noGrp="1"/>
          </p:cNvSpPr>
          <p:nvPr>
            <p:ph type="body" idx="1"/>
          </p:nvPr>
        </p:nvSpPr>
        <p:spPr/>
        <p:txBody>
          <a:bodyPr>
            <a:normAutofit/>
          </a:bodyPr>
          <a:lstStyle/>
          <a:p>
            <a:r>
              <a:rPr lang="es-MX" sz="4400" b="1" dirty="0">
                <a:solidFill>
                  <a:schemeClr val="tx1"/>
                </a:solidFill>
              </a:rPr>
              <a:t>Resultados de los  estudios internacionales </a:t>
            </a:r>
          </a:p>
        </p:txBody>
      </p:sp>
    </p:spTree>
    <p:extLst>
      <p:ext uri="{BB962C8B-B14F-4D97-AF65-F5344CB8AC3E}">
        <p14:creationId xmlns:p14="http://schemas.microsoft.com/office/powerpoint/2010/main" val="2033241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459C4-6D1D-45A5-97FF-80DAF8008E6F}"/>
              </a:ext>
            </a:extLst>
          </p:cNvPr>
          <p:cNvSpPr>
            <a:spLocks noGrp="1"/>
          </p:cNvSpPr>
          <p:nvPr>
            <p:ph type="title"/>
          </p:nvPr>
        </p:nvSpPr>
        <p:spPr/>
        <p:txBody>
          <a:bodyPr>
            <a:normAutofit/>
          </a:bodyPr>
          <a:lstStyle/>
          <a:p>
            <a:r>
              <a:rPr lang="es-MX" dirty="0"/>
              <a:t>Criterio: respeto </a:t>
            </a:r>
            <a:br>
              <a:rPr lang="es-MX" dirty="0"/>
            </a:br>
            <a:r>
              <a:rPr lang="es-MX" dirty="0"/>
              <a:t>de los DDHH </a:t>
            </a:r>
          </a:p>
        </p:txBody>
      </p:sp>
      <p:sp>
        <p:nvSpPr>
          <p:cNvPr id="3" name="Marcador de contenido 2">
            <a:extLst>
              <a:ext uri="{FF2B5EF4-FFF2-40B4-BE49-F238E27FC236}">
                <a16:creationId xmlns:a16="http://schemas.microsoft.com/office/drawing/2014/main" id="{B3B5D47A-AA38-4EE5-8642-493B55AF52BB}"/>
              </a:ext>
            </a:extLst>
          </p:cNvPr>
          <p:cNvSpPr>
            <a:spLocks noGrp="1"/>
          </p:cNvSpPr>
          <p:nvPr>
            <p:ph idx="1"/>
          </p:nvPr>
        </p:nvSpPr>
        <p:spPr>
          <a:xfrm>
            <a:off x="-61191" y="2913320"/>
            <a:ext cx="11029615" cy="4019108"/>
          </a:xfrm>
        </p:spPr>
        <p:txBody>
          <a:bodyPr>
            <a:normAutofit fontScale="92500" lnSpcReduction="20000"/>
          </a:bodyPr>
          <a:lstStyle/>
          <a:p>
            <a:pPr marL="0" indent="0">
              <a:buNone/>
            </a:pPr>
            <a:r>
              <a:rPr lang="es-MX" dirty="0"/>
              <a:t>   El primer criterio  está constituida por </a:t>
            </a:r>
          </a:p>
          <a:p>
            <a:pPr lvl="1">
              <a:buFont typeface="Wingdings" panose="05000000000000000000" pitchFamily="2" charset="2"/>
              <a:buChar char="q"/>
            </a:pPr>
            <a:r>
              <a:rPr lang="es-MX" b="1" dirty="0"/>
              <a:t>Involucra en particular el </a:t>
            </a:r>
            <a:r>
              <a:rPr lang="es-MX" dirty="0"/>
              <a:t>respeto de los DDHH en las modalidades de trabajo de la policía con la ciudadanía: en los controles de identidad, en el abordaje de las manifestaciones masivas, el trato a los jóvenes o a las minorías y el conjunto de encuentros directos entre ciudadanos y policía en los barrios o los espacios públicos</a:t>
            </a:r>
          </a:p>
          <a:p>
            <a:pPr lvl="1">
              <a:buFont typeface="Wingdings" panose="05000000000000000000" pitchFamily="2" charset="2"/>
              <a:buChar char="q"/>
            </a:pPr>
            <a:r>
              <a:rPr lang="es-MX" dirty="0"/>
              <a:t>Estas </a:t>
            </a:r>
            <a:r>
              <a:rPr lang="es-MX" b="1" dirty="0"/>
              <a:t>prácticas positivas generan </a:t>
            </a:r>
            <a:r>
              <a:rPr lang="es-MX" dirty="0"/>
              <a:t>confianza</a:t>
            </a:r>
            <a:r>
              <a:rPr lang="es-MX" b="1" dirty="0"/>
              <a:t> </a:t>
            </a:r>
            <a:r>
              <a:rPr lang="es-MX" dirty="0"/>
              <a:t>en la policía porque los ciudadanos perciben que si el tratamiento recibido es positivo la policía es confiable es decir que “</a:t>
            </a:r>
            <a:r>
              <a:rPr lang="es-MX" b="1" i="1" dirty="0"/>
              <a:t>la policía hace su trabajo de acuerdo con una visión compartida de cómo es el orden social apropiado</a:t>
            </a:r>
            <a:r>
              <a:rPr lang="es-MX" b="1" dirty="0"/>
              <a:t>”</a:t>
            </a:r>
            <a:r>
              <a:rPr lang="es-MX" dirty="0"/>
              <a:t> (</a:t>
            </a:r>
            <a:r>
              <a:rPr lang="es-MX" dirty="0" err="1"/>
              <a:t>Hough</a:t>
            </a:r>
            <a:r>
              <a:rPr lang="es-MX" dirty="0"/>
              <a:t> et al. 2013, p. 14). La confianza es una evidencia que la institución asume el control de la conducta de los agentes policiales, exige transparencia y rendición de cuentas no solo a la institución sino también a la sociedad civil y prepara sus agentes a este respeto de  los DDHH.</a:t>
            </a:r>
          </a:p>
          <a:p>
            <a:pPr marL="457200" lvl="1" indent="0">
              <a:buNone/>
            </a:pPr>
            <a:r>
              <a:rPr lang="es-MX" i="1" dirty="0"/>
              <a:t>   Ej. policía Alemana y Danesa.</a:t>
            </a:r>
          </a:p>
          <a:p>
            <a:pPr marL="324000" lvl="1" indent="0">
              <a:buNone/>
            </a:pPr>
            <a:r>
              <a:rPr lang="es-MX" i="1" dirty="0"/>
              <a:t>      </a:t>
            </a:r>
          </a:p>
        </p:txBody>
      </p:sp>
      <p:pic>
        <p:nvPicPr>
          <p:cNvPr id="2050" name="Picture 2" descr="Abuso Policial en Chile | BOLETÍN SUBURBIOS VIRTUAL">
            <a:extLst>
              <a:ext uri="{FF2B5EF4-FFF2-40B4-BE49-F238E27FC236}">
                <a16:creationId xmlns:a16="http://schemas.microsoft.com/office/drawing/2014/main" id="{4B79349E-D2E5-4061-8B18-FE414C3BA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600" y="-152588"/>
            <a:ext cx="5538677" cy="335508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743D62AC-80C7-4F6E-8379-0CF2B89E7070}"/>
              </a:ext>
            </a:extLst>
          </p:cNvPr>
          <p:cNvSpPr txBox="1"/>
          <p:nvPr/>
        </p:nvSpPr>
        <p:spPr>
          <a:xfrm>
            <a:off x="6251944" y="170120"/>
            <a:ext cx="3140149" cy="523220"/>
          </a:xfrm>
          <a:prstGeom prst="rect">
            <a:avLst/>
          </a:prstGeom>
          <a:noFill/>
        </p:spPr>
        <p:txBody>
          <a:bodyPr wrap="square" rtlCol="0">
            <a:spAutoFit/>
          </a:bodyPr>
          <a:lstStyle/>
          <a:p>
            <a:r>
              <a:rPr lang="es-MX" sz="1400" b="0" i="0" dirty="0">
                <a:solidFill>
                  <a:srgbClr val="333333"/>
                </a:solidFill>
                <a:effectLst/>
                <a:latin typeface="Georgia" panose="02040502050405020303" pitchFamily="18" charset="0"/>
              </a:rPr>
              <a:t>Caricatura de Carlos </a:t>
            </a:r>
            <a:r>
              <a:rPr lang="es-MX" sz="1400" b="0" i="0" dirty="0" err="1">
                <a:solidFill>
                  <a:srgbClr val="333333"/>
                </a:solidFill>
                <a:effectLst/>
                <a:latin typeface="Georgia" panose="02040502050405020303" pitchFamily="18" charset="0"/>
              </a:rPr>
              <a:t>Latuff</a:t>
            </a:r>
            <a:r>
              <a:rPr lang="es-MX" sz="1400" b="0" i="0" dirty="0">
                <a:solidFill>
                  <a:srgbClr val="333333"/>
                </a:solidFill>
                <a:effectLst/>
                <a:latin typeface="Georgia" panose="02040502050405020303" pitchFamily="18" charset="0"/>
              </a:rPr>
              <a:t>, caricaturista brasileño</a:t>
            </a:r>
            <a:endParaRPr lang="es-MX" sz="1400" dirty="0"/>
          </a:p>
        </p:txBody>
      </p:sp>
    </p:spTree>
    <p:extLst>
      <p:ext uri="{BB962C8B-B14F-4D97-AF65-F5344CB8AC3E}">
        <p14:creationId xmlns:p14="http://schemas.microsoft.com/office/powerpoint/2010/main" val="2216930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27CDB9-997A-4C07-8F0F-52512B17B913}"/>
              </a:ext>
            </a:extLst>
          </p:cNvPr>
          <p:cNvSpPr>
            <a:spLocks noGrp="1"/>
          </p:cNvSpPr>
          <p:nvPr>
            <p:ph type="title"/>
          </p:nvPr>
        </p:nvSpPr>
        <p:spPr/>
        <p:txBody>
          <a:bodyPr>
            <a:normAutofit/>
          </a:bodyPr>
          <a:lstStyle/>
          <a:p>
            <a:r>
              <a:rPr lang="es-MX" dirty="0"/>
              <a:t>CRITERIO: Justicia distributiva</a:t>
            </a:r>
            <a:br>
              <a:rPr lang="es-MX" dirty="0"/>
            </a:br>
            <a:r>
              <a:rPr lang="es-MX" dirty="0"/>
              <a:t>     “</a:t>
            </a:r>
            <a:r>
              <a:rPr lang="es-MX" cap="none" dirty="0"/>
              <a:t>la policía no tiene enemigos”</a:t>
            </a:r>
            <a:endParaRPr lang="es-MX" dirty="0"/>
          </a:p>
        </p:txBody>
      </p:sp>
      <p:sp>
        <p:nvSpPr>
          <p:cNvPr id="3" name="Marcador de contenido 2">
            <a:extLst>
              <a:ext uri="{FF2B5EF4-FFF2-40B4-BE49-F238E27FC236}">
                <a16:creationId xmlns:a16="http://schemas.microsoft.com/office/drawing/2014/main" id="{EAAD8DA7-F77F-4B37-B091-47F43727B092}"/>
              </a:ext>
            </a:extLst>
          </p:cNvPr>
          <p:cNvSpPr>
            <a:spLocks noGrp="1"/>
          </p:cNvSpPr>
          <p:nvPr>
            <p:ph idx="1"/>
          </p:nvPr>
        </p:nvSpPr>
        <p:spPr/>
        <p:txBody>
          <a:bodyPr>
            <a:normAutofit/>
          </a:bodyPr>
          <a:lstStyle/>
          <a:p>
            <a:pPr marL="0" indent="0">
              <a:buNone/>
            </a:pPr>
            <a:endParaRPr lang="es-MX" sz="1800" dirty="0"/>
          </a:p>
          <a:p>
            <a:pPr>
              <a:buFont typeface="Wingdings" panose="05000000000000000000" pitchFamily="2" charset="2"/>
              <a:buChar char="q"/>
            </a:pPr>
            <a:r>
              <a:rPr lang="es-MX" sz="2000" dirty="0"/>
              <a:t>Un segundo factor explicativo de la legitimidad policial </a:t>
            </a:r>
            <a:r>
              <a:rPr lang="es-MX" sz="2000" b="1" dirty="0"/>
              <a:t>hace referencia </a:t>
            </a:r>
          </a:p>
          <a:p>
            <a:pPr marL="0" indent="0">
              <a:buNone/>
            </a:pPr>
            <a:r>
              <a:rPr lang="es-MX" sz="2000" b="1" dirty="0"/>
              <a:t>a la justicia distributiva  de su comportamiento  es decir a un tratamiento</a:t>
            </a:r>
          </a:p>
          <a:p>
            <a:pPr marL="0" indent="0">
              <a:buNone/>
            </a:pPr>
            <a:r>
              <a:rPr lang="es-MX" sz="2000" b="1" dirty="0"/>
              <a:t>equivalente  para todos  los ciudadanos   sin discriminación</a:t>
            </a:r>
            <a:r>
              <a:rPr lang="es-MX" sz="2000" dirty="0"/>
              <a:t> alguna </a:t>
            </a:r>
          </a:p>
          <a:p>
            <a:pPr marL="0" indent="0">
              <a:buNone/>
            </a:pPr>
            <a:r>
              <a:rPr lang="es-MX" sz="2000" dirty="0"/>
              <a:t>cualquier sea su raza, grupo étnico, nivel de ingreso o educación, preferencia </a:t>
            </a:r>
          </a:p>
          <a:p>
            <a:pPr marL="0" indent="0">
              <a:buNone/>
            </a:pPr>
            <a:r>
              <a:rPr lang="es-MX" sz="2000" dirty="0"/>
              <a:t>sexual, fe religiosa u otra característica. </a:t>
            </a:r>
            <a:endParaRPr lang="es-MX" sz="3200" b="1" dirty="0"/>
          </a:p>
          <a:p>
            <a:pPr>
              <a:buFont typeface="Wingdings" panose="05000000000000000000" pitchFamily="2" charset="2"/>
              <a:buChar char="q"/>
            </a:pPr>
            <a:endParaRPr lang="es-MX" sz="1800" b="1" dirty="0"/>
          </a:p>
          <a:p>
            <a:pPr>
              <a:buFont typeface="Wingdings" panose="05000000000000000000" pitchFamily="2" charset="2"/>
              <a:buChar char="q"/>
            </a:pPr>
            <a:r>
              <a:rPr lang="es-MX" sz="2000" dirty="0"/>
              <a:t>Implica el </a:t>
            </a:r>
            <a:r>
              <a:rPr lang="es-MX" sz="2000" b="1" dirty="0"/>
              <a:t>trato por igual a los diversos barrios o territorios de una ciudad </a:t>
            </a:r>
            <a:r>
              <a:rPr lang="es-MX" sz="2000" dirty="0"/>
              <a:t>aunque la ciudad esté segregada</a:t>
            </a:r>
          </a:p>
          <a:p>
            <a:pPr>
              <a:buFont typeface="Wingdings" panose="05000000000000000000" pitchFamily="2" charset="2"/>
              <a:buChar char="q"/>
            </a:pPr>
            <a:endParaRPr lang="es-MX" sz="1800" dirty="0"/>
          </a:p>
          <a:p>
            <a:pPr>
              <a:buFont typeface="Wingdings" panose="05000000000000000000" pitchFamily="2" charset="2"/>
              <a:buChar char="q"/>
            </a:pPr>
            <a:r>
              <a:rPr lang="es-MX" sz="1800" dirty="0"/>
              <a:t>Implica formación ad hoc y criterios de evaluación</a:t>
            </a:r>
          </a:p>
        </p:txBody>
      </p:sp>
      <p:pic>
        <p:nvPicPr>
          <p:cNvPr id="3074" name="Picture 2" descr="La supremacía blanca mata">
            <a:extLst>
              <a:ext uri="{FF2B5EF4-FFF2-40B4-BE49-F238E27FC236}">
                <a16:creationId xmlns:a16="http://schemas.microsoft.com/office/drawing/2014/main" id="{1DC03199-527E-429F-8A66-C787650336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0258" y="76665"/>
            <a:ext cx="2812750" cy="3759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94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8E41E-CA7B-4856-B849-FF643AC08E4B}"/>
              </a:ext>
            </a:extLst>
          </p:cNvPr>
          <p:cNvSpPr>
            <a:spLocks noGrp="1"/>
          </p:cNvSpPr>
          <p:nvPr>
            <p:ph type="title"/>
          </p:nvPr>
        </p:nvSpPr>
        <p:spPr/>
        <p:txBody>
          <a:bodyPr/>
          <a:lstStyle/>
          <a:p>
            <a:pPr algn="ctr"/>
            <a:r>
              <a:rPr lang="es-MX" dirty="0"/>
              <a:t>Eficacia policial </a:t>
            </a:r>
          </a:p>
        </p:txBody>
      </p:sp>
      <p:sp>
        <p:nvSpPr>
          <p:cNvPr id="3" name="Marcador de contenido 2">
            <a:extLst>
              <a:ext uri="{FF2B5EF4-FFF2-40B4-BE49-F238E27FC236}">
                <a16:creationId xmlns:a16="http://schemas.microsoft.com/office/drawing/2014/main" id="{32201A04-C238-4033-BA8A-67A16002F8CB}"/>
              </a:ext>
            </a:extLst>
          </p:cNvPr>
          <p:cNvSpPr>
            <a:spLocks noGrp="1"/>
          </p:cNvSpPr>
          <p:nvPr>
            <p:ph idx="1"/>
          </p:nvPr>
        </p:nvSpPr>
        <p:spPr/>
        <p:txBody>
          <a:bodyPr>
            <a:normAutofit fontScale="92500" lnSpcReduction="20000"/>
          </a:bodyPr>
          <a:lstStyle/>
          <a:p>
            <a:endParaRPr lang="es-MX" sz="2200" dirty="0"/>
          </a:p>
          <a:p>
            <a:pPr>
              <a:buFont typeface="Wingdings" panose="05000000000000000000" pitchFamily="2" charset="2"/>
              <a:buChar char="q"/>
            </a:pPr>
            <a:r>
              <a:rPr lang="es-MX" sz="2200" dirty="0"/>
              <a:t>La referencia a la eficacia policial significa ante todo la lucha efectiva con </a:t>
            </a:r>
            <a:r>
              <a:rPr lang="es-MX" sz="2200" b="1" dirty="0"/>
              <a:t>resultados tangibles contra el crimen</a:t>
            </a:r>
            <a:r>
              <a:rPr lang="es-MX" sz="2200" dirty="0"/>
              <a:t> . En varios países de América latina donde alcanza(24/100.000 hab.) tres o cuatro veces la tasa promedio mundial de homicidios  (6/1000.000 hab.), la eficacia emerge como factor principal de la legitimidad policial. ¿Porqué?</a:t>
            </a:r>
          </a:p>
          <a:p>
            <a:pPr lvl="1"/>
            <a:r>
              <a:rPr lang="es-MX" sz="2200" dirty="0"/>
              <a:t>Carácter insoportable de la violencia cotidiana que afecta a los sectores más modestos y por otra el miedo de los estratos sociales altos frente a la “violencia de los pobres”. </a:t>
            </a:r>
          </a:p>
          <a:p>
            <a:pPr lvl="1"/>
            <a:r>
              <a:rPr lang="es-MX" sz="2200" dirty="0"/>
              <a:t>“Violencia crónica”</a:t>
            </a:r>
          </a:p>
          <a:p>
            <a:pPr>
              <a:buFont typeface="Wingdings" panose="05000000000000000000" pitchFamily="2" charset="2"/>
              <a:buChar char="q"/>
            </a:pPr>
            <a:r>
              <a:rPr lang="es-MX" sz="2000" dirty="0"/>
              <a:t>Capacidad </a:t>
            </a:r>
            <a:r>
              <a:rPr lang="es-MX" sz="2400" b="1" dirty="0"/>
              <a:t>PROACTIVA </a:t>
            </a:r>
            <a:r>
              <a:rPr lang="es-MX" sz="2000" dirty="0"/>
              <a:t>de la policía de abordar la inseguridad bajo todas sus formas </a:t>
            </a:r>
            <a:r>
              <a:rPr lang="es-MX" sz="2000" b="1" dirty="0"/>
              <a:t>en todos los territorios</a:t>
            </a:r>
          </a:p>
          <a:p>
            <a:pPr lvl="1">
              <a:buFont typeface="Wingdings" panose="05000000000000000000" pitchFamily="2" charset="2"/>
              <a:buChar char="q"/>
            </a:pPr>
            <a:r>
              <a:rPr lang="es-MX" sz="1800" dirty="0"/>
              <a:t>Conocimiento de los territorios y de sus necesidades de seguridad.</a:t>
            </a:r>
          </a:p>
          <a:p>
            <a:pPr lvl="1">
              <a:buFont typeface="Wingdings" panose="05000000000000000000" pitchFamily="2" charset="2"/>
              <a:buChar char="q"/>
            </a:pPr>
            <a:r>
              <a:rPr lang="es-MX" sz="1800" dirty="0"/>
              <a:t>Proximidad socio policial de la población</a:t>
            </a:r>
          </a:p>
          <a:p>
            <a:pPr lvl="1">
              <a:buFont typeface="Wingdings" panose="05000000000000000000" pitchFamily="2" charset="2"/>
              <a:buChar char="q"/>
            </a:pPr>
            <a:r>
              <a:rPr lang="es-MX" sz="1800" dirty="0"/>
              <a:t>Capacidad de articulación con las diversas comunidades</a:t>
            </a:r>
          </a:p>
          <a:p>
            <a:pPr>
              <a:buFont typeface="Wingdings" panose="05000000000000000000" pitchFamily="2" charset="2"/>
              <a:buChar char="q"/>
            </a:pPr>
            <a:r>
              <a:rPr lang="es-MX" sz="2000" b="1" dirty="0"/>
              <a:t>Descentralización del mando </a:t>
            </a:r>
            <a:r>
              <a:rPr lang="es-MX" sz="2000" dirty="0"/>
              <a:t>rompiendo con el obstáculo principal : </a:t>
            </a:r>
            <a:r>
              <a:rPr lang="es-MX" sz="2400" b="1" dirty="0"/>
              <a:t>el carácter militar de la policía chilena</a:t>
            </a:r>
            <a:r>
              <a:rPr lang="es-MX" sz="2000" dirty="0"/>
              <a:t>. Pasaje  de una actuación por proceso a una actuación por resultados</a:t>
            </a:r>
          </a:p>
          <a:p>
            <a:pPr>
              <a:buFont typeface="Wingdings" panose="05000000000000000000" pitchFamily="2" charset="2"/>
              <a:buChar char="q"/>
            </a:pPr>
            <a:r>
              <a:rPr lang="es-MX" sz="2000" dirty="0"/>
              <a:t>Rendición de cuentas a autoridad externa</a:t>
            </a:r>
            <a:endParaRPr lang="es-MX" dirty="0"/>
          </a:p>
        </p:txBody>
      </p:sp>
    </p:spTree>
    <p:extLst>
      <p:ext uri="{BB962C8B-B14F-4D97-AF65-F5344CB8AC3E}">
        <p14:creationId xmlns:p14="http://schemas.microsoft.com/office/powerpoint/2010/main" val="271640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09C4A8-8E6B-4387-AD39-A9022146372B}"/>
              </a:ext>
            </a:extLst>
          </p:cNvPr>
          <p:cNvSpPr>
            <a:spLocks noGrp="1"/>
          </p:cNvSpPr>
          <p:nvPr>
            <p:ph type="title"/>
          </p:nvPr>
        </p:nvSpPr>
        <p:spPr/>
        <p:txBody>
          <a:bodyPr>
            <a:normAutofit/>
          </a:bodyPr>
          <a:lstStyle/>
          <a:p>
            <a:r>
              <a:rPr lang="es-MX" dirty="0"/>
              <a:t>Características de una reforma policial</a:t>
            </a:r>
          </a:p>
        </p:txBody>
      </p:sp>
      <p:sp>
        <p:nvSpPr>
          <p:cNvPr id="3" name="Marcador de contenido 2">
            <a:extLst>
              <a:ext uri="{FF2B5EF4-FFF2-40B4-BE49-F238E27FC236}">
                <a16:creationId xmlns:a16="http://schemas.microsoft.com/office/drawing/2014/main" id="{D5386797-421B-4DE2-B43A-CFDA463E00EC}"/>
              </a:ext>
            </a:extLst>
          </p:cNvPr>
          <p:cNvSpPr>
            <a:spLocks noGrp="1"/>
          </p:cNvSpPr>
          <p:nvPr>
            <p:ph idx="1"/>
          </p:nvPr>
        </p:nvSpPr>
        <p:spPr/>
        <p:txBody>
          <a:bodyPr>
            <a:normAutofit fontScale="92500" lnSpcReduction="20000"/>
          </a:bodyPr>
          <a:lstStyle/>
          <a:p>
            <a:pPr>
              <a:buFont typeface="Wingdings" panose="05000000000000000000" pitchFamily="2" charset="2"/>
              <a:buChar char="q"/>
            </a:pPr>
            <a:r>
              <a:rPr lang="es-MX" sz="2400" dirty="0"/>
              <a:t>Proceso de largo  plazo (10 -13 años)</a:t>
            </a:r>
          </a:p>
          <a:p>
            <a:pPr>
              <a:buFont typeface="Wingdings" panose="05000000000000000000" pitchFamily="2" charset="2"/>
              <a:buChar char="q"/>
            </a:pPr>
            <a:endParaRPr lang="es-MX" sz="2400" dirty="0"/>
          </a:p>
          <a:p>
            <a:pPr>
              <a:buFont typeface="Wingdings" panose="05000000000000000000" pitchFamily="2" charset="2"/>
              <a:buChar char="q"/>
            </a:pPr>
            <a:r>
              <a:rPr lang="es-MX" sz="2400" dirty="0"/>
              <a:t>Consenso nacional</a:t>
            </a:r>
          </a:p>
          <a:p>
            <a:pPr>
              <a:buFont typeface="Wingdings" panose="05000000000000000000" pitchFamily="2" charset="2"/>
              <a:buChar char="q"/>
            </a:pPr>
            <a:endParaRPr lang="es-MX" sz="2400" dirty="0"/>
          </a:p>
          <a:p>
            <a:pPr>
              <a:buFont typeface="Wingdings" panose="05000000000000000000" pitchFamily="2" charset="2"/>
              <a:buChar char="q"/>
            </a:pPr>
            <a:r>
              <a:rPr lang="es-MX" sz="2400" dirty="0"/>
              <a:t>Con la policía no contra ella.</a:t>
            </a:r>
          </a:p>
          <a:p>
            <a:pPr>
              <a:buFont typeface="Wingdings" panose="05000000000000000000" pitchFamily="2" charset="2"/>
              <a:buChar char="q"/>
            </a:pPr>
            <a:endParaRPr lang="es-MX" sz="2400" dirty="0"/>
          </a:p>
          <a:p>
            <a:pPr>
              <a:buFont typeface="Wingdings" panose="05000000000000000000" pitchFamily="2" charset="2"/>
              <a:buChar char="q"/>
            </a:pPr>
            <a:r>
              <a:rPr lang="es-MX" sz="2400" dirty="0"/>
              <a:t>En colaboración con una entidad que refleja los valores y actores de la sociedad civil y en particular la reflexión especializada</a:t>
            </a:r>
          </a:p>
          <a:p>
            <a:pPr>
              <a:buFont typeface="Wingdings" panose="05000000000000000000" pitchFamily="2" charset="2"/>
              <a:buChar char="q"/>
            </a:pPr>
            <a:endParaRPr lang="es-MX" sz="2400" dirty="0"/>
          </a:p>
          <a:p>
            <a:pPr>
              <a:buFont typeface="Wingdings" panose="05000000000000000000" pitchFamily="2" charset="2"/>
              <a:buChar char="q"/>
            </a:pPr>
            <a:r>
              <a:rPr lang="es-MX" sz="2400" dirty="0"/>
              <a:t>Con una dinámica de gestión de cambios</a:t>
            </a:r>
          </a:p>
          <a:p>
            <a:pPr>
              <a:buFont typeface="Wingdings" panose="05000000000000000000" pitchFamily="2" charset="2"/>
              <a:buChar char="q"/>
            </a:pPr>
            <a:endParaRPr lang="es-MX" sz="2400" dirty="0"/>
          </a:p>
          <a:p>
            <a:pPr>
              <a:buFont typeface="Wingdings" panose="05000000000000000000" pitchFamily="2" charset="2"/>
              <a:buChar char="q"/>
            </a:pPr>
            <a:r>
              <a:rPr lang="es-MX" sz="2400" dirty="0"/>
              <a:t>Teniendo en cuenta la tradición local</a:t>
            </a:r>
          </a:p>
        </p:txBody>
      </p:sp>
    </p:spTree>
    <p:extLst>
      <p:ext uri="{BB962C8B-B14F-4D97-AF65-F5344CB8AC3E}">
        <p14:creationId xmlns:p14="http://schemas.microsoft.com/office/powerpoint/2010/main" val="359483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779</Words>
  <Application>Microsoft Office PowerPoint</Application>
  <PresentationFormat>Panorámica</PresentationFormat>
  <Paragraphs>63</Paragraphs>
  <Slides>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vt:i4>
      </vt:variant>
    </vt:vector>
  </HeadingPairs>
  <TitlesOfParts>
    <vt:vector size="14" baseType="lpstr">
      <vt:lpstr>Arial</vt:lpstr>
      <vt:lpstr>Calibri</vt:lpstr>
      <vt:lpstr>Calibri Light</vt:lpstr>
      <vt:lpstr>Georgia</vt:lpstr>
      <vt:lpstr>Wingdings</vt:lpstr>
      <vt:lpstr>Tema de Office</vt:lpstr>
      <vt:lpstr>Reforma policial </vt:lpstr>
      <vt:lpstr>¿Por qué reformar? </vt:lpstr>
      <vt:lpstr>Las consecuencias de la crisis de legitimidad</vt:lpstr>
      <vt:lpstr>Criterios de legitimidad policial </vt:lpstr>
      <vt:lpstr>Criterio: respeto  de los DDHH </vt:lpstr>
      <vt:lpstr>CRITERIO: Justicia distributiva      “la policía no tiene enemigos”</vt:lpstr>
      <vt:lpstr>Eficacia policial </vt:lpstr>
      <vt:lpstr>Características de una reforma policial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Reforma policial </dc:title>
  <dc:creator>franz vanderschueren</dc:creator>
  <cp:lastModifiedBy>franz vanderschueren</cp:lastModifiedBy>
  <cp:revision>18</cp:revision>
  <dcterms:created xsi:type="dcterms:W3CDTF">2021-01-13T19:50:48Z</dcterms:created>
  <dcterms:modified xsi:type="dcterms:W3CDTF">2021-01-14T01:17:19Z</dcterms:modified>
</cp:coreProperties>
</file>