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6" r:id="rId8"/>
    <p:sldId id="269" r:id="rId9"/>
    <p:sldId id="268" r:id="rId10"/>
    <p:sldId id="270" r:id="rId11"/>
    <p:sldId id="271" r:id="rId12"/>
    <p:sldId id="273" r:id="rId13"/>
    <p:sldId id="276" r:id="rId14"/>
  </p:sldIdLst>
  <p:sldSz cx="12192000" cy="6858000"/>
  <p:notesSz cx="7023100" cy="93091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3261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6119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809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528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69244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8540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9380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9479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0522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0549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686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35EDE-1FB7-4F1B-9BC7-39D5E5B81CE4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4DA12-8B1F-4754-84D2-B2B4903803D5}" type="slidenum">
              <a:rPr lang="es-CL" smtClean="0"/>
              <a:t>‹Nº›</a:t>
            </a:fld>
            <a:endParaRPr lang="es-CL"/>
          </a:p>
        </p:txBody>
      </p:sp>
      <p:cxnSp>
        <p:nvCxnSpPr>
          <p:cNvPr id="13" name="Conector recto 12"/>
          <p:cNvCxnSpPr/>
          <p:nvPr userDrawn="1"/>
        </p:nvCxnSpPr>
        <p:spPr>
          <a:xfrm>
            <a:off x="158417" y="365125"/>
            <a:ext cx="11195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 userDrawn="1"/>
        </p:nvSpPr>
        <p:spPr>
          <a:xfrm>
            <a:off x="158417" y="365124"/>
            <a:ext cx="222583" cy="64928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322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/>
              <a:t>Políticas sociales en tiempos complejos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835832"/>
          </a:xfrm>
        </p:spPr>
        <p:txBody>
          <a:bodyPr>
            <a:normAutofit/>
          </a:bodyPr>
          <a:lstStyle/>
          <a:p>
            <a:r>
              <a:rPr lang="es-CL" dirty="0" smtClean="0"/>
              <a:t>14 de enero de 2020</a:t>
            </a:r>
          </a:p>
          <a:p>
            <a:endParaRPr lang="es-CL" dirty="0"/>
          </a:p>
          <a:p>
            <a:r>
              <a:rPr lang="es-CL" dirty="0" smtClean="0"/>
              <a:t>Andrés Hernando G.</a:t>
            </a:r>
          </a:p>
          <a:p>
            <a:r>
              <a:rPr lang="es-CL" dirty="0" smtClean="0"/>
              <a:t>Coordinador de Políticas Sociales</a:t>
            </a:r>
          </a:p>
          <a:p>
            <a:r>
              <a:rPr lang="es-CL" dirty="0" smtClean="0"/>
              <a:t>Ministerio de Hacienda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64949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Sobre la Coordinación de Políticas Sociales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Contraparte de Ministerios Sectoriales en la Formulación de Política Pública.</a:t>
            </a:r>
          </a:p>
          <a:p>
            <a:r>
              <a:rPr lang="es-CL" dirty="0" smtClean="0"/>
              <a:t>Principal rol no es presupuestario sino de cooperación en el diseño y formulación de política pública.</a:t>
            </a:r>
          </a:p>
          <a:p>
            <a:r>
              <a:rPr lang="es-CL" dirty="0" smtClean="0"/>
              <a:t>Ministerios:</a:t>
            </a:r>
          </a:p>
          <a:p>
            <a:pPr lvl="1"/>
            <a:r>
              <a:rPr lang="es-CL" dirty="0" smtClean="0"/>
              <a:t>Desarrollo Social</a:t>
            </a:r>
          </a:p>
          <a:p>
            <a:pPr lvl="1"/>
            <a:r>
              <a:rPr lang="es-CL" dirty="0" smtClean="0"/>
              <a:t>Educación</a:t>
            </a:r>
          </a:p>
          <a:p>
            <a:pPr lvl="1"/>
            <a:r>
              <a:rPr lang="es-CL" dirty="0" smtClean="0"/>
              <a:t>Salud</a:t>
            </a:r>
          </a:p>
          <a:p>
            <a:pPr lvl="1"/>
            <a:r>
              <a:rPr lang="es-CL" dirty="0" smtClean="0"/>
              <a:t>Vivienda  -- parcialmente</a:t>
            </a:r>
          </a:p>
        </p:txBody>
      </p:sp>
    </p:spTree>
    <p:extLst>
      <p:ext uri="{BB962C8B-B14F-4D97-AF65-F5344CB8AC3E}">
        <p14:creationId xmlns:p14="http://schemas.microsoft.com/office/powerpoint/2010/main" val="256439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Crisis Covid-19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¿Por qué es distinta a otras crisis previas</a:t>
            </a:r>
            <a:r>
              <a:rPr lang="es-CL" dirty="0" smtClean="0"/>
              <a:t>?</a:t>
            </a:r>
          </a:p>
          <a:p>
            <a:endParaRPr lang="es-CL" dirty="0" smtClean="0"/>
          </a:p>
          <a:p>
            <a:pPr lvl="1"/>
            <a:r>
              <a:rPr lang="es-CL" dirty="0" smtClean="0"/>
              <a:t>Incertidumbre mayor a la de cualquier crisis</a:t>
            </a:r>
            <a:r>
              <a:rPr lang="es-CL" dirty="0" smtClean="0"/>
              <a:t>.</a:t>
            </a:r>
          </a:p>
          <a:p>
            <a:pPr lvl="1"/>
            <a:endParaRPr lang="es-CL" dirty="0" smtClean="0"/>
          </a:p>
          <a:p>
            <a:pPr lvl="1"/>
            <a:r>
              <a:rPr lang="es-CL" dirty="0" smtClean="0"/>
              <a:t>Velocidad de evolución</a:t>
            </a:r>
            <a:r>
              <a:rPr lang="es-CL" dirty="0" smtClean="0"/>
              <a:t>.</a:t>
            </a:r>
          </a:p>
          <a:p>
            <a:pPr lvl="1"/>
            <a:endParaRPr lang="es-CL" dirty="0" smtClean="0"/>
          </a:p>
          <a:p>
            <a:pPr lvl="1"/>
            <a:r>
              <a:rPr lang="es-CL" dirty="0" smtClean="0"/>
              <a:t>Profundidad de los impactos.</a:t>
            </a:r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01675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Reglas generales de formulación en crisis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CL" dirty="0" smtClean="0"/>
              <a:t>Fenómeno transitorio, aplicar reacciones transitorias (no siempre funciona, política importa: </a:t>
            </a:r>
            <a:r>
              <a:rPr lang="es-CL" dirty="0" err="1" smtClean="0"/>
              <a:t>e.g</a:t>
            </a:r>
            <a:r>
              <a:rPr lang="es-CL" dirty="0" smtClean="0"/>
              <a:t>. RBU).</a:t>
            </a:r>
          </a:p>
          <a:p>
            <a:endParaRPr lang="es-CL" dirty="0"/>
          </a:p>
          <a:p>
            <a:r>
              <a:rPr lang="es-CL" dirty="0" smtClean="0"/>
              <a:t>Acotar instrumentos a un propósito (regla de oro siempre, pero debe recordarse cuando hay múltiples problemas y poco tiempo).</a:t>
            </a:r>
          </a:p>
          <a:p>
            <a:endParaRPr lang="es-CL" dirty="0"/>
          </a:p>
          <a:p>
            <a:r>
              <a:rPr lang="es-CL" dirty="0" smtClean="0"/>
              <a:t>¿Acciones dirigidas a grupos </a:t>
            </a:r>
            <a:r>
              <a:rPr lang="es-CL" dirty="0" smtClean="0"/>
              <a:t>específicos o </a:t>
            </a:r>
            <a:r>
              <a:rPr lang="es-CL" dirty="0"/>
              <a:t>t</a:t>
            </a:r>
            <a:r>
              <a:rPr lang="es-CL" dirty="0" smtClean="0"/>
              <a:t>an </a:t>
            </a:r>
            <a:r>
              <a:rPr lang="es-CL" dirty="0" smtClean="0"/>
              <a:t>amplios como sea </a:t>
            </a:r>
            <a:r>
              <a:rPr lang="es-CL" dirty="0" smtClean="0"/>
              <a:t>posible?</a:t>
            </a:r>
            <a:endParaRPr lang="es-CL" dirty="0" smtClean="0"/>
          </a:p>
          <a:p>
            <a:endParaRPr lang="es-CL" dirty="0"/>
          </a:p>
          <a:p>
            <a:r>
              <a:rPr lang="es-CL" dirty="0" smtClean="0"/>
              <a:t>Sin embargo, no siempre se respetan estos principios…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486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Reglas generales de formulación en crisis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…toda crisis es una oportunidad…</a:t>
            </a:r>
          </a:p>
          <a:p>
            <a:endParaRPr lang="es-CL" dirty="0"/>
          </a:p>
          <a:p>
            <a:r>
              <a:rPr lang="es-CL" dirty="0" smtClean="0"/>
              <a:t>En ocasiones, se puede aprovechar la oportunidad para construir diagnósticos importantes e intentar coordinar (depende de otras voluntades).</a:t>
            </a:r>
          </a:p>
          <a:p>
            <a:endParaRPr lang="es-CL" dirty="0"/>
          </a:p>
          <a:p>
            <a:r>
              <a:rPr lang="es-CL" dirty="0"/>
              <a:t>C</a:t>
            </a:r>
            <a:r>
              <a:rPr lang="es-CL" dirty="0" smtClean="0"/>
              <a:t>risis, además, pueden coordinar cambios de equilibrio (</a:t>
            </a:r>
            <a:r>
              <a:rPr lang="es-CL" dirty="0" err="1" smtClean="0"/>
              <a:t>e.g</a:t>
            </a:r>
            <a:r>
              <a:rPr lang="es-CL" dirty="0" smtClean="0"/>
              <a:t>. oportunidades de avanzar teletrabajo en sector privado y público).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5415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Ejemplos de iniciativas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Ley de Protección del Empleo (origen: Estallido Social, revisada)</a:t>
            </a:r>
          </a:p>
          <a:p>
            <a:pPr lvl="1"/>
            <a:r>
              <a:rPr lang="es-CL" dirty="0" smtClean="0"/>
              <a:t>Dos partes:</a:t>
            </a:r>
          </a:p>
          <a:p>
            <a:pPr lvl="2"/>
            <a:r>
              <a:rPr lang="es-CL" dirty="0" smtClean="0"/>
              <a:t>Reducción de jornada</a:t>
            </a:r>
          </a:p>
          <a:p>
            <a:pPr lvl="2"/>
            <a:r>
              <a:rPr lang="es-CL" dirty="0" smtClean="0"/>
              <a:t>Suspensión laboral</a:t>
            </a:r>
          </a:p>
          <a:p>
            <a:pPr lvl="2"/>
            <a:r>
              <a:rPr lang="es-CL" dirty="0" smtClean="0"/>
              <a:t>Ambas son compatibles con otros subsidios (SEJ, BTM, IMG).</a:t>
            </a:r>
          </a:p>
          <a:p>
            <a:pPr lvl="1"/>
            <a:r>
              <a:rPr lang="es-CL" dirty="0" smtClean="0"/>
              <a:t>¿Problemas?</a:t>
            </a:r>
          </a:p>
          <a:p>
            <a:pPr lvl="2"/>
            <a:r>
              <a:rPr lang="es-CL" dirty="0" smtClean="0"/>
              <a:t>Dinámica de acumulación (a pesar de análisis actuariales) sugiere que pudo ser más generosa (se mejoró dos veces)</a:t>
            </a:r>
          </a:p>
          <a:p>
            <a:pPr lvl="1"/>
            <a:r>
              <a:rPr lang="es-CL" dirty="0" smtClean="0"/>
              <a:t>Crítica: “Trabajadores financian la crisis con sus propios recursos”</a:t>
            </a:r>
          </a:p>
          <a:p>
            <a:pPr lvl="1"/>
            <a:r>
              <a:rPr lang="es-CL" dirty="0" smtClean="0"/>
              <a:t>¿Cuál es el problema de usar ahorro precautorio en tiempos de un shock negativo?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5445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Ejemplos de iniciativas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Bono Covid-19</a:t>
            </a:r>
          </a:p>
          <a:p>
            <a:pPr lvl="1"/>
            <a:r>
              <a:rPr lang="es-CL" dirty="0" smtClean="0"/>
              <a:t>¿Por qué?</a:t>
            </a:r>
          </a:p>
          <a:p>
            <a:pPr lvl="1"/>
            <a:endParaRPr lang="es-CL" dirty="0"/>
          </a:p>
          <a:p>
            <a:pPr lvl="1"/>
            <a:r>
              <a:rPr lang="es-CL" dirty="0" smtClean="0"/>
              <a:t>Ayuda inmediata directa a un grupo afectado rápidamente (ingresos informales).</a:t>
            </a:r>
          </a:p>
          <a:p>
            <a:pPr lvl="1"/>
            <a:endParaRPr lang="es-CL" dirty="0"/>
          </a:p>
          <a:p>
            <a:pPr lvl="1"/>
            <a:r>
              <a:rPr lang="es-CL" dirty="0" smtClean="0"/>
              <a:t>¿Por qué no repetirlo/sistematizarlo? </a:t>
            </a:r>
          </a:p>
          <a:p>
            <a:pPr lvl="1"/>
            <a:endParaRPr lang="es-CL" dirty="0"/>
          </a:p>
          <a:p>
            <a:pPr lvl="1"/>
            <a:r>
              <a:rPr lang="es-CL" dirty="0" smtClean="0"/>
              <a:t>¿Por qué no incrementar aporte?</a:t>
            </a:r>
          </a:p>
          <a:p>
            <a:pPr lvl="1"/>
            <a:endParaRPr lang="es-CL" dirty="0"/>
          </a:p>
          <a:p>
            <a:pPr lvl="1"/>
            <a:r>
              <a:rPr lang="es-CL" dirty="0" smtClean="0"/>
              <a:t>¿Por qué no hacerlo igual al bono marzo?</a:t>
            </a:r>
          </a:p>
        </p:txBody>
      </p:sp>
    </p:spTree>
    <p:extLst>
      <p:ext uri="{BB962C8B-B14F-4D97-AF65-F5344CB8AC3E}">
        <p14:creationId xmlns:p14="http://schemas.microsoft.com/office/powerpoint/2010/main" val="117078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Ejemplos de iniciativas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Bono Covid-19</a:t>
            </a:r>
          </a:p>
          <a:p>
            <a:pPr lvl="1"/>
            <a:r>
              <a:rPr lang="es-CL" dirty="0" smtClean="0"/>
              <a:t>¿Por qué no repetirlo/sistematizarlo?</a:t>
            </a:r>
          </a:p>
          <a:p>
            <a:pPr lvl="2"/>
            <a:r>
              <a:rPr lang="es-CL" dirty="0" smtClean="0"/>
              <a:t>La naturaleza del SUF no se presta para </a:t>
            </a:r>
            <a:r>
              <a:rPr lang="es-CL" dirty="0" smtClean="0"/>
              <a:t>actualizaciones en alta frecuencia </a:t>
            </a:r>
            <a:r>
              <a:rPr lang="es-CL" dirty="0" smtClean="0"/>
              <a:t>(familias deben postular, verificar cumplimiento de condiciones)</a:t>
            </a:r>
          </a:p>
          <a:p>
            <a:pPr lvl="2"/>
            <a:r>
              <a:rPr lang="es-CL" dirty="0" smtClean="0"/>
              <a:t>El SUF es un buen instrumento y permite identificar a las familias sin ingresos formales, pero no es lo suficientemente ágil para capturar cambios en </a:t>
            </a:r>
            <a:r>
              <a:rPr lang="es-CL" dirty="0" smtClean="0"/>
              <a:t>esa condición.</a:t>
            </a:r>
            <a:endParaRPr lang="es-CL" dirty="0" smtClean="0"/>
          </a:p>
          <a:p>
            <a:pPr lvl="2"/>
            <a:r>
              <a:rPr lang="es-CL" dirty="0" smtClean="0"/>
              <a:t>Además, la similitud con otros instrumentos </a:t>
            </a:r>
            <a:r>
              <a:rPr lang="es-CL" dirty="0" smtClean="0"/>
              <a:t>dificultaba </a:t>
            </a:r>
            <a:r>
              <a:rPr lang="es-CL" dirty="0" smtClean="0"/>
              <a:t>la comunicación (¿por qué recibo bono marzo y no bono Covid-19?)</a:t>
            </a:r>
          </a:p>
          <a:p>
            <a:pPr lvl="1"/>
            <a:r>
              <a:rPr lang="es-CL" dirty="0" smtClean="0"/>
              <a:t>¿</a:t>
            </a:r>
            <a:r>
              <a:rPr lang="es-CL" dirty="0" smtClean="0"/>
              <a:t>Por qué no hacerlo igual al bono marzo?</a:t>
            </a:r>
          </a:p>
          <a:p>
            <a:pPr lvl="2"/>
            <a:r>
              <a:rPr lang="es-CL" dirty="0" smtClean="0"/>
              <a:t>Lógica de contribución: quiénes reciben Asignación Familiar tienen ingresos formales</a:t>
            </a:r>
            <a:r>
              <a:rPr lang="es-CL" dirty="0" smtClean="0"/>
              <a:t>.</a:t>
            </a:r>
          </a:p>
          <a:p>
            <a:pPr lvl="1"/>
            <a:r>
              <a:rPr lang="es-CL" dirty="0" smtClean="0"/>
              <a:t>Principal ventaja:</a:t>
            </a:r>
          </a:p>
          <a:p>
            <a:pPr lvl="2"/>
            <a:r>
              <a:rPr lang="es-CL" dirty="0" smtClean="0"/>
              <a:t>Simple, nómina conocida.</a:t>
            </a:r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87986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El problema de la focalización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CL" dirty="0" smtClean="0"/>
              <a:t>Focalizar es una buena idea… </a:t>
            </a:r>
            <a:endParaRPr lang="es-CL" dirty="0"/>
          </a:p>
          <a:p>
            <a:pPr marL="0" indent="0">
              <a:buNone/>
            </a:pPr>
            <a:r>
              <a:rPr lang="es-CL" dirty="0"/>
              <a:t>	</a:t>
            </a:r>
            <a:r>
              <a:rPr lang="es-CL" dirty="0" smtClean="0"/>
              <a:t>				…muy difícil de llevar a cabo.</a:t>
            </a:r>
          </a:p>
          <a:p>
            <a:endParaRPr lang="es-CL" dirty="0"/>
          </a:p>
          <a:p>
            <a:r>
              <a:rPr lang="es-CL" dirty="0" smtClean="0"/>
              <a:t>Actual instrumento de focalización: Registro Social de Hogares.</a:t>
            </a:r>
          </a:p>
          <a:p>
            <a:pPr lvl="1"/>
            <a:r>
              <a:rPr lang="es-CL" dirty="0" smtClean="0"/>
              <a:t>Descansa en datos administrativos de ingresos y medios.</a:t>
            </a:r>
          </a:p>
          <a:p>
            <a:pPr lvl="1"/>
            <a:r>
              <a:rPr lang="es-CL" dirty="0" smtClean="0"/>
              <a:t>Excepto en un elemento que no es </a:t>
            </a:r>
            <a:r>
              <a:rPr lang="es-CL" dirty="0" smtClean="0"/>
              <a:t>observable</a:t>
            </a:r>
            <a:r>
              <a:rPr lang="es-CL" dirty="0" smtClean="0"/>
              <a:t>: la composición el hogar.</a:t>
            </a:r>
          </a:p>
          <a:p>
            <a:pPr lvl="1"/>
            <a:r>
              <a:rPr lang="es-CL" dirty="0" smtClean="0"/>
              <a:t>Lógica es de exclusión. </a:t>
            </a:r>
          </a:p>
          <a:p>
            <a:pPr lvl="1"/>
            <a:endParaRPr lang="es-CL" dirty="0"/>
          </a:p>
          <a:p>
            <a:r>
              <a:rPr lang="es-CL" dirty="0" smtClean="0"/>
              <a:t>Para evitar problemas de </a:t>
            </a:r>
            <a:r>
              <a:rPr lang="es-CL" dirty="0" smtClean="0"/>
              <a:t>incentivos y cambios abruptos, </a:t>
            </a:r>
            <a:r>
              <a:rPr lang="es-CL" dirty="0" smtClean="0"/>
              <a:t>se actualiza en una ventana móvil de 12 meses.</a:t>
            </a:r>
          </a:p>
          <a:p>
            <a:endParaRPr lang="es-CL" dirty="0"/>
          </a:p>
          <a:p>
            <a:r>
              <a:rPr lang="es-CL" dirty="0" smtClean="0"/>
              <a:t>Poco afortunado cuando las circunstancias pueden cambiar rápidamente.</a:t>
            </a:r>
          </a:p>
          <a:p>
            <a:endParaRPr lang="es-CL" dirty="0"/>
          </a:p>
          <a:p>
            <a:r>
              <a:rPr lang="es-CL" dirty="0" smtClean="0"/>
              <a:t>El remedio (ISE) no demostró resolver el problema.</a:t>
            </a:r>
          </a:p>
          <a:p>
            <a:endParaRPr lang="es-CL" dirty="0"/>
          </a:p>
          <a:p>
            <a:pPr lvl="1"/>
            <a:endParaRPr lang="es-CL" dirty="0" smtClean="0"/>
          </a:p>
          <a:p>
            <a:pPr marL="0" indent="0">
              <a:buNone/>
            </a:pPr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181418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Ejemplos de iniciativas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L" dirty="0" smtClean="0"/>
              <a:t>Ingreso Familiar de Emergencia.</a:t>
            </a:r>
          </a:p>
          <a:p>
            <a:pPr lvl="1"/>
            <a:r>
              <a:rPr lang="es-CL" dirty="0" smtClean="0"/>
              <a:t>Aporte de acuerdo al tamaño de la familia.</a:t>
            </a:r>
          </a:p>
          <a:p>
            <a:pPr lvl="1"/>
            <a:r>
              <a:rPr lang="es-CL" dirty="0" smtClean="0"/>
              <a:t>Permitió </a:t>
            </a:r>
            <a:r>
              <a:rPr lang="es-CL" dirty="0" smtClean="0"/>
              <a:t>ingresar a nuevos hogares </a:t>
            </a:r>
            <a:r>
              <a:rPr lang="es-CL" dirty="0" smtClean="0"/>
              <a:t>vieron </a:t>
            </a:r>
            <a:r>
              <a:rPr lang="es-CL" dirty="0" smtClean="0"/>
              <a:t>sus ingresos formales o informales </a:t>
            </a:r>
            <a:r>
              <a:rPr lang="es-CL" dirty="0" smtClean="0"/>
              <a:t>caer. </a:t>
            </a:r>
            <a:endParaRPr lang="es-CL" dirty="0" smtClean="0"/>
          </a:p>
          <a:p>
            <a:pPr lvl="1"/>
            <a:r>
              <a:rPr lang="es-CL" dirty="0" smtClean="0"/>
              <a:t>Creó un nuevo mecanismo de focalización de emergencia (ISE) actualizado en alta </a:t>
            </a:r>
            <a:r>
              <a:rPr lang="es-CL" dirty="0" smtClean="0"/>
              <a:t>frecuencia (luego abandonado).</a:t>
            </a:r>
            <a:endParaRPr lang="es-CL" dirty="0" smtClean="0"/>
          </a:p>
          <a:p>
            <a:pPr lvl="1"/>
            <a:r>
              <a:rPr lang="es-CL" dirty="0" smtClean="0"/>
              <a:t>Mantuvo </a:t>
            </a:r>
            <a:r>
              <a:rPr lang="es-CL" dirty="0" smtClean="0"/>
              <a:t>un test de medios que </a:t>
            </a:r>
            <a:r>
              <a:rPr lang="es-CL" dirty="0" smtClean="0"/>
              <a:t>permitía </a:t>
            </a:r>
            <a:r>
              <a:rPr lang="es-CL" dirty="0" smtClean="0"/>
              <a:t>excluir. </a:t>
            </a:r>
          </a:p>
          <a:p>
            <a:pPr lvl="1"/>
            <a:r>
              <a:rPr lang="es-CL" dirty="0" smtClean="0"/>
              <a:t>Instrumento transitorio, acotado y dirigido.</a:t>
            </a:r>
          </a:p>
          <a:p>
            <a:pPr lvl="1"/>
            <a:r>
              <a:rPr lang="es-CL" dirty="0" smtClean="0"/>
              <a:t>Sufrió múltiples revisiones y extensiones.</a:t>
            </a:r>
          </a:p>
          <a:p>
            <a:pPr lvl="1"/>
            <a:r>
              <a:rPr lang="es-CL" dirty="0" smtClean="0"/>
              <a:t>Descansó (finalmente) en </a:t>
            </a:r>
            <a:r>
              <a:rPr lang="es-CL" dirty="0" err="1" smtClean="0"/>
              <a:t>autodeclaración</a:t>
            </a:r>
            <a:r>
              <a:rPr lang="es-CL" dirty="0" smtClean="0"/>
              <a:t> de ingresos. </a:t>
            </a:r>
          </a:p>
          <a:p>
            <a:r>
              <a:rPr lang="es-CL" dirty="0" smtClean="0"/>
              <a:t>Último pago del IFE cubrió a 3.35 millones de hogares y 8.3 millones de personas.</a:t>
            </a:r>
          </a:p>
          <a:p>
            <a:r>
              <a:rPr lang="es-CL" dirty="0" smtClean="0"/>
              <a:t>Hasta ahora, el IFE ha costado </a:t>
            </a:r>
            <a:r>
              <a:rPr lang="es-CL" dirty="0" smtClean="0"/>
              <a:t>3.900 </a:t>
            </a:r>
            <a:r>
              <a:rPr lang="es-CL" dirty="0" smtClean="0"/>
              <a:t>millones de dólares.</a:t>
            </a:r>
          </a:p>
        </p:txBody>
      </p:sp>
    </p:spTree>
    <p:extLst>
      <p:ext uri="{BB962C8B-B14F-4D97-AF65-F5344CB8AC3E}">
        <p14:creationId xmlns:p14="http://schemas.microsoft.com/office/powerpoint/2010/main" val="140805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Ejemplos de </a:t>
            </a:r>
            <a:r>
              <a:rPr lang="es-CL" dirty="0" smtClean="0"/>
              <a:t>iniciativas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CL" dirty="0" smtClean="0"/>
              <a:t>Protección de Ingresos Clase Media.</a:t>
            </a:r>
          </a:p>
          <a:p>
            <a:endParaRPr lang="es-CL" dirty="0" smtClean="0"/>
          </a:p>
          <a:p>
            <a:pPr lvl="1"/>
            <a:r>
              <a:rPr lang="es-CL" dirty="0" smtClean="0"/>
              <a:t>Bono para personas con caídas en ingresos formales &gt;= 30%, e ingresos promedio sobre 400.000 y bajo 2.000.000 </a:t>
            </a:r>
          </a:p>
          <a:p>
            <a:pPr lvl="1"/>
            <a:endParaRPr lang="es-CL" dirty="0" smtClean="0"/>
          </a:p>
          <a:p>
            <a:pPr lvl="1"/>
            <a:r>
              <a:rPr lang="es-CL" dirty="0" smtClean="0"/>
              <a:t>Descansó en </a:t>
            </a:r>
            <a:r>
              <a:rPr lang="es-CL" dirty="0" err="1" smtClean="0"/>
              <a:t>autodeclaración</a:t>
            </a:r>
            <a:r>
              <a:rPr lang="es-CL" dirty="0"/>
              <a:t> </a:t>
            </a:r>
            <a:r>
              <a:rPr lang="es-CL" dirty="0" smtClean="0"/>
              <a:t>de ingresos.</a:t>
            </a:r>
          </a:p>
          <a:p>
            <a:pPr lvl="1"/>
            <a:endParaRPr lang="es-CL" dirty="0" smtClean="0"/>
          </a:p>
          <a:p>
            <a:pPr lvl="1"/>
            <a:r>
              <a:rPr lang="es-CL" dirty="0" smtClean="0"/>
              <a:t>Componente secundario: Préstamo blando, contingente en ingresos, por hasta 1.950.000 (tres cuotas) (ingresos sobre 400.000)</a:t>
            </a:r>
          </a:p>
          <a:p>
            <a:pPr lvl="1"/>
            <a:endParaRPr lang="es-CL" dirty="0"/>
          </a:p>
          <a:p>
            <a:pPr lvl="1"/>
            <a:r>
              <a:rPr lang="es-CL" dirty="0" smtClean="0"/>
              <a:t>Bono costo: 1.046 millones de dólares, crédito colocó 157 millones de dólares.</a:t>
            </a:r>
          </a:p>
        </p:txBody>
      </p:sp>
    </p:spTree>
    <p:extLst>
      <p:ext uri="{BB962C8B-B14F-4D97-AF65-F5344CB8AC3E}">
        <p14:creationId xmlns:p14="http://schemas.microsoft.com/office/powerpoint/2010/main" val="414044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Algunas lecciones </a:t>
            </a:r>
            <a:r>
              <a:rPr lang="es-CL" dirty="0" smtClean="0"/>
              <a:t>(personales)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CL" sz="2400" dirty="0" smtClean="0"/>
              <a:t>Actuar con la oportunidad, preferible sobre reaccionar siempre</a:t>
            </a:r>
            <a:r>
              <a:rPr lang="es-CL" sz="2400" dirty="0" smtClean="0"/>
              <a:t>.</a:t>
            </a:r>
            <a:endParaRPr lang="es-CL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s-CL" sz="2400" dirty="0" smtClean="0"/>
              <a:t>La </a:t>
            </a:r>
            <a:r>
              <a:rPr lang="es-CL" sz="2400" b="1" dirty="0" smtClean="0"/>
              <a:t>focalización</a:t>
            </a:r>
            <a:r>
              <a:rPr lang="es-CL" sz="2400" dirty="0" smtClean="0"/>
              <a:t> sigue siendo un problema, grupos indistinguibles, tiempos de respuesta, </a:t>
            </a:r>
            <a:r>
              <a:rPr lang="es-CL" sz="2400" dirty="0" smtClean="0"/>
              <a:t>velocidad </a:t>
            </a:r>
            <a:r>
              <a:rPr lang="es-CL" sz="2400" dirty="0" smtClean="0"/>
              <a:t>a la que el Estado observa la información. ¿Apelar a la </a:t>
            </a:r>
            <a:r>
              <a:rPr lang="es-CL" sz="2400" dirty="0" err="1" smtClean="0"/>
              <a:t>autofocalización</a:t>
            </a:r>
            <a:r>
              <a:rPr lang="es-CL" sz="2400" dirty="0" smtClean="0"/>
              <a:t>? ¿Universalizar? Existe una restricción presupuestaria</a:t>
            </a:r>
            <a:r>
              <a:rPr lang="es-CL" sz="2400" dirty="0" smtClean="0"/>
              <a:t>.</a:t>
            </a:r>
            <a:endParaRPr lang="es-CL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s-CL" sz="2400" dirty="0" smtClean="0"/>
              <a:t>Permitirse el </a:t>
            </a:r>
            <a:r>
              <a:rPr lang="es-CL" sz="2400" b="1" dirty="0" smtClean="0"/>
              <a:t>error</a:t>
            </a:r>
            <a:r>
              <a:rPr lang="es-CL" sz="2400" dirty="0" smtClean="0"/>
              <a:t>, pero mantener el control y estar dispuestos a corregir. </a:t>
            </a:r>
          </a:p>
          <a:p>
            <a:pPr marL="514350" indent="-514350">
              <a:buFont typeface="+mj-lt"/>
              <a:buAutoNum type="arabicPeriod"/>
            </a:pPr>
            <a:r>
              <a:rPr lang="es-CL" sz="2400" b="1" dirty="0" smtClean="0"/>
              <a:t>Es difícil hacer cosas complejas desde el Estado</a:t>
            </a:r>
            <a:r>
              <a:rPr lang="es-CL" sz="2400" dirty="0" smtClean="0"/>
              <a:t>. Mantener la simpleza es un gran valor</a:t>
            </a:r>
            <a:r>
              <a:rPr lang="es-CL" sz="2400" dirty="0" smtClean="0"/>
              <a:t>.</a:t>
            </a:r>
            <a:endParaRPr lang="es-CL" sz="2400" dirty="0"/>
          </a:p>
          <a:p>
            <a:pPr marL="514350" indent="-514350">
              <a:buFont typeface="+mj-lt"/>
              <a:buAutoNum type="arabicPeriod"/>
            </a:pPr>
            <a:r>
              <a:rPr lang="es-CL" sz="2400" b="1" dirty="0" smtClean="0"/>
              <a:t>Escala</a:t>
            </a:r>
            <a:r>
              <a:rPr lang="es-CL" sz="2400" dirty="0" smtClean="0"/>
              <a:t>. Acuerdo del 14 de junio permitió movilizar 12.000 millones de dólares, de estos, se han usado </a:t>
            </a:r>
            <a:r>
              <a:rPr lang="es-CL" sz="2400" dirty="0" smtClean="0"/>
              <a:t>5.500 </a:t>
            </a:r>
            <a:r>
              <a:rPr lang="es-CL" sz="2400" dirty="0" smtClean="0"/>
              <a:t>en protección de ingresos. Los dos retiros del 10% ya han acumulado 32.000 millones de dólares. </a:t>
            </a:r>
            <a:r>
              <a:rPr lang="es-CL" sz="2400" dirty="0"/>
              <a:t> </a:t>
            </a:r>
            <a:endParaRPr lang="es-CL" sz="2400" dirty="0" smtClean="0"/>
          </a:p>
        </p:txBody>
      </p:sp>
    </p:spTree>
    <p:extLst>
      <p:ext uri="{BB962C8B-B14F-4D97-AF65-F5344CB8AC3E}">
        <p14:creationId xmlns:p14="http://schemas.microsoft.com/office/powerpoint/2010/main" val="102576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/>
              <a:t>Políticas sociales en tiempos complejos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835832"/>
          </a:xfrm>
        </p:spPr>
        <p:txBody>
          <a:bodyPr>
            <a:normAutofit/>
          </a:bodyPr>
          <a:lstStyle/>
          <a:p>
            <a:r>
              <a:rPr lang="es-CL" dirty="0" smtClean="0"/>
              <a:t>14 de enero de 2020</a:t>
            </a:r>
          </a:p>
          <a:p>
            <a:endParaRPr lang="es-CL" dirty="0"/>
          </a:p>
          <a:p>
            <a:r>
              <a:rPr lang="es-CL" dirty="0" smtClean="0"/>
              <a:t>Andrés Hernando G.</a:t>
            </a:r>
          </a:p>
          <a:p>
            <a:r>
              <a:rPr lang="es-CL" dirty="0" smtClean="0"/>
              <a:t>Coordinador de Políticas Sociales</a:t>
            </a:r>
          </a:p>
          <a:p>
            <a:r>
              <a:rPr lang="es-CL" dirty="0" smtClean="0"/>
              <a:t>Ministerio de Hacienda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5616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800</Words>
  <Application>Microsoft Office PowerPoint</Application>
  <PresentationFormat>Panorámica</PresentationFormat>
  <Paragraphs>115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Políticas sociales en tiempos complejos</vt:lpstr>
      <vt:lpstr>Sobre la Coordinación de Políticas Sociales</vt:lpstr>
      <vt:lpstr>Crisis Covid-19</vt:lpstr>
      <vt:lpstr>Reglas generales de formulación en crisis</vt:lpstr>
      <vt:lpstr>Reglas generales de formulación en crisis</vt:lpstr>
      <vt:lpstr>Ejemplos de iniciativas</vt:lpstr>
      <vt:lpstr>Ejemplos de iniciativas</vt:lpstr>
      <vt:lpstr>Ejemplos de iniciativas</vt:lpstr>
      <vt:lpstr>El problema de la focalización</vt:lpstr>
      <vt:lpstr>Ejemplos de iniciativas</vt:lpstr>
      <vt:lpstr>Ejemplos de iniciativas</vt:lpstr>
      <vt:lpstr>Algunas lecciones (personales)</vt:lpstr>
      <vt:lpstr>Políticas sociales en tiempos complejos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Políticas sociales en tiempos de crisis</dc:title>
  <dc:creator>Andrés Hernando</dc:creator>
  <cp:lastModifiedBy>Andrés Hernando</cp:lastModifiedBy>
  <cp:revision>22</cp:revision>
  <cp:lastPrinted>2021-01-13T19:05:30Z</cp:lastPrinted>
  <dcterms:created xsi:type="dcterms:W3CDTF">2020-04-30T02:59:47Z</dcterms:created>
  <dcterms:modified xsi:type="dcterms:W3CDTF">2021-01-14T12:55:49Z</dcterms:modified>
</cp:coreProperties>
</file>