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64" r:id="rId3"/>
    <p:sldId id="280" r:id="rId4"/>
    <p:sldId id="274" r:id="rId5"/>
    <p:sldId id="279" r:id="rId6"/>
    <p:sldId id="275" r:id="rId7"/>
    <p:sldId id="281" r:id="rId8"/>
    <p:sldId id="276" r:id="rId9"/>
    <p:sldId id="277" r:id="rId10"/>
    <p:sldId id="27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54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3252" autoAdjust="0"/>
  </p:normalViewPr>
  <p:slideViewPr>
    <p:cSldViewPr snapToGrid="0" snapToObjects="1">
      <p:cViewPr varScale="1">
        <p:scale>
          <a:sx n="106" d="100"/>
          <a:sy n="106" d="100"/>
        </p:scale>
        <p:origin x="756"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6D9FE7-4EED-4789-BC77-F11D78552D9B}"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s-CL"/>
        </a:p>
      </dgm:t>
    </dgm:pt>
    <dgm:pt modelId="{0DA4643A-ADE1-4783-BBB0-5D570FF58F1F}">
      <dgm:prSet phldrT="[Texto]" custT="1"/>
      <dgm:spPr/>
      <dgm:t>
        <a:bodyPr/>
        <a:lstStyle/>
        <a:p>
          <a:r>
            <a:rPr lang="es-ES" sz="2000" dirty="0"/>
            <a:t>Proceso presupuestario</a:t>
          </a:r>
          <a:endParaRPr lang="es-CL" sz="2000" dirty="0"/>
        </a:p>
      </dgm:t>
    </dgm:pt>
    <dgm:pt modelId="{7B4F0C32-9325-43C9-85CD-2B71FDB19645}" type="parTrans" cxnId="{F1FF7E87-0497-46BB-B798-D053B741BF83}">
      <dgm:prSet/>
      <dgm:spPr/>
      <dgm:t>
        <a:bodyPr/>
        <a:lstStyle/>
        <a:p>
          <a:endParaRPr lang="es-CL"/>
        </a:p>
      </dgm:t>
    </dgm:pt>
    <dgm:pt modelId="{A6458C35-9D46-4717-8F16-3B9DFE887C91}" type="sibTrans" cxnId="{F1FF7E87-0497-46BB-B798-D053B741BF83}">
      <dgm:prSet/>
      <dgm:spPr/>
      <dgm:t>
        <a:bodyPr/>
        <a:lstStyle/>
        <a:p>
          <a:endParaRPr lang="es-CL"/>
        </a:p>
      </dgm:t>
    </dgm:pt>
    <dgm:pt modelId="{060414CF-620D-49E1-B03A-A484F7FE2EEB}">
      <dgm:prSet phldrT="[Texto]" custT="1"/>
      <dgm:spPr/>
      <dgm:t>
        <a:bodyPr/>
        <a:lstStyle/>
        <a:p>
          <a:r>
            <a:rPr lang="es-CL" sz="2000" dirty="0"/>
            <a:t>Coaliciones políticas </a:t>
          </a:r>
        </a:p>
      </dgm:t>
    </dgm:pt>
    <dgm:pt modelId="{E6A24944-1D3E-477C-A039-0B59FE393984}" type="parTrans" cxnId="{F3C0D6F4-2680-4DD1-853F-136E23DC4B96}">
      <dgm:prSet/>
      <dgm:spPr/>
      <dgm:t>
        <a:bodyPr/>
        <a:lstStyle/>
        <a:p>
          <a:endParaRPr lang="es-CL"/>
        </a:p>
      </dgm:t>
    </dgm:pt>
    <dgm:pt modelId="{FB970D3D-697E-45A8-95F5-D3618AACC7C3}" type="sibTrans" cxnId="{F3C0D6F4-2680-4DD1-853F-136E23DC4B96}">
      <dgm:prSet/>
      <dgm:spPr/>
      <dgm:t>
        <a:bodyPr/>
        <a:lstStyle/>
        <a:p>
          <a:endParaRPr lang="es-CL"/>
        </a:p>
      </dgm:t>
    </dgm:pt>
    <dgm:pt modelId="{FA5C3E35-9E6B-416E-846E-7238AC33EF3F}">
      <dgm:prSet phldrT="[Texto]" custT="1"/>
      <dgm:spPr>
        <a:solidFill>
          <a:schemeClr val="accent4">
            <a:lumMod val="60000"/>
            <a:lumOff val="40000"/>
          </a:schemeClr>
        </a:solidFill>
      </dgm:spPr>
      <dgm:t>
        <a:bodyPr/>
        <a:lstStyle/>
        <a:p>
          <a:r>
            <a:rPr lang="es-ES" sz="2000" dirty="0"/>
            <a:t>Infraestructura deportiva</a:t>
          </a:r>
          <a:endParaRPr lang="es-CL" sz="2000" dirty="0"/>
        </a:p>
      </dgm:t>
    </dgm:pt>
    <dgm:pt modelId="{DF48F7CE-B646-4363-8E62-BFC306767113}" type="parTrans" cxnId="{84882B34-E582-48A7-954E-F507CD6D6C8B}">
      <dgm:prSet/>
      <dgm:spPr/>
      <dgm:t>
        <a:bodyPr/>
        <a:lstStyle/>
        <a:p>
          <a:endParaRPr lang="es-CL"/>
        </a:p>
      </dgm:t>
    </dgm:pt>
    <dgm:pt modelId="{B7086DBE-C8D6-4505-9E88-296A16C56DB3}" type="sibTrans" cxnId="{84882B34-E582-48A7-954E-F507CD6D6C8B}">
      <dgm:prSet/>
      <dgm:spPr/>
      <dgm:t>
        <a:bodyPr/>
        <a:lstStyle/>
        <a:p>
          <a:endParaRPr lang="es-CL"/>
        </a:p>
      </dgm:t>
    </dgm:pt>
    <dgm:pt modelId="{4ACC313C-1CF5-4487-A285-52A5E793F1FD}" type="pres">
      <dgm:prSet presAssocID="{2D6D9FE7-4EED-4789-BC77-F11D78552D9B}" presName="diagram" presStyleCnt="0">
        <dgm:presLayoutVars>
          <dgm:dir/>
          <dgm:resizeHandles val="exact"/>
        </dgm:presLayoutVars>
      </dgm:prSet>
      <dgm:spPr/>
    </dgm:pt>
    <dgm:pt modelId="{5AD0C5B9-A07F-4607-9D49-9EAD34B3A5F1}" type="pres">
      <dgm:prSet presAssocID="{0DA4643A-ADE1-4783-BBB0-5D570FF58F1F}" presName="node" presStyleLbl="node1" presStyleIdx="0" presStyleCnt="3">
        <dgm:presLayoutVars>
          <dgm:bulletEnabled val="1"/>
        </dgm:presLayoutVars>
      </dgm:prSet>
      <dgm:spPr/>
    </dgm:pt>
    <dgm:pt modelId="{C2405769-A2E0-456F-9946-C8B11A43ED98}" type="pres">
      <dgm:prSet presAssocID="{A6458C35-9D46-4717-8F16-3B9DFE887C91}" presName="sibTrans" presStyleCnt="0"/>
      <dgm:spPr/>
    </dgm:pt>
    <dgm:pt modelId="{050D21D5-66BF-404E-9287-7DC6107509A5}" type="pres">
      <dgm:prSet presAssocID="{060414CF-620D-49E1-B03A-A484F7FE2EEB}" presName="node" presStyleLbl="node1" presStyleIdx="1" presStyleCnt="3">
        <dgm:presLayoutVars>
          <dgm:bulletEnabled val="1"/>
        </dgm:presLayoutVars>
      </dgm:prSet>
      <dgm:spPr/>
    </dgm:pt>
    <dgm:pt modelId="{F71B612B-3D1C-49C2-AC78-91434F06A81C}" type="pres">
      <dgm:prSet presAssocID="{FB970D3D-697E-45A8-95F5-D3618AACC7C3}" presName="sibTrans" presStyleCnt="0"/>
      <dgm:spPr/>
    </dgm:pt>
    <dgm:pt modelId="{CE384A4F-A95A-4EF1-AF7B-1CF27BF360C3}" type="pres">
      <dgm:prSet presAssocID="{FA5C3E35-9E6B-416E-846E-7238AC33EF3F}" presName="node" presStyleLbl="node1" presStyleIdx="2" presStyleCnt="3">
        <dgm:presLayoutVars>
          <dgm:bulletEnabled val="1"/>
        </dgm:presLayoutVars>
      </dgm:prSet>
      <dgm:spPr/>
    </dgm:pt>
  </dgm:ptLst>
  <dgm:cxnLst>
    <dgm:cxn modelId="{C2C0620F-6038-4A05-89E8-21631E20D735}" type="presOf" srcId="{2D6D9FE7-4EED-4789-BC77-F11D78552D9B}" destId="{4ACC313C-1CF5-4487-A285-52A5E793F1FD}" srcOrd="0" destOrd="0" presId="urn:microsoft.com/office/officeart/2005/8/layout/default"/>
    <dgm:cxn modelId="{93FD191D-9D3D-4758-BA4A-942DE535F6A4}" type="presOf" srcId="{0DA4643A-ADE1-4783-BBB0-5D570FF58F1F}" destId="{5AD0C5B9-A07F-4607-9D49-9EAD34B3A5F1}" srcOrd="0" destOrd="0" presId="urn:microsoft.com/office/officeart/2005/8/layout/default"/>
    <dgm:cxn modelId="{84882B34-E582-48A7-954E-F507CD6D6C8B}" srcId="{2D6D9FE7-4EED-4789-BC77-F11D78552D9B}" destId="{FA5C3E35-9E6B-416E-846E-7238AC33EF3F}" srcOrd="2" destOrd="0" parTransId="{DF48F7CE-B646-4363-8E62-BFC306767113}" sibTransId="{B7086DBE-C8D6-4505-9E88-296A16C56DB3}"/>
    <dgm:cxn modelId="{FD2EB035-79AC-4F64-B919-AEAB82CBEE54}" type="presOf" srcId="{060414CF-620D-49E1-B03A-A484F7FE2EEB}" destId="{050D21D5-66BF-404E-9287-7DC6107509A5}" srcOrd="0" destOrd="0" presId="urn:microsoft.com/office/officeart/2005/8/layout/default"/>
    <dgm:cxn modelId="{F1FF7E87-0497-46BB-B798-D053B741BF83}" srcId="{2D6D9FE7-4EED-4789-BC77-F11D78552D9B}" destId="{0DA4643A-ADE1-4783-BBB0-5D570FF58F1F}" srcOrd="0" destOrd="0" parTransId="{7B4F0C32-9325-43C9-85CD-2B71FDB19645}" sibTransId="{A6458C35-9D46-4717-8F16-3B9DFE887C91}"/>
    <dgm:cxn modelId="{1DC763C0-C055-4CFC-80AA-BD3BE1E87030}" type="presOf" srcId="{FA5C3E35-9E6B-416E-846E-7238AC33EF3F}" destId="{CE384A4F-A95A-4EF1-AF7B-1CF27BF360C3}" srcOrd="0" destOrd="0" presId="urn:microsoft.com/office/officeart/2005/8/layout/default"/>
    <dgm:cxn modelId="{F3C0D6F4-2680-4DD1-853F-136E23DC4B96}" srcId="{2D6D9FE7-4EED-4789-BC77-F11D78552D9B}" destId="{060414CF-620D-49E1-B03A-A484F7FE2EEB}" srcOrd="1" destOrd="0" parTransId="{E6A24944-1D3E-477C-A039-0B59FE393984}" sibTransId="{FB970D3D-697E-45A8-95F5-D3618AACC7C3}"/>
    <dgm:cxn modelId="{D1142325-4D2A-47E2-9B03-4C8AC6614654}" type="presParOf" srcId="{4ACC313C-1CF5-4487-A285-52A5E793F1FD}" destId="{5AD0C5B9-A07F-4607-9D49-9EAD34B3A5F1}" srcOrd="0" destOrd="0" presId="urn:microsoft.com/office/officeart/2005/8/layout/default"/>
    <dgm:cxn modelId="{7135311C-1A6A-464B-B941-CFAB858BA659}" type="presParOf" srcId="{4ACC313C-1CF5-4487-A285-52A5E793F1FD}" destId="{C2405769-A2E0-456F-9946-C8B11A43ED98}" srcOrd="1" destOrd="0" presId="urn:microsoft.com/office/officeart/2005/8/layout/default"/>
    <dgm:cxn modelId="{24E20C69-082B-4DE2-93C5-3A45617FE6E3}" type="presParOf" srcId="{4ACC313C-1CF5-4487-A285-52A5E793F1FD}" destId="{050D21D5-66BF-404E-9287-7DC6107509A5}" srcOrd="2" destOrd="0" presId="urn:microsoft.com/office/officeart/2005/8/layout/default"/>
    <dgm:cxn modelId="{1A780D42-BCC4-4DCB-9997-C280BE8D6940}" type="presParOf" srcId="{4ACC313C-1CF5-4487-A285-52A5E793F1FD}" destId="{F71B612B-3D1C-49C2-AC78-91434F06A81C}" srcOrd="3" destOrd="0" presId="urn:microsoft.com/office/officeart/2005/8/layout/default"/>
    <dgm:cxn modelId="{F43FC266-BF2D-48A1-BC00-47772A37F121}" type="presParOf" srcId="{4ACC313C-1CF5-4487-A285-52A5E793F1FD}" destId="{CE384A4F-A95A-4EF1-AF7B-1CF27BF360C3}"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0C5B9-A07F-4607-9D49-9EAD34B3A5F1}">
      <dsp:nvSpPr>
        <dsp:cNvPr id="0" name=""/>
        <dsp:cNvSpPr/>
      </dsp:nvSpPr>
      <dsp:spPr>
        <a:xfrm>
          <a:off x="501" y="489387"/>
          <a:ext cx="1957591" cy="117455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Proceso presupuestario</a:t>
          </a:r>
          <a:endParaRPr lang="es-CL" sz="2000" kern="1200" dirty="0"/>
        </a:p>
      </dsp:txBody>
      <dsp:txXfrm>
        <a:off x="501" y="489387"/>
        <a:ext cx="1957591" cy="1174554"/>
      </dsp:txXfrm>
    </dsp:sp>
    <dsp:sp modelId="{050D21D5-66BF-404E-9287-7DC6107509A5}">
      <dsp:nvSpPr>
        <dsp:cNvPr id="0" name=""/>
        <dsp:cNvSpPr/>
      </dsp:nvSpPr>
      <dsp:spPr>
        <a:xfrm>
          <a:off x="2153852" y="489387"/>
          <a:ext cx="1957591" cy="1174554"/>
        </a:xfrm>
        <a:prstGeom prst="rect">
          <a:avLst/>
        </a:prstGeom>
        <a:solidFill>
          <a:schemeClr val="accent4">
            <a:hueOff val="-5598875"/>
            <a:satOff val="2630"/>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CL" sz="2000" kern="1200" dirty="0"/>
            <a:t>Coaliciones políticas </a:t>
          </a:r>
        </a:p>
      </dsp:txBody>
      <dsp:txXfrm>
        <a:off x="2153852" y="489387"/>
        <a:ext cx="1957591" cy="1174554"/>
      </dsp:txXfrm>
    </dsp:sp>
    <dsp:sp modelId="{CE384A4F-A95A-4EF1-AF7B-1CF27BF360C3}">
      <dsp:nvSpPr>
        <dsp:cNvPr id="0" name=""/>
        <dsp:cNvSpPr/>
      </dsp:nvSpPr>
      <dsp:spPr>
        <a:xfrm>
          <a:off x="1077177" y="1859701"/>
          <a:ext cx="1957591" cy="117455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Infraestructura deportiva</a:t>
          </a:r>
          <a:endParaRPr lang="es-CL" sz="2000" kern="1200" dirty="0"/>
        </a:p>
      </dsp:txBody>
      <dsp:txXfrm>
        <a:off x="1077177" y="1859701"/>
        <a:ext cx="1957591" cy="117455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0F7C21-B9EB-47D9-B81B-46D0771C5843}" type="datetimeFigureOut">
              <a:rPr lang="es-PE" smtClean="0"/>
              <a:t>6/01/2021</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5D827F-F4A7-4DFE-9F83-8046B6DA8CB1}" type="slidenum">
              <a:rPr lang="es-PE" smtClean="0"/>
              <a:t>‹Nº›</a:t>
            </a:fld>
            <a:endParaRPr lang="es-PE"/>
          </a:p>
        </p:txBody>
      </p:sp>
    </p:spTree>
    <p:extLst>
      <p:ext uri="{BB962C8B-B14F-4D97-AF65-F5344CB8AC3E}">
        <p14:creationId xmlns:p14="http://schemas.microsoft.com/office/powerpoint/2010/main" val="224756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2</a:t>
            </a:fld>
            <a:endParaRPr lang="es-PE" dirty="0"/>
          </a:p>
        </p:txBody>
      </p:sp>
    </p:spTree>
    <p:extLst>
      <p:ext uri="{BB962C8B-B14F-4D97-AF65-F5344CB8AC3E}">
        <p14:creationId xmlns:p14="http://schemas.microsoft.com/office/powerpoint/2010/main" val="4073444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3</a:t>
            </a:fld>
            <a:endParaRPr lang="es-PE" dirty="0"/>
          </a:p>
        </p:txBody>
      </p:sp>
    </p:spTree>
    <p:extLst>
      <p:ext uri="{BB962C8B-B14F-4D97-AF65-F5344CB8AC3E}">
        <p14:creationId xmlns:p14="http://schemas.microsoft.com/office/powerpoint/2010/main" val="24727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4</a:t>
            </a:fld>
            <a:endParaRPr lang="es-PE" dirty="0"/>
          </a:p>
        </p:txBody>
      </p:sp>
    </p:spTree>
    <p:extLst>
      <p:ext uri="{BB962C8B-B14F-4D97-AF65-F5344CB8AC3E}">
        <p14:creationId xmlns:p14="http://schemas.microsoft.com/office/powerpoint/2010/main" val="2485428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5</a:t>
            </a:fld>
            <a:endParaRPr lang="es-PE" dirty="0"/>
          </a:p>
        </p:txBody>
      </p:sp>
    </p:spTree>
    <p:extLst>
      <p:ext uri="{BB962C8B-B14F-4D97-AF65-F5344CB8AC3E}">
        <p14:creationId xmlns:p14="http://schemas.microsoft.com/office/powerpoint/2010/main" val="2383939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6</a:t>
            </a:fld>
            <a:endParaRPr lang="es-PE" dirty="0"/>
          </a:p>
        </p:txBody>
      </p:sp>
    </p:spTree>
    <p:extLst>
      <p:ext uri="{BB962C8B-B14F-4D97-AF65-F5344CB8AC3E}">
        <p14:creationId xmlns:p14="http://schemas.microsoft.com/office/powerpoint/2010/main" val="1861147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7</a:t>
            </a:fld>
            <a:endParaRPr lang="es-PE" dirty="0"/>
          </a:p>
        </p:txBody>
      </p:sp>
    </p:spTree>
    <p:extLst>
      <p:ext uri="{BB962C8B-B14F-4D97-AF65-F5344CB8AC3E}">
        <p14:creationId xmlns:p14="http://schemas.microsoft.com/office/powerpoint/2010/main" val="3078590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8</a:t>
            </a:fld>
            <a:endParaRPr lang="es-PE" dirty="0"/>
          </a:p>
        </p:txBody>
      </p:sp>
    </p:spTree>
    <p:extLst>
      <p:ext uri="{BB962C8B-B14F-4D97-AF65-F5344CB8AC3E}">
        <p14:creationId xmlns:p14="http://schemas.microsoft.com/office/powerpoint/2010/main" val="4268407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9</a:t>
            </a:fld>
            <a:endParaRPr lang="es-PE" dirty="0"/>
          </a:p>
        </p:txBody>
      </p:sp>
    </p:spTree>
    <p:extLst>
      <p:ext uri="{BB962C8B-B14F-4D97-AF65-F5344CB8AC3E}">
        <p14:creationId xmlns:p14="http://schemas.microsoft.com/office/powerpoint/2010/main" val="749163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10"/>
          </p:nvPr>
        </p:nvSpPr>
        <p:spPr/>
        <p:txBody>
          <a:bodyPr/>
          <a:lstStyle/>
          <a:p>
            <a:fld id="{665D827F-F4A7-4DFE-9F83-8046B6DA8CB1}" type="slidenum">
              <a:rPr lang="es-PE" smtClean="0"/>
              <a:t>10</a:t>
            </a:fld>
            <a:endParaRPr lang="es-PE" dirty="0"/>
          </a:p>
        </p:txBody>
      </p:sp>
    </p:spTree>
    <p:extLst>
      <p:ext uri="{BB962C8B-B14F-4D97-AF65-F5344CB8AC3E}">
        <p14:creationId xmlns:p14="http://schemas.microsoft.com/office/powerpoint/2010/main" val="277390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1611BDA-38D8-AF47-96A4-C8FA37B8135B}" type="datetimeFigureOut">
              <a:rPr lang="es-CL" smtClean="0"/>
              <a:t>06-01-2021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3342914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611BDA-38D8-AF47-96A4-C8FA37B8135B}" type="datetimeFigureOut">
              <a:rPr lang="es-CL" smtClean="0"/>
              <a:t>06-01-2021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348837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611BDA-38D8-AF47-96A4-C8FA37B8135B}" type="datetimeFigureOut">
              <a:rPr lang="es-CL" smtClean="0"/>
              <a:t>06-01-2021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2968372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1611BDA-38D8-AF47-96A4-C8FA37B8135B}" type="datetimeFigureOut">
              <a:rPr lang="es-CL" smtClean="0"/>
              <a:t>06-01-2021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545158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1611BDA-38D8-AF47-96A4-C8FA37B8135B}" type="datetimeFigureOut">
              <a:rPr lang="es-CL" smtClean="0"/>
              <a:t>06-01-2021</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3665818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1611BDA-38D8-AF47-96A4-C8FA37B8135B}" type="datetimeFigureOut">
              <a:rPr lang="es-CL" smtClean="0"/>
              <a:t>06-01-2021</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1259854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11BDA-38D8-AF47-96A4-C8FA37B8135B}" type="datetimeFigureOut">
              <a:rPr lang="es-CL" smtClean="0"/>
              <a:t>06-01-2021</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842030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1611BDA-38D8-AF47-96A4-C8FA37B8135B}" type="datetimeFigureOut">
              <a:rPr lang="es-CL" smtClean="0"/>
              <a:t>06-01-2021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3670642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1611BDA-38D8-AF47-96A4-C8FA37B8135B}" type="datetimeFigureOut">
              <a:rPr lang="es-CL" smtClean="0"/>
              <a:t>06-01-2021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142206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611BDA-38D8-AF47-96A4-C8FA37B8135B}" type="datetimeFigureOut">
              <a:rPr lang="es-CL" smtClean="0"/>
              <a:t>06-01-2021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252009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611BDA-38D8-AF47-96A4-C8FA37B8135B}" type="datetimeFigureOut">
              <a:rPr lang="es-CL" smtClean="0"/>
              <a:t>06-01-2021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78F13A42-5DED-664B-83AB-99EA8751B126}" type="slidenum">
              <a:rPr lang="es-CL" smtClean="0"/>
              <a:t>‹Nº›</a:t>
            </a:fld>
            <a:endParaRPr lang="es-CL"/>
          </a:p>
        </p:txBody>
      </p:sp>
    </p:spTree>
    <p:extLst>
      <p:ext uri="{BB962C8B-B14F-4D97-AF65-F5344CB8AC3E}">
        <p14:creationId xmlns:p14="http://schemas.microsoft.com/office/powerpoint/2010/main" val="4026001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11BDA-38D8-AF47-96A4-C8FA37B8135B}" type="datetimeFigureOut">
              <a:rPr lang="es-CL" smtClean="0"/>
              <a:t>06-01-2021</a:t>
            </a:fld>
            <a:endParaRPr lang="es-C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13A42-5DED-664B-83AB-99EA8751B126}" type="slidenum">
              <a:rPr lang="es-CL" smtClean="0"/>
              <a:t>‹Nº›</a:t>
            </a:fld>
            <a:endParaRPr lang="es-CL"/>
          </a:p>
        </p:txBody>
      </p:sp>
    </p:spTree>
    <p:extLst>
      <p:ext uri="{BB962C8B-B14F-4D97-AF65-F5344CB8AC3E}">
        <p14:creationId xmlns:p14="http://schemas.microsoft.com/office/powerpoint/2010/main" val="649990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apers.ssrn.com/sol3/papers.cfm?abstract_id=46282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8C1AA2-5EA9-654F-A514-5E8D80D7C254}"/>
              </a:ext>
            </a:extLst>
          </p:cNvPr>
          <p:cNvSpPr>
            <a:spLocks noGrp="1"/>
          </p:cNvSpPr>
          <p:nvPr>
            <p:ph type="ctrTitle"/>
          </p:nvPr>
        </p:nvSpPr>
        <p:spPr>
          <a:xfrm>
            <a:off x="1524000" y="2037105"/>
            <a:ext cx="9144000" cy="1915560"/>
          </a:xfrm>
        </p:spPr>
        <p:txBody>
          <a:bodyPr anchor="ctr">
            <a:noAutofit/>
          </a:bodyPr>
          <a:lstStyle/>
          <a:p>
            <a:pPr>
              <a:lnSpc>
                <a:spcPct val="100000"/>
              </a:lnSpc>
            </a:pPr>
            <a:r>
              <a:rPr lang="es-CL" sz="3200" b="1" dirty="0">
                <a:solidFill>
                  <a:schemeClr val="bg1"/>
                </a:solidFill>
              </a:rPr>
              <a:t>Ciclo político presupuestario y la infraestructura deportiva a nivel local en Chile</a:t>
            </a:r>
            <a:br>
              <a:rPr lang="es-ES" sz="3000" b="1" dirty="0">
                <a:solidFill>
                  <a:schemeClr val="bg1"/>
                </a:solidFill>
                <a:latin typeface="Century Gothic" panose="020B0502020202020204" pitchFamily="34" charset="0"/>
              </a:rPr>
            </a:br>
            <a:endParaRPr lang="es-CL" sz="3000" b="1" dirty="0">
              <a:solidFill>
                <a:schemeClr val="bg1"/>
              </a:solidFill>
              <a:latin typeface="Century Gothic" panose="020B0502020202020204" pitchFamily="34" charset="0"/>
            </a:endParaRPr>
          </a:p>
        </p:txBody>
      </p:sp>
      <p:sp>
        <p:nvSpPr>
          <p:cNvPr id="4" name="CuadroTexto 3">
            <a:extLst>
              <a:ext uri="{FF2B5EF4-FFF2-40B4-BE49-F238E27FC236}">
                <a16:creationId xmlns:a16="http://schemas.microsoft.com/office/drawing/2014/main" id="{B31E1E80-23F0-4B45-A9E4-DD8BCCEA700F}"/>
              </a:ext>
            </a:extLst>
          </p:cNvPr>
          <p:cNvSpPr txBox="1"/>
          <p:nvPr/>
        </p:nvSpPr>
        <p:spPr>
          <a:xfrm>
            <a:off x="511888" y="5471059"/>
            <a:ext cx="7447290" cy="877163"/>
          </a:xfrm>
          <a:prstGeom prst="rect">
            <a:avLst/>
          </a:prstGeom>
          <a:noFill/>
        </p:spPr>
        <p:txBody>
          <a:bodyPr wrap="square" rtlCol="0">
            <a:spAutoFit/>
          </a:bodyPr>
          <a:lstStyle/>
          <a:p>
            <a:pPr marL="285750" indent="-285750">
              <a:buFont typeface="Arial" panose="020B0604020202020204" pitchFamily="34" charset="0"/>
              <a:buChar char="•"/>
            </a:pPr>
            <a:r>
              <a:rPr lang="es-CL" sz="1700" dirty="0">
                <a:solidFill>
                  <a:schemeClr val="bg1"/>
                </a:solidFill>
                <a:latin typeface="+mj-lt"/>
                <a:cs typeface="Calibri" panose="020F0502020204030204" pitchFamily="34" charset="0"/>
              </a:rPr>
              <a:t>Jorge Fontecilla Contreras, Mg. en Políticas Públicas UDP.</a:t>
            </a:r>
          </a:p>
          <a:p>
            <a:pPr marL="285750" indent="-285750">
              <a:buFont typeface="Arial" panose="020B0604020202020204" pitchFamily="34" charset="0"/>
              <a:buChar char="•"/>
            </a:pPr>
            <a:r>
              <a:rPr lang="es-CL" sz="1700" dirty="0">
                <a:solidFill>
                  <a:schemeClr val="bg1"/>
                </a:solidFill>
                <a:latin typeface="+mj-lt"/>
                <a:cs typeface="Calibri" panose="020F0502020204030204" pitchFamily="34" charset="0"/>
              </a:rPr>
              <a:t>Daniel </a:t>
            </a:r>
            <a:r>
              <a:rPr lang="es-CL" sz="1700" dirty="0" err="1">
                <a:solidFill>
                  <a:schemeClr val="bg1"/>
                </a:solidFill>
                <a:latin typeface="+mj-lt"/>
                <a:cs typeface="Calibri" panose="020F0502020204030204" pitchFamily="34" charset="0"/>
              </a:rPr>
              <a:t>Duclos</a:t>
            </a:r>
            <a:r>
              <a:rPr lang="es-CL" sz="1700" dirty="0">
                <a:solidFill>
                  <a:schemeClr val="bg1"/>
                </a:solidFill>
                <a:latin typeface="+mj-lt"/>
                <a:cs typeface="Calibri" panose="020F0502020204030204" pitchFamily="34" charset="0"/>
              </a:rPr>
              <a:t> – Bastías, PhD. en Educación Física y Deportes U. de Valencia. </a:t>
            </a:r>
          </a:p>
          <a:p>
            <a:pPr marL="285750" indent="-285750">
              <a:buFont typeface="Arial" panose="020B0604020202020204" pitchFamily="34" charset="0"/>
              <a:buChar char="•"/>
            </a:pPr>
            <a:r>
              <a:rPr lang="es-CL" sz="1700" dirty="0">
                <a:solidFill>
                  <a:schemeClr val="bg1"/>
                </a:solidFill>
                <a:latin typeface="+mj-lt"/>
                <a:cs typeface="Calibri" panose="020F0502020204030204" pitchFamily="34" charset="0"/>
              </a:rPr>
              <a:t>Marcelo Bernal Terán, Mg. en Gerencia </a:t>
            </a:r>
            <a:r>
              <a:rPr lang="es-CL" sz="1700">
                <a:solidFill>
                  <a:schemeClr val="bg1"/>
                </a:solidFill>
                <a:latin typeface="+mj-lt"/>
                <a:cs typeface="Calibri" panose="020F0502020204030204" pitchFamily="34" charset="0"/>
              </a:rPr>
              <a:t>y Políticas Públicas </a:t>
            </a:r>
            <a:r>
              <a:rPr lang="es-CL" sz="1700" dirty="0">
                <a:solidFill>
                  <a:schemeClr val="bg1"/>
                </a:solidFill>
                <a:latin typeface="+mj-lt"/>
                <a:cs typeface="Calibri" panose="020F0502020204030204" pitchFamily="34" charset="0"/>
              </a:rPr>
              <a:t>Usach. </a:t>
            </a:r>
          </a:p>
        </p:txBody>
      </p:sp>
      <p:sp>
        <p:nvSpPr>
          <p:cNvPr id="7" name="CuadroTexto 6">
            <a:extLst>
              <a:ext uri="{FF2B5EF4-FFF2-40B4-BE49-F238E27FC236}">
                <a16:creationId xmlns:a16="http://schemas.microsoft.com/office/drawing/2014/main" id="{8F71C463-78F4-402C-B44D-84B8C0629E2C}"/>
              </a:ext>
            </a:extLst>
          </p:cNvPr>
          <p:cNvSpPr txBox="1"/>
          <p:nvPr/>
        </p:nvSpPr>
        <p:spPr>
          <a:xfrm>
            <a:off x="3463134" y="3775693"/>
            <a:ext cx="5265732" cy="353943"/>
          </a:xfrm>
          <a:prstGeom prst="rect">
            <a:avLst/>
          </a:prstGeom>
          <a:noFill/>
        </p:spPr>
        <p:txBody>
          <a:bodyPr wrap="square" rtlCol="0">
            <a:spAutoFit/>
          </a:bodyPr>
          <a:lstStyle/>
          <a:p>
            <a:r>
              <a:rPr lang="es-CL" sz="1700" dirty="0">
                <a:solidFill>
                  <a:schemeClr val="bg1"/>
                </a:solidFill>
                <a:latin typeface="+mj-lt"/>
                <a:cs typeface="Calibri" panose="020F0502020204030204" pitchFamily="34" charset="0"/>
              </a:rPr>
              <a:t>12 Encuentro de la Sociedad Chilena de Políticas Públicas </a:t>
            </a:r>
          </a:p>
        </p:txBody>
      </p:sp>
    </p:spTree>
    <p:extLst>
      <p:ext uri="{BB962C8B-B14F-4D97-AF65-F5344CB8AC3E}">
        <p14:creationId xmlns:p14="http://schemas.microsoft.com/office/powerpoint/2010/main" val="844435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Tópicos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8" y="2044557"/>
            <a:ext cx="10216076" cy="45309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Wingdings" panose="05000000000000000000" pitchFamily="2" charset="2"/>
              <a:buChar char="§"/>
            </a:pPr>
            <a:r>
              <a:rPr lang="es-CL" sz="2400" dirty="0">
                <a:solidFill>
                  <a:schemeClr val="tx1"/>
                </a:solidFill>
              </a:rPr>
              <a:t>Introducción.</a:t>
            </a:r>
          </a:p>
          <a:p>
            <a:pPr marL="285750" indent="-285750">
              <a:lnSpc>
                <a:spcPct val="150000"/>
              </a:lnSpc>
              <a:buFont typeface="Wingdings" panose="05000000000000000000" pitchFamily="2" charset="2"/>
              <a:buChar char="§"/>
            </a:pPr>
            <a:r>
              <a:rPr lang="es-CL" sz="2400" dirty="0">
                <a:solidFill>
                  <a:schemeClr val="tx1"/>
                </a:solidFill>
              </a:rPr>
              <a:t>Referencias teóricas y aspectos institucionales.</a:t>
            </a:r>
          </a:p>
          <a:p>
            <a:pPr marL="285750" indent="-285750">
              <a:lnSpc>
                <a:spcPct val="150000"/>
              </a:lnSpc>
              <a:buFont typeface="Wingdings" panose="05000000000000000000" pitchFamily="2" charset="2"/>
              <a:buChar char="§"/>
            </a:pPr>
            <a:r>
              <a:rPr lang="es-CL" sz="2400" dirty="0">
                <a:solidFill>
                  <a:schemeClr val="tx1"/>
                </a:solidFill>
              </a:rPr>
              <a:t>Método.</a:t>
            </a:r>
          </a:p>
          <a:p>
            <a:pPr marL="285750" indent="-285750">
              <a:lnSpc>
                <a:spcPct val="150000"/>
              </a:lnSpc>
              <a:buFont typeface="Wingdings" panose="05000000000000000000" pitchFamily="2" charset="2"/>
              <a:buChar char="§"/>
            </a:pPr>
            <a:r>
              <a:rPr lang="es-CL" sz="2400" dirty="0">
                <a:solidFill>
                  <a:schemeClr val="tx1"/>
                </a:solidFill>
              </a:rPr>
              <a:t>Resultados.</a:t>
            </a:r>
          </a:p>
          <a:p>
            <a:pPr marL="285750" indent="-285750">
              <a:lnSpc>
                <a:spcPct val="150000"/>
              </a:lnSpc>
              <a:buFont typeface="Wingdings" panose="05000000000000000000" pitchFamily="2" charset="2"/>
              <a:buChar char="§"/>
            </a:pPr>
            <a:r>
              <a:rPr lang="es-CL" sz="2400" dirty="0">
                <a:solidFill>
                  <a:schemeClr val="tx1"/>
                </a:solidFill>
              </a:rPr>
              <a:t>Conclusiones.</a:t>
            </a:r>
          </a:p>
          <a:p>
            <a:pPr marL="285750" indent="-285750">
              <a:lnSpc>
                <a:spcPct val="150000"/>
              </a:lnSpc>
              <a:buFont typeface="Wingdings" panose="05000000000000000000" pitchFamily="2" charset="2"/>
              <a:buChar char="§"/>
            </a:pPr>
            <a:r>
              <a:rPr lang="es-CL" sz="2400" dirty="0">
                <a:solidFill>
                  <a:schemeClr val="tx1"/>
                </a:solidFill>
              </a:rPr>
              <a:t>Bibliografía.</a:t>
            </a:r>
          </a:p>
          <a:p>
            <a:pPr algn="ctr"/>
            <a:endParaRPr lang="es-CL" sz="1600" dirty="0">
              <a:solidFill>
                <a:schemeClr val="tx1"/>
              </a:solidFill>
            </a:endParaRPr>
          </a:p>
          <a:p>
            <a:pPr algn="ctr"/>
            <a:endParaRPr lang="es-CL" sz="1600" dirty="0"/>
          </a:p>
        </p:txBody>
      </p:sp>
    </p:spTree>
    <p:extLst>
      <p:ext uri="{BB962C8B-B14F-4D97-AF65-F5344CB8AC3E}">
        <p14:creationId xmlns:p14="http://schemas.microsoft.com/office/powerpoint/2010/main" val="1343065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Introducción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8" y="2055136"/>
            <a:ext cx="10216076" cy="4520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
            </a:pPr>
            <a:r>
              <a:rPr lang="es-ES" sz="1600" dirty="0">
                <a:solidFill>
                  <a:schemeClr val="tx1"/>
                </a:solidFill>
              </a:rPr>
              <a:t>El objetivo de la investigación es indagar la existencia de ciclo político presupuestario (CPP) entre los gobiernos regionales chilenos que, han transferido recursos para las inversiones en infraestructura deportiva a los municipios del país.</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Para explorar estas relaciones, se toman como referencia los estudios acerca de CPP, que describen la injerencia de las autoridades políticas en las variables macroeconómicas y de política fiscal para influir en el electorado. </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Se consideraron estudios en la composición del gasto público, donde se observan mayores niveles de gasto en transferencias y en infraestructura en países como Portugal, México, Colombia y Chile.</a:t>
            </a:r>
          </a:p>
          <a:p>
            <a:pPr algn="just"/>
            <a:endParaRPr lang="es-CL"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La significancia de la investigación radica en que</a:t>
            </a:r>
            <a:r>
              <a:rPr lang="es-ES" sz="1600" dirty="0">
                <a:solidFill>
                  <a:srgbClr val="FF0000"/>
                </a:solidFill>
              </a:rPr>
              <a:t> </a:t>
            </a:r>
            <a:r>
              <a:rPr lang="es-ES" sz="1600" dirty="0">
                <a:solidFill>
                  <a:schemeClr val="tx1"/>
                </a:solidFill>
              </a:rPr>
              <a:t>no existe evidencia de la aplicación de enfoques de CPP al sector deportes. Por tanto, contribuye a comprender que, en la dimensión de infraestructura, el deporte no está exento de este fenómeno. En este sentido, el alcance de esta investigación es considerado como exploratorio.</a:t>
            </a:r>
          </a:p>
        </p:txBody>
      </p:sp>
    </p:spTree>
    <p:extLst>
      <p:ext uri="{BB962C8B-B14F-4D97-AF65-F5344CB8AC3E}">
        <p14:creationId xmlns:p14="http://schemas.microsoft.com/office/powerpoint/2010/main" val="1577670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Referencias teóricas y marco institucional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9" y="1828800"/>
            <a:ext cx="6203962" cy="47363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
            </a:pPr>
            <a:r>
              <a:rPr lang="es-ES" sz="1600" dirty="0">
                <a:solidFill>
                  <a:schemeClr val="tx1"/>
                </a:solidFill>
              </a:rPr>
              <a:t>Con Nordhaus (1975), comienzan los estudios de CPP con un enfoque oportunista. Las autoridades políticas buscan influir en la tasa de desempleo, a través de determinadas políticas fiscales, y en las preferencias de los agentes para obtener el apoyo electoral hacia el gobernante.</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CL" sz="1600" kern="1200" dirty="0" err="1">
                <a:solidFill>
                  <a:schemeClr val="dk1"/>
                </a:solidFill>
                <a:effectLst/>
                <a:latin typeface="+mn-lt"/>
                <a:ea typeface="+mn-ea"/>
                <a:cs typeface="+mn-cs"/>
              </a:rPr>
              <a:t>Rogoff</a:t>
            </a:r>
            <a:r>
              <a:rPr lang="es-CL" sz="1600" kern="1200" dirty="0">
                <a:solidFill>
                  <a:schemeClr val="dk1"/>
                </a:solidFill>
                <a:effectLst/>
                <a:latin typeface="+mn-lt"/>
                <a:ea typeface="+mn-ea"/>
                <a:cs typeface="+mn-cs"/>
              </a:rPr>
              <a:t> y </a:t>
            </a:r>
            <a:r>
              <a:rPr lang="es-CL" sz="1600" kern="1200" dirty="0" err="1">
                <a:solidFill>
                  <a:schemeClr val="dk1"/>
                </a:solidFill>
                <a:effectLst/>
                <a:latin typeface="+mn-lt"/>
                <a:ea typeface="+mn-ea"/>
                <a:cs typeface="+mn-cs"/>
              </a:rPr>
              <a:t>Sibert</a:t>
            </a:r>
            <a:r>
              <a:rPr lang="es-CL" sz="1600" kern="1200" dirty="0">
                <a:solidFill>
                  <a:schemeClr val="dk1"/>
                </a:solidFill>
                <a:effectLst/>
                <a:latin typeface="+mn-lt"/>
                <a:ea typeface="+mn-ea"/>
                <a:cs typeface="+mn-cs"/>
              </a:rPr>
              <a:t> (1988), </a:t>
            </a:r>
            <a:r>
              <a:rPr lang="es-CL" sz="1600" kern="1200" dirty="0" err="1">
                <a:solidFill>
                  <a:schemeClr val="dk1"/>
                </a:solidFill>
                <a:effectLst/>
                <a:latin typeface="+mn-lt"/>
                <a:ea typeface="+mn-ea"/>
                <a:cs typeface="+mn-cs"/>
              </a:rPr>
              <a:t>Persson</a:t>
            </a:r>
            <a:r>
              <a:rPr lang="es-CL" sz="1600" kern="1200" dirty="0">
                <a:solidFill>
                  <a:schemeClr val="dk1"/>
                </a:solidFill>
                <a:effectLst/>
                <a:latin typeface="+mn-lt"/>
                <a:ea typeface="+mn-ea"/>
                <a:cs typeface="+mn-cs"/>
              </a:rPr>
              <a:t> y </a:t>
            </a:r>
            <a:r>
              <a:rPr lang="es-CL" sz="1600" kern="1200" dirty="0" err="1">
                <a:solidFill>
                  <a:schemeClr val="dk1"/>
                </a:solidFill>
                <a:effectLst/>
                <a:latin typeface="+mn-lt"/>
                <a:ea typeface="+mn-ea"/>
                <a:cs typeface="+mn-cs"/>
              </a:rPr>
              <a:t>Tabellini</a:t>
            </a:r>
            <a:r>
              <a:rPr lang="es-CL" sz="1600" kern="1200" dirty="0">
                <a:solidFill>
                  <a:schemeClr val="dk1"/>
                </a:solidFill>
                <a:effectLst/>
                <a:latin typeface="+mn-lt"/>
                <a:ea typeface="+mn-ea"/>
                <a:cs typeface="+mn-cs"/>
              </a:rPr>
              <a:t> (1990) </a:t>
            </a:r>
            <a:r>
              <a:rPr lang="es-CL" sz="1600" kern="1200" dirty="0" err="1">
                <a:solidFill>
                  <a:schemeClr val="dk1"/>
                </a:solidFill>
                <a:effectLst/>
                <a:latin typeface="+mn-lt"/>
                <a:ea typeface="+mn-ea"/>
                <a:cs typeface="+mn-cs"/>
              </a:rPr>
              <a:t>Rogoff</a:t>
            </a:r>
            <a:r>
              <a:rPr lang="es-CL" sz="1600" dirty="0">
                <a:solidFill>
                  <a:schemeClr val="dk1"/>
                </a:solidFill>
              </a:rPr>
              <a:t> </a:t>
            </a:r>
            <a:r>
              <a:rPr lang="es-CL" sz="1600" kern="1200" dirty="0">
                <a:solidFill>
                  <a:schemeClr val="dk1"/>
                </a:solidFill>
                <a:effectLst/>
                <a:latin typeface="+mn-lt"/>
                <a:ea typeface="+mn-ea"/>
                <a:cs typeface="+mn-cs"/>
              </a:rPr>
              <a:t>(1990), </a:t>
            </a:r>
            <a:r>
              <a:rPr lang="es-CL" sz="1600" dirty="0">
                <a:solidFill>
                  <a:schemeClr val="dk1"/>
                </a:solidFill>
              </a:rPr>
              <a:t>señalan</a:t>
            </a:r>
            <a:r>
              <a:rPr lang="es-CL" sz="1600" kern="1200" dirty="0">
                <a:solidFill>
                  <a:schemeClr val="dk1"/>
                </a:solidFill>
                <a:effectLst/>
                <a:latin typeface="+mn-lt"/>
                <a:ea typeface="+mn-ea"/>
                <a:cs typeface="+mn-cs"/>
              </a:rPr>
              <a:t> que existen diferencias en los partidos para alcanzar metas económicas y el electorado vota por el que ve como más eficiente. </a:t>
            </a:r>
            <a:r>
              <a:rPr lang="es-ES" sz="1600" kern="1200" dirty="0">
                <a:solidFill>
                  <a:schemeClr val="dk1"/>
                </a:solidFill>
                <a:effectLst/>
                <a:latin typeface="+mn-lt"/>
                <a:ea typeface="+mn-ea"/>
                <a:cs typeface="+mn-cs"/>
              </a:rPr>
              <a:t>Esta eficiencia se traduce en reducción de los impuestos y/o aumento en el gasto público en bienes visibles que afecten la demanda agregada antes de las elecciones.</a:t>
            </a:r>
            <a:endParaRPr lang="es-CL" sz="1600" kern="1200" dirty="0">
              <a:solidFill>
                <a:schemeClr val="dk1"/>
              </a:solidFill>
              <a:effectLst/>
              <a:latin typeface="+mn-lt"/>
              <a:ea typeface="+mn-ea"/>
              <a:cs typeface="+mn-cs"/>
            </a:endParaRP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Acuña, Carrasco, Carrasco y </a:t>
            </a:r>
            <a:r>
              <a:rPr lang="es-ES" sz="1600" dirty="0" err="1">
                <a:solidFill>
                  <a:schemeClr val="tx1"/>
                </a:solidFill>
              </a:rPr>
              <a:t>Cazor</a:t>
            </a:r>
            <a:r>
              <a:rPr lang="es-ES" sz="1600" dirty="0">
                <a:solidFill>
                  <a:schemeClr val="tx1"/>
                </a:solidFill>
              </a:rPr>
              <a:t> (2017), Corvalán, Cox y Osorio (2018), Lara y Toro (2018), </a:t>
            </a:r>
            <a:r>
              <a:rPr lang="es-ES" sz="1600" dirty="0" err="1">
                <a:solidFill>
                  <a:schemeClr val="tx1"/>
                </a:solidFill>
              </a:rPr>
              <a:t>Livert</a:t>
            </a:r>
            <a:r>
              <a:rPr lang="es-ES" sz="1600" dirty="0">
                <a:solidFill>
                  <a:schemeClr val="tx1"/>
                </a:solidFill>
              </a:rPr>
              <a:t>, Gainza y Acuña (2019), indican la presencia de CPP en las elecciones municipales en Chile y además, establecen preferencias en la transferencia de recursos desde el gobierno central a los alcaldes que son de la misma coalición política. </a:t>
            </a:r>
          </a:p>
          <a:p>
            <a:pPr algn="ctr"/>
            <a:endParaRPr lang="es-CL" sz="1600" dirty="0"/>
          </a:p>
        </p:txBody>
      </p:sp>
      <p:sp>
        <p:nvSpPr>
          <p:cNvPr id="5" name="Rectángulo 4">
            <a:extLst>
              <a:ext uri="{FF2B5EF4-FFF2-40B4-BE49-F238E27FC236}">
                <a16:creationId xmlns:a16="http://schemas.microsoft.com/office/drawing/2014/main" id="{3DFA3A54-DA91-4C01-B415-53C7E9497A94}"/>
              </a:ext>
            </a:extLst>
          </p:cNvPr>
          <p:cNvSpPr/>
          <p:nvPr/>
        </p:nvSpPr>
        <p:spPr>
          <a:xfrm>
            <a:off x="8157764" y="2337796"/>
            <a:ext cx="2036438" cy="4805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s-ES" dirty="0">
                <a:solidFill>
                  <a:schemeClr val="tx1"/>
                </a:solidFill>
              </a:rPr>
              <a:t>Marco institucional</a:t>
            </a:r>
          </a:p>
          <a:p>
            <a:pPr algn="ctr"/>
            <a:endParaRPr lang="es-CL" sz="1600" dirty="0">
              <a:solidFill>
                <a:schemeClr val="tx1"/>
              </a:solidFill>
            </a:endParaRPr>
          </a:p>
          <a:p>
            <a:pPr algn="ctr"/>
            <a:endParaRPr lang="es-CL" sz="1600" dirty="0"/>
          </a:p>
        </p:txBody>
      </p:sp>
      <p:graphicFrame>
        <p:nvGraphicFramePr>
          <p:cNvPr id="6" name="Diagrama 5">
            <a:extLst>
              <a:ext uri="{FF2B5EF4-FFF2-40B4-BE49-F238E27FC236}">
                <a16:creationId xmlns:a16="http://schemas.microsoft.com/office/drawing/2014/main" id="{56BACD08-7D72-47EE-9622-CB5DD088B558}"/>
              </a:ext>
            </a:extLst>
          </p:cNvPr>
          <p:cNvGraphicFramePr/>
          <p:nvPr>
            <p:extLst>
              <p:ext uri="{D42A27DB-BD31-4B8C-83A1-F6EECF244321}">
                <p14:modId xmlns:p14="http://schemas.microsoft.com/office/powerpoint/2010/main" val="2486762291"/>
              </p:ext>
            </p:extLst>
          </p:nvPr>
        </p:nvGraphicFramePr>
        <p:xfrm>
          <a:off x="7120010" y="2435172"/>
          <a:ext cx="4111946" cy="35236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6703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Método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8" y="1828800"/>
            <a:ext cx="10216076" cy="47363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
            </a:pPr>
            <a:r>
              <a:rPr lang="es-ES" sz="1600" dirty="0">
                <a:solidFill>
                  <a:schemeClr val="tx1"/>
                </a:solidFill>
              </a:rPr>
              <a:t>Se realizaron solicitudes de acceso a la información pública a todos los gobiernos regionales para construir un panel de datos con 1.288 observaciones para un total de comunas 217. </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Se definieron las variables </a:t>
            </a:r>
            <a:r>
              <a:rPr lang="es-ES" sz="1600" i="1" dirty="0">
                <a:solidFill>
                  <a:schemeClr val="tx1"/>
                </a:solidFill>
              </a:rPr>
              <a:t>Inversiones en Infraestructura Deportiva </a:t>
            </a:r>
            <a:r>
              <a:rPr lang="es-ES" sz="1600" dirty="0">
                <a:solidFill>
                  <a:schemeClr val="tx1"/>
                </a:solidFill>
              </a:rPr>
              <a:t>(IID), variable </a:t>
            </a:r>
            <a:r>
              <a:rPr lang="es-ES" sz="1600" i="1" dirty="0">
                <a:solidFill>
                  <a:schemeClr val="tx1"/>
                </a:solidFill>
              </a:rPr>
              <a:t>Inversiones en Infraestructura Deportiva per cápita </a:t>
            </a:r>
            <a:r>
              <a:rPr lang="es-ES" sz="1600" dirty="0">
                <a:solidFill>
                  <a:schemeClr val="tx1"/>
                </a:solidFill>
              </a:rPr>
              <a:t>(</a:t>
            </a:r>
            <a:r>
              <a:rPr lang="es-ES" sz="1600" dirty="0" err="1">
                <a:solidFill>
                  <a:schemeClr val="tx1"/>
                </a:solidFill>
              </a:rPr>
              <a:t>IID_percapita</a:t>
            </a:r>
            <a:r>
              <a:rPr lang="es-ES" sz="1600" dirty="0">
                <a:solidFill>
                  <a:schemeClr val="tx1"/>
                </a:solidFill>
              </a:rPr>
              <a:t>) y </a:t>
            </a:r>
            <a:r>
              <a:rPr lang="es-ES" sz="1600" i="1" dirty="0">
                <a:solidFill>
                  <a:schemeClr val="tx1"/>
                </a:solidFill>
              </a:rPr>
              <a:t>logaritmo de </a:t>
            </a:r>
            <a:r>
              <a:rPr lang="es-ES" sz="1600" i="1" dirty="0" err="1">
                <a:solidFill>
                  <a:schemeClr val="tx1"/>
                </a:solidFill>
              </a:rPr>
              <a:t>IID_percapita</a:t>
            </a:r>
            <a:r>
              <a:rPr lang="es-ES" sz="1600" i="1" dirty="0">
                <a:solidFill>
                  <a:schemeClr val="tx1"/>
                </a:solidFill>
              </a:rPr>
              <a:t> </a:t>
            </a:r>
            <a:r>
              <a:rPr lang="es-ES" sz="1600" dirty="0">
                <a:solidFill>
                  <a:schemeClr val="tx1"/>
                </a:solidFill>
              </a:rPr>
              <a:t>(logiid_percapita). También, las variables políticas </a:t>
            </a:r>
            <a:r>
              <a:rPr lang="es-ES" sz="1600" i="1" dirty="0" err="1">
                <a:solidFill>
                  <a:schemeClr val="tx1"/>
                </a:solidFill>
              </a:rPr>
              <a:t>dummy</a:t>
            </a:r>
            <a:r>
              <a:rPr lang="es-ES" sz="1600" dirty="0">
                <a:solidFill>
                  <a:schemeClr val="tx1"/>
                </a:solidFill>
              </a:rPr>
              <a:t> a) </a:t>
            </a:r>
            <a:r>
              <a:rPr lang="es-ES" sz="1600" i="1" dirty="0">
                <a:solidFill>
                  <a:schemeClr val="tx1"/>
                </a:solidFill>
              </a:rPr>
              <a:t>municipales</a:t>
            </a:r>
            <a:r>
              <a:rPr lang="es-ES" sz="1600" dirty="0">
                <a:solidFill>
                  <a:schemeClr val="tx1"/>
                </a:solidFill>
              </a:rPr>
              <a:t>; b) </a:t>
            </a:r>
            <a:r>
              <a:rPr lang="es-ES" sz="1600" i="1" dirty="0">
                <a:solidFill>
                  <a:schemeClr val="tx1"/>
                </a:solidFill>
              </a:rPr>
              <a:t>presidenciales; </a:t>
            </a:r>
            <a:r>
              <a:rPr lang="es-ES" sz="1600" dirty="0">
                <a:solidFill>
                  <a:schemeClr val="tx1"/>
                </a:solidFill>
              </a:rPr>
              <a:t>c) </a:t>
            </a:r>
            <a:r>
              <a:rPr lang="es-ES" sz="1600" i="1" dirty="0">
                <a:solidFill>
                  <a:schemeClr val="tx1"/>
                </a:solidFill>
              </a:rPr>
              <a:t>alineación </a:t>
            </a:r>
            <a:r>
              <a:rPr lang="es-ES" sz="1600" dirty="0">
                <a:solidFill>
                  <a:schemeClr val="tx1"/>
                </a:solidFill>
              </a:rPr>
              <a:t>y d) </a:t>
            </a:r>
            <a:r>
              <a:rPr lang="es-ES" sz="1600" i="1" dirty="0" err="1">
                <a:solidFill>
                  <a:schemeClr val="tx1"/>
                </a:solidFill>
              </a:rPr>
              <a:t>mun_alineación</a:t>
            </a:r>
            <a:r>
              <a:rPr lang="es-ES" sz="1600" dirty="0">
                <a:solidFill>
                  <a:schemeClr val="tx1"/>
                </a:solidFill>
              </a:rPr>
              <a:t>. Por último, se agregaron las variables de </a:t>
            </a:r>
            <a:r>
              <a:rPr lang="es-ES" sz="1600" i="1" dirty="0">
                <a:solidFill>
                  <a:schemeClr val="tx1"/>
                </a:solidFill>
              </a:rPr>
              <a:t>logaritmo de población comunal </a:t>
            </a:r>
            <a:r>
              <a:rPr lang="es-ES" sz="1600" dirty="0">
                <a:solidFill>
                  <a:schemeClr val="tx1"/>
                </a:solidFill>
              </a:rPr>
              <a:t>(logpoblacion) y </a:t>
            </a:r>
            <a:r>
              <a:rPr lang="es-ES" sz="1600" i="1" dirty="0">
                <a:solidFill>
                  <a:schemeClr val="tx1"/>
                </a:solidFill>
              </a:rPr>
              <a:t>pobreza comunal</a:t>
            </a:r>
            <a:r>
              <a:rPr lang="es-ES" sz="1600" dirty="0">
                <a:solidFill>
                  <a:schemeClr val="tx1"/>
                </a:solidFill>
              </a:rPr>
              <a:t>, en base a datos del INE y Casen respectivamente. </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Se utilizó el siguiente modelo en el panel de datos para evidenciar formalmente la presencia de ciclo político presupuestario: </a:t>
            </a:r>
          </a:p>
          <a:p>
            <a:pPr algn="just"/>
            <a:endParaRPr lang="es-ES" sz="1600" dirty="0">
              <a:solidFill>
                <a:schemeClr val="tx1"/>
              </a:solidFill>
            </a:endParaRPr>
          </a:p>
          <a:p>
            <a:pPr algn="ctr">
              <a:lnSpc>
                <a:spcPct val="150000"/>
              </a:lnSpc>
            </a:pPr>
            <a:r>
              <a:rPr lang="es-CL" sz="1900" i="1" dirty="0" err="1">
                <a:solidFill>
                  <a:schemeClr val="tx1"/>
                </a:solidFill>
              </a:rPr>
              <a:t>T</a:t>
            </a:r>
            <a:r>
              <a:rPr lang="es-CL" sz="1900" baseline="-25000" dirty="0" err="1">
                <a:solidFill>
                  <a:schemeClr val="tx1"/>
                </a:solidFill>
              </a:rPr>
              <a:t>it</a:t>
            </a:r>
            <a:r>
              <a:rPr lang="es-CL" sz="1900" dirty="0">
                <a:solidFill>
                  <a:schemeClr val="tx1"/>
                </a:solidFill>
              </a:rPr>
              <a:t> = β1 (municipales)</a:t>
            </a:r>
            <a:r>
              <a:rPr lang="es-CL" sz="1900" baseline="-25000" dirty="0">
                <a:solidFill>
                  <a:schemeClr val="tx1"/>
                </a:solidFill>
              </a:rPr>
              <a:t>t</a:t>
            </a:r>
            <a:r>
              <a:rPr lang="es-CL" sz="1900" dirty="0">
                <a:solidFill>
                  <a:schemeClr val="tx1"/>
                </a:solidFill>
              </a:rPr>
              <a:t> + β2 (presidenciales)</a:t>
            </a:r>
            <a:r>
              <a:rPr lang="es-CL" sz="1900" baseline="-25000" dirty="0">
                <a:solidFill>
                  <a:schemeClr val="tx1"/>
                </a:solidFill>
              </a:rPr>
              <a:t>t</a:t>
            </a:r>
            <a:r>
              <a:rPr lang="es-CL" sz="1900" dirty="0">
                <a:solidFill>
                  <a:schemeClr val="tx1"/>
                </a:solidFill>
              </a:rPr>
              <a:t> + </a:t>
            </a:r>
            <a:r>
              <a:rPr lang="es-CL" sz="1900" i="1" dirty="0" err="1">
                <a:solidFill>
                  <a:schemeClr val="tx1"/>
                </a:solidFill>
              </a:rPr>
              <a:t>γx</a:t>
            </a:r>
            <a:r>
              <a:rPr lang="es-CL" sz="1900" baseline="-25000" dirty="0" err="1">
                <a:solidFill>
                  <a:schemeClr val="tx1"/>
                </a:solidFill>
              </a:rPr>
              <a:t>it</a:t>
            </a:r>
            <a:r>
              <a:rPr lang="es-CL" sz="1900" dirty="0">
                <a:solidFill>
                  <a:schemeClr val="tx1"/>
                </a:solidFill>
              </a:rPr>
              <a:t> + </a:t>
            </a:r>
            <a:r>
              <a:rPr lang="es-CL" sz="1900" i="1" dirty="0">
                <a:solidFill>
                  <a:schemeClr val="tx1"/>
                </a:solidFill>
              </a:rPr>
              <a:t>f</a:t>
            </a:r>
            <a:r>
              <a:rPr lang="es-CL" sz="1900" dirty="0">
                <a:solidFill>
                  <a:schemeClr val="tx1"/>
                </a:solidFill>
              </a:rPr>
              <a:t>(t) + </a:t>
            </a:r>
            <a:r>
              <a:rPr lang="es-CL" sz="1900" i="1" dirty="0" err="1">
                <a:solidFill>
                  <a:schemeClr val="tx1"/>
                </a:solidFill>
              </a:rPr>
              <a:t>δ</a:t>
            </a:r>
            <a:r>
              <a:rPr lang="es-CL" sz="1900" baseline="-25000" dirty="0" err="1">
                <a:solidFill>
                  <a:schemeClr val="tx1"/>
                </a:solidFill>
              </a:rPr>
              <a:t>i</a:t>
            </a:r>
            <a:r>
              <a:rPr lang="es-CL" sz="1900" dirty="0">
                <a:solidFill>
                  <a:schemeClr val="tx1"/>
                </a:solidFill>
              </a:rPr>
              <a:t> + </a:t>
            </a:r>
            <a:r>
              <a:rPr lang="es-CL" sz="1900" i="1" dirty="0" err="1">
                <a:solidFill>
                  <a:schemeClr val="tx1"/>
                </a:solidFill>
              </a:rPr>
              <a:t>ε</a:t>
            </a:r>
            <a:r>
              <a:rPr lang="es-CL" sz="1900" baseline="-25000" dirty="0" err="1">
                <a:solidFill>
                  <a:schemeClr val="tx1"/>
                </a:solidFill>
              </a:rPr>
              <a:t>it</a:t>
            </a:r>
            <a:r>
              <a:rPr lang="es-CL" sz="1900" dirty="0">
                <a:solidFill>
                  <a:schemeClr val="tx1"/>
                </a:solidFill>
              </a:rPr>
              <a:t>	</a:t>
            </a:r>
            <a:endParaRPr lang="es-ES" sz="1900" dirty="0">
              <a:solidFill>
                <a:schemeClr val="tx1"/>
              </a:solidFill>
            </a:endParaRPr>
          </a:p>
          <a:p>
            <a:pPr>
              <a:lnSpc>
                <a:spcPct val="150000"/>
              </a:lnSpc>
            </a:pPr>
            <a:endParaRPr lang="es-ES" dirty="0">
              <a:solidFill>
                <a:schemeClr val="tx1"/>
              </a:solidFill>
            </a:endParaRPr>
          </a:p>
          <a:p>
            <a:pPr marL="285750" indent="-285750">
              <a:lnSpc>
                <a:spcPct val="150000"/>
              </a:lnSpc>
              <a:buFont typeface="Wingdings" panose="05000000000000000000" pitchFamily="2" charset="2"/>
              <a:buChar char="§"/>
            </a:pPr>
            <a:r>
              <a:rPr lang="es-ES" sz="1600" dirty="0">
                <a:solidFill>
                  <a:schemeClr val="tx1"/>
                </a:solidFill>
              </a:rPr>
              <a:t>Para la estimación del modelo de utilizó MCO, con efecto fijo y estimación polinomial de cuarto grado. </a:t>
            </a:r>
          </a:p>
          <a:p>
            <a:pPr algn="ctr"/>
            <a:endParaRPr lang="es-CL" sz="1600" dirty="0">
              <a:solidFill>
                <a:schemeClr val="tx1"/>
              </a:solidFill>
            </a:endParaRPr>
          </a:p>
          <a:p>
            <a:pPr algn="ctr"/>
            <a:endParaRPr lang="es-ES" sz="1600" dirty="0">
              <a:solidFill>
                <a:schemeClr val="tx1"/>
              </a:solidFill>
            </a:endParaRPr>
          </a:p>
        </p:txBody>
      </p:sp>
    </p:spTree>
    <p:extLst>
      <p:ext uri="{BB962C8B-B14F-4D97-AF65-F5344CB8AC3E}">
        <p14:creationId xmlns:p14="http://schemas.microsoft.com/office/powerpoint/2010/main" val="314364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Resultados  </a:t>
            </a:r>
          </a:p>
        </p:txBody>
      </p:sp>
      <p:sp>
        <p:nvSpPr>
          <p:cNvPr id="7" name="CuadroTexto 6">
            <a:extLst>
              <a:ext uri="{FF2B5EF4-FFF2-40B4-BE49-F238E27FC236}">
                <a16:creationId xmlns:a16="http://schemas.microsoft.com/office/drawing/2014/main" id="{2EC4491F-3FC6-4080-ADB6-68C581DB7784}"/>
              </a:ext>
            </a:extLst>
          </p:cNvPr>
          <p:cNvSpPr txBox="1"/>
          <p:nvPr/>
        </p:nvSpPr>
        <p:spPr>
          <a:xfrm>
            <a:off x="2890093" y="1582139"/>
            <a:ext cx="4949596" cy="478849"/>
          </a:xfrm>
          <a:prstGeom prst="rect">
            <a:avLst/>
          </a:prstGeom>
          <a:noFill/>
        </p:spPr>
        <p:txBody>
          <a:bodyPr wrap="square">
            <a:spAutoFit/>
          </a:bodyPr>
          <a:lstStyle/>
          <a:p>
            <a:pPr algn="ctr">
              <a:lnSpc>
                <a:spcPct val="107000"/>
              </a:lnSpc>
              <a:spcAft>
                <a:spcPts val="800"/>
              </a:spcAft>
              <a:tabLst>
                <a:tab pos="1104900" algn="l"/>
              </a:tabLst>
            </a:pPr>
            <a:r>
              <a:rPr lang="es-CL" sz="1200" b="1" dirty="0">
                <a:latin typeface="Calibri" panose="020F0502020204030204" pitchFamily="34" charset="0"/>
                <a:ea typeface="Calibri" panose="020F0502020204030204" pitchFamily="34" charset="0"/>
                <a:cs typeface="Times New Roman" panose="02020603050405020304" pitchFamily="18" charset="0"/>
              </a:rPr>
              <a:t>Tabla 1 y 2</a:t>
            </a:r>
            <a:r>
              <a:rPr lang="es-CL" sz="1200" b="1" dirty="0">
                <a:effectLst/>
                <a:latin typeface="Calibri" panose="020F0502020204030204" pitchFamily="34" charset="0"/>
                <a:ea typeface="Calibri" panose="020F0502020204030204" pitchFamily="34" charset="0"/>
                <a:cs typeface="Times New Roman" panose="02020603050405020304" pitchFamily="18" charset="0"/>
              </a:rPr>
              <a:t>: </a:t>
            </a:r>
            <a:r>
              <a:rPr lang="es-CL" sz="1200" dirty="0">
                <a:latin typeface="Calibri" panose="020F0502020204030204" pitchFamily="34" charset="0"/>
                <a:ea typeface="Calibri" panose="020F0502020204030204" pitchFamily="34" charset="0"/>
                <a:cs typeface="Times New Roman" panose="02020603050405020304" pitchFamily="18" charset="0"/>
              </a:rPr>
              <a:t>Estadísticos descriptivos de la variable inversión en infraestructura deportiva, por años y regiones</a:t>
            </a:r>
            <a:r>
              <a:rPr lang="es-CL" sz="120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2" name="Imagen 1">
            <a:extLst>
              <a:ext uri="{FF2B5EF4-FFF2-40B4-BE49-F238E27FC236}">
                <a16:creationId xmlns:a16="http://schemas.microsoft.com/office/drawing/2014/main" id="{DB3C5DC3-D073-4C51-9BE1-0CE7F4A7FB48}"/>
              </a:ext>
            </a:extLst>
          </p:cNvPr>
          <p:cNvPicPr>
            <a:picLocks noChangeAspect="1"/>
          </p:cNvPicPr>
          <p:nvPr/>
        </p:nvPicPr>
        <p:blipFill>
          <a:blip r:embed="rId3"/>
          <a:stretch>
            <a:fillRect/>
          </a:stretch>
        </p:blipFill>
        <p:spPr>
          <a:xfrm>
            <a:off x="553305" y="2146552"/>
            <a:ext cx="4673577" cy="2958220"/>
          </a:xfrm>
          <a:prstGeom prst="rect">
            <a:avLst/>
          </a:prstGeom>
        </p:spPr>
      </p:pic>
      <p:pic>
        <p:nvPicPr>
          <p:cNvPr id="3" name="Imagen 2">
            <a:extLst>
              <a:ext uri="{FF2B5EF4-FFF2-40B4-BE49-F238E27FC236}">
                <a16:creationId xmlns:a16="http://schemas.microsoft.com/office/drawing/2014/main" id="{23EDA2E5-0D5F-4239-8B43-D171CD945A1C}"/>
              </a:ext>
            </a:extLst>
          </p:cNvPr>
          <p:cNvPicPr>
            <a:picLocks noChangeAspect="1"/>
          </p:cNvPicPr>
          <p:nvPr/>
        </p:nvPicPr>
        <p:blipFill>
          <a:blip r:embed="rId4"/>
          <a:stretch>
            <a:fillRect/>
          </a:stretch>
        </p:blipFill>
        <p:spPr>
          <a:xfrm>
            <a:off x="5737930" y="2146552"/>
            <a:ext cx="4991854" cy="2934438"/>
          </a:xfrm>
          <a:prstGeom prst="rect">
            <a:avLst/>
          </a:prstGeom>
        </p:spPr>
      </p:pic>
      <p:sp>
        <p:nvSpPr>
          <p:cNvPr id="5" name="Rectángulo 4">
            <a:extLst>
              <a:ext uri="{FF2B5EF4-FFF2-40B4-BE49-F238E27FC236}">
                <a16:creationId xmlns:a16="http://schemas.microsoft.com/office/drawing/2014/main" id="{9081A298-D7F0-46CF-A9C8-A441530DD3C9}"/>
              </a:ext>
            </a:extLst>
          </p:cNvPr>
          <p:cNvSpPr/>
          <p:nvPr/>
        </p:nvSpPr>
        <p:spPr>
          <a:xfrm>
            <a:off x="443620" y="5328210"/>
            <a:ext cx="10286164" cy="1603131"/>
          </a:xfrm>
          <a:prstGeom prst="rect">
            <a:avLst/>
          </a:prstGeom>
        </p:spPr>
        <p:txBody>
          <a:bodyPr wrap="square">
            <a:spAutoFit/>
          </a:bodyPr>
          <a:lstStyle/>
          <a:p>
            <a:pPr marL="285750" indent="-285750">
              <a:lnSpc>
                <a:spcPct val="107000"/>
              </a:lnSpc>
              <a:spcAft>
                <a:spcPts val="800"/>
              </a:spcAft>
              <a:buFont typeface="Wingdings" panose="05000000000000000000" pitchFamily="2" charset="2"/>
              <a:buChar char="§"/>
              <a:tabLst>
                <a:tab pos="1104900" algn="l"/>
              </a:tabLst>
            </a:pPr>
            <a:r>
              <a:rPr lang="es-CL" sz="1600" dirty="0"/>
              <a:t>A nivel de estadísticos descriptivos, se aprecia que los años 2011, 2012 y 2015 fueron los que tuvieron mayores montos inversiones destinados a los municipios.</a:t>
            </a:r>
          </a:p>
          <a:p>
            <a:pPr marL="285750" indent="-285750">
              <a:lnSpc>
                <a:spcPct val="107000"/>
              </a:lnSpc>
              <a:spcAft>
                <a:spcPts val="800"/>
              </a:spcAft>
              <a:buFont typeface="Wingdings" panose="05000000000000000000" pitchFamily="2" charset="2"/>
              <a:buChar char="§"/>
              <a:tabLst>
                <a:tab pos="1104900" algn="l"/>
              </a:tabLst>
            </a:pPr>
            <a:r>
              <a:rPr lang="es-ES" sz="1600" dirty="0"/>
              <a:t>La sumatoria de las inversiones se concentró en las regiones con mayor población como la del Biobío, Los Lagos y Araucanía.</a:t>
            </a:r>
            <a:endParaRPr lang="es-CL" sz="1600" dirty="0"/>
          </a:p>
          <a:p>
            <a:pPr>
              <a:lnSpc>
                <a:spcPct val="107000"/>
              </a:lnSpc>
              <a:spcAft>
                <a:spcPts val="800"/>
              </a:spcAft>
              <a:tabLst>
                <a:tab pos="1104900" algn="l"/>
              </a:tabLst>
            </a:pPr>
            <a:endParaRPr lang="es-CL"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8845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Resultados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7" y="1643866"/>
            <a:ext cx="5444695" cy="49213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
            </a:pPr>
            <a:endParaRPr lang="es-ES" dirty="0">
              <a:solidFill>
                <a:schemeClr val="tx1"/>
              </a:solidFill>
            </a:endParaRPr>
          </a:p>
          <a:p>
            <a:pPr algn="just"/>
            <a:endParaRPr lang="es-ES" dirty="0">
              <a:solidFill>
                <a:schemeClr val="tx1"/>
              </a:solidFill>
            </a:endParaRPr>
          </a:p>
          <a:p>
            <a:pPr marL="285750" indent="-285750" algn="just">
              <a:buFont typeface="Wingdings" panose="05000000000000000000" pitchFamily="2" charset="2"/>
              <a:buChar char="§"/>
            </a:pPr>
            <a:r>
              <a:rPr lang="es-ES" dirty="0">
                <a:solidFill>
                  <a:schemeClr val="tx1"/>
                </a:solidFill>
              </a:rPr>
              <a:t>En las elecciones municipales de los años 2008 y 2012 las desviaciones de las inversiones en infraestructura deportiva son significativamente mayores, el aumento aproximado es de 21% y del 55% respectivamente. </a:t>
            </a:r>
            <a:endParaRPr lang="es-CL" dirty="0">
              <a:solidFill>
                <a:schemeClr val="tx1"/>
              </a:solidFill>
            </a:endParaRPr>
          </a:p>
          <a:p>
            <a:pPr algn="just"/>
            <a:endParaRPr lang="es-ES" dirty="0">
              <a:solidFill>
                <a:schemeClr val="tx1"/>
              </a:solidFill>
            </a:endParaRPr>
          </a:p>
          <a:p>
            <a:pPr marL="285750" indent="-285750" algn="just">
              <a:buFont typeface="Wingdings" panose="05000000000000000000" pitchFamily="2" charset="2"/>
              <a:buChar char="§"/>
            </a:pPr>
            <a:r>
              <a:rPr lang="es-ES" dirty="0">
                <a:solidFill>
                  <a:schemeClr val="tx1"/>
                </a:solidFill>
              </a:rPr>
              <a:t>El año 2016 también presenta aumentos en torno al 16%, pero no se considera lo suficientemente significativo como las elecciones municipales anteriores, pues en la elección presidencial del año siguiente se percibe un aumento aproximado del 19%. </a:t>
            </a:r>
            <a:endParaRPr lang="es-CL" sz="1600" dirty="0"/>
          </a:p>
        </p:txBody>
      </p:sp>
      <p:pic>
        <p:nvPicPr>
          <p:cNvPr id="1026" name="Picture 2">
            <a:extLst>
              <a:ext uri="{FF2B5EF4-FFF2-40B4-BE49-F238E27FC236}">
                <a16:creationId xmlns:a16="http://schemas.microsoft.com/office/drawing/2014/main" id="{71F9EF43-39D2-4F6B-8BBF-9F261985C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598" y="2439738"/>
            <a:ext cx="5262810" cy="382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a:extLst>
              <a:ext uri="{FF2B5EF4-FFF2-40B4-BE49-F238E27FC236}">
                <a16:creationId xmlns:a16="http://schemas.microsoft.com/office/drawing/2014/main" id="{2EC4491F-3FC6-4080-ADB6-68C581DB7784}"/>
              </a:ext>
            </a:extLst>
          </p:cNvPr>
          <p:cNvSpPr txBox="1"/>
          <p:nvPr/>
        </p:nvSpPr>
        <p:spPr>
          <a:xfrm>
            <a:off x="6390205" y="1821175"/>
            <a:ext cx="4949596" cy="543162"/>
          </a:xfrm>
          <a:prstGeom prst="rect">
            <a:avLst/>
          </a:prstGeom>
          <a:noFill/>
        </p:spPr>
        <p:txBody>
          <a:bodyPr wrap="square">
            <a:spAutoFit/>
          </a:bodyPr>
          <a:lstStyle/>
          <a:p>
            <a:pPr algn="ctr">
              <a:lnSpc>
                <a:spcPct val="107000"/>
              </a:lnSpc>
              <a:spcAft>
                <a:spcPts val="800"/>
              </a:spcAft>
              <a:tabLst>
                <a:tab pos="1104900" algn="l"/>
              </a:tabLst>
            </a:pPr>
            <a:r>
              <a:rPr lang="es-CL" sz="1400" b="1" dirty="0">
                <a:effectLst/>
                <a:latin typeface="Calibri" panose="020F0502020204030204" pitchFamily="34" charset="0"/>
                <a:ea typeface="Calibri" panose="020F0502020204030204" pitchFamily="34" charset="0"/>
                <a:cs typeface="Times New Roman" panose="02020603050405020304" pitchFamily="18" charset="0"/>
              </a:rPr>
              <a:t>Figura: </a:t>
            </a:r>
            <a:r>
              <a:rPr lang="es-CL" sz="1400" dirty="0">
                <a:effectLst/>
                <a:latin typeface="Calibri" panose="020F0502020204030204" pitchFamily="34" charset="0"/>
                <a:ea typeface="Calibri" panose="020F0502020204030204" pitchFamily="34" charset="0"/>
                <a:cs typeface="Times New Roman" panose="02020603050405020304" pitchFamily="18" charset="0"/>
              </a:rPr>
              <a:t>Variación porcentual de las inversiones en infraestructura deportiva per cápita entre 2007 – 2018.</a:t>
            </a:r>
          </a:p>
        </p:txBody>
      </p:sp>
    </p:spTree>
    <p:extLst>
      <p:ext uri="{BB962C8B-B14F-4D97-AF65-F5344CB8AC3E}">
        <p14:creationId xmlns:p14="http://schemas.microsoft.com/office/powerpoint/2010/main" val="1873484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Resultados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7" y="1643866"/>
            <a:ext cx="5444695" cy="49213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
            </a:pPr>
            <a:endParaRPr lang="es-ES" dirty="0">
              <a:solidFill>
                <a:schemeClr val="tx1"/>
              </a:solidFill>
            </a:endParaRPr>
          </a:p>
          <a:p>
            <a:pPr algn="just"/>
            <a:endParaRPr lang="es-ES" dirty="0">
              <a:solidFill>
                <a:schemeClr val="tx1"/>
              </a:solidFill>
            </a:endParaRPr>
          </a:p>
          <a:p>
            <a:pPr marL="285750" indent="-285750" algn="just">
              <a:buFont typeface="Wingdings" panose="05000000000000000000" pitchFamily="2" charset="2"/>
              <a:buChar char="§"/>
            </a:pPr>
            <a:r>
              <a:rPr lang="es-ES" dirty="0">
                <a:solidFill>
                  <a:schemeClr val="tx1"/>
                </a:solidFill>
              </a:rPr>
              <a:t>Se evidencia que las variables </a:t>
            </a:r>
            <a:r>
              <a:rPr lang="es-ES" i="1" dirty="0">
                <a:solidFill>
                  <a:schemeClr val="tx1"/>
                </a:solidFill>
              </a:rPr>
              <a:t>alineación</a:t>
            </a:r>
            <a:r>
              <a:rPr lang="es-ES" dirty="0">
                <a:solidFill>
                  <a:schemeClr val="tx1"/>
                </a:solidFill>
              </a:rPr>
              <a:t>, </a:t>
            </a:r>
            <a:r>
              <a:rPr lang="es-ES" i="1" dirty="0">
                <a:solidFill>
                  <a:schemeClr val="tx1"/>
                </a:solidFill>
              </a:rPr>
              <a:t>municipales</a:t>
            </a:r>
            <a:r>
              <a:rPr lang="es-ES" dirty="0">
                <a:solidFill>
                  <a:schemeClr val="tx1"/>
                </a:solidFill>
              </a:rPr>
              <a:t> y </a:t>
            </a:r>
            <a:r>
              <a:rPr lang="es-ES" i="1" dirty="0">
                <a:solidFill>
                  <a:schemeClr val="tx1"/>
                </a:solidFill>
              </a:rPr>
              <a:t>presidenciales</a:t>
            </a:r>
            <a:r>
              <a:rPr lang="es-ES" dirty="0">
                <a:solidFill>
                  <a:schemeClr val="tx1"/>
                </a:solidFill>
              </a:rPr>
              <a:t> no tienen significancia, pero la variable </a:t>
            </a:r>
            <a:r>
              <a:rPr lang="es-ES" i="1" dirty="0" err="1">
                <a:solidFill>
                  <a:schemeClr val="tx1"/>
                </a:solidFill>
              </a:rPr>
              <a:t>mun_alineación</a:t>
            </a:r>
            <a:r>
              <a:rPr lang="es-ES" dirty="0">
                <a:solidFill>
                  <a:schemeClr val="tx1"/>
                </a:solidFill>
              </a:rPr>
              <a:t> presenta un coeficiente relevante, significativo al nivel 1%. </a:t>
            </a:r>
          </a:p>
          <a:p>
            <a:pPr marL="285750" indent="-285750" algn="just">
              <a:buFont typeface="Wingdings" panose="05000000000000000000" pitchFamily="2" charset="2"/>
              <a:buChar char="§"/>
            </a:pPr>
            <a:endParaRPr lang="es-ES" dirty="0">
              <a:solidFill>
                <a:schemeClr val="tx1"/>
              </a:solidFill>
            </a:endParaRPr>
          </a:p>
          <a:p>
            <a:pPr marL="285750" indent="-285750" algn="just">
              <a:buFont typeface="Wingdings" panose="05000000000000000000" pitchFamily="2" charset="2"/>
              <a:buChar char="§"/>
            </a:pPr>
            <a:r>
              <a:rPr lang="es-ES" dirty="0">
                <a:solidFill>
                  <a:schemeClr val="tx1"/>
                </a:solidFill>
              </a:rPr>
              <a:t>Bajo estos resultados, se estima que se realizan transferencias para inversiones en infraestructura deportiva cuando el alcalde del municipio es del mismo color político que el intendente en el año electoral, es decir el CPP es fuerte para quienes tienen alineación política.</a:t>
            </a:r>
          </a:p>
        </p:txBody>
      </p:sp>
      <p:sp>
        <p:nvSpPr>
          <p:cNvPr id="7" name="CuadroTexto 6">
            <a:extLst>
              <a:ext uri="{FF2B5EF4-FFF2-40B4-BE49-F238E27FC236}">
                <a16:creationId xmlns:a16="http://schemas.microsoft.com/office/drawing/2014/main" id="{2EC4491F-3FC6-4080-ADB6-68C581DB7784}"/>
              </a:ext>
            </a:extLst>
          </p:cNvPr>
          <p:cNvSpPr txBox="1"/>
          <p:nvPr/>
        </p:nvSpPr>
        <p:spPr>
          <a:xfrm>
            <a:off x="6390205" y="1656789"/>
            <a:ext cx="4949596" cy="543162"/>
          </a:xfrm>
          <a:prstGeom prst="rect">
            <a:avLst/>
          </a:prstGeom>
          <a:noFill/>
        </p:spPr>
        <p:txBody>
          <a:bodyPr wrap="square">
            <a:spAutoFit/>
          </a:bodyPr>
          <a:lstStyle/>
          <a:p>
            <a:pPr algn="ctr">
              <a:lnSpc>
                <a:spcPct val="107000"/>
              </a:lnSpc>
              <a:spcAft>
                <a:spcPts val="800"/>
              </a:spcAft>
              <a:tabLst>
                <a:tab pos="1104900" algn="l"/>
              </a:tabLst>
            </a:pPr>
            <a:r>
              <a:rPr lang="es-CL" sz="1400" b="1" dirty="0">
                <a:latin typeface="Calibri" panose="020F0502020204030204" pitchFamily="34" charset="0"/>
                <a:ea typeface="Calibri" panose="020F0502020204030204" pitchFamily="34" charset="0"/>
                <a:cs typeface="Times New Roman" panose="02020603050405020304" pitchFamily="18" charset="0"/>
              </a:rPr>
              <a:t>Tabla</a:t>
            </a:r>
            <a:r>
              <a:rPr lang="es-CL" sz="1400" b="1" dirty="0">
                <a:effectLst/>
                <a:latin typeface="Calibri" panose="020F0502020204030204" pitchFamily="34" charset="0"/>
                <a:ea typeface="Calibri" panose="020F0502020204030204" pitchFamily="34" charset="0"/>
                <a:cs typeface="Times New Roman" panose="02020603050405020304" pitchFamily="18" charset="0"/>
              </a:rPr>
              <a:t>: </a:t>
            </a:r>
            <a:r>
              <a:rPr lang="es-CL"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Inversiones en infraestructura deportiva en años electorales y alineación política alcalde – intendente</a:t>
            </a:r>
            <a:endParaRPr lang="es-CL"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AF647122-2E91-4761-A20C-07A03B9B6740}"/>
              </a:ext>
            </a:extLst>
          </p:cNvPr>
          <p:cNvPicPr>
            <a:picLocks noChangeAspect="1"/>
          </p:cNvPicPr>
          <p:nvPr/>
        </p:nvPicPr>
        <p:blipFill>
          <a:blip r:embed="rId3"/>
          <a:stretch>
            <a:fillRect/>
          </a:stretch>
        </p:blipFill>
        <p:spPr>
          <a:xfrm>
            <a:off x="6233600" y="2199950"/>
            <a:ext cx="5250618" cy="4292923"/>
          </a:xfrm>
          <a:prstGeom prst="rect">
            <a:avLst/>
          </a:prstGeom>
        </p:spPr>
      </p:pic>
    </p:spTree>
    <p:extLst>
      <p:ext uri="{BB962C8B-B14F-4D97-AF65-F5344CB8AC3E}">
        <p14:creationId xmlns:p14="http://schemas.microsoft.com/office/powerpoint/2010/main" val="732545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Conclusiones  </a:t>
            </a:r>
          </a:p>
        </p:txBody>
      </p:sp>
      <p:sp>
        <p:nvSpPr>
          <p:cNvPr id="8" name="Rectángulo 7">
            <a:extLst>
              <a:ext uri="{FF2B5EF4-FFF2-40B4-BE49-F238E27FC236}">
                <a16:creationId xmlns:a16="http://schemas.microsoft.com/office/drawing/2014/main" id="{0F34D373-E00E-47C8-993B-F836483A8DEB}"/>
              </a:ext>
            </a:extLst>
          </p:cNvPr>
          <p:cNvSpPr/>
          <p:nvPr/>
        </p:nvSpPr>
        <p:spPr>
          <a:xfrm>
            <a:off x="513707" y="1643866"/>
            <a:ext cx="10216077" cy="49213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buFont typeface="Wingdings" panose="05000000000000000000" pitchFamily="2" charset="2"/>
              <a:buChar char="§"/>
            </a:pPr>
            <a:r>
              <a:rPr lang="es-CL" sz="1600" dirty="0">
                <a:solidFill>
                  <a:schemeClr val="tx1"/>
                </a:solidFill>
                <a:ea typeface="Calibri" panose="020F0502020204030204" pitchFamily="34" charset="0"/>
              </a:rPr>
              <a:t>Esta investigación da cuenta de la presencia de CPP, pues </a:t>
            </a:r>
            <a:r>
              <a:rPr lang="es-ES" sz="1600" dirty="0">
                <a:solidFill>
                  <a:schemeClr val="tx1"/>
                </a:solidFill>
                <a:ea typeface="Calibri" panose="020F0502020204030204" pitchFamily="34" charset="0"/>
              </a:rPr>
              <a:t>los intendentes que son designados por el Presidente de la República, aumentaron el presupuesto destinado a las inversiones en infraestructura deportiva para los municipios en año de  elecciones municipales. </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Los alcaldes de la misma coalición política del intendente recibieron mayores recursos que los alcaldes no alineados en las elecciones municipales de 2008, 2012 y 2016. Hay mayor inversión en las comunas que tienen, en promedio, menor población y un porcentaje de pobreza más alto.</a:t>
            </a:r>
          </a:p>
          <a:p>
            <a:pPr marL="285750" indent="-285750" algn="just">
              <a:buFont typeface="Wingdings" panose="05000000000000000000" pitchFamily="2" charset="2"/>
              <a:buChar char="§"/>
            </a:pPr>
            <a:endParaRPr lang="es-ES"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Los resultados se relacionan con el enfoque oportunista (</a:t>
            </a:r>
            <a:r>
              <a:rPr lang="es-ES" sz="1600" dirty="0" err="1">
                <a:solidFill>
                  <a:schemeClr val="tx1"/>
                </a:solidFill>
              </a:rPr>
              <a:t>Rogoff</a:t>
            </a:r>
            <a:r>
              <a:rPr lang="es-ES" sz="1600" dirty="0">
                <a:solidFill>
                  <a:schemeClr val="tx1"/>
                </a:solidFill>
              </a:rPr>
              <a:t> y </a:t>
            </a:r>
            <a:r>
              <a:rPr lang="es-ES" sz="1600" dirty="0" err="1">
                <a:solidFill>
                  <a:schemeClr val="tx1"/>
                </a:solidFill>
              </a:rPr>
              <a:t>Sibert</a:t>
            </a:r>
            <a:r>
              <a:rPr lang="es-ES" sz="1600" dirty="0">
                <a:solidFill>
                  <a:schemeClr val="tx1"/>
                </a:solidFill>
              </a:rPr>
              <a:t>, 1988; </a:t>
            </a:r>
            <a:r>
              <a:rPr lang="es-ES" sz="1600" dirty="0" err="1">
                <a:solidFill>
                  <a:schemeClr val="tx1"/>
                </a:solidFill>
              </a:rPr>
              <a:t>Persson</a:t>
            </a:r>
            <a:r>
              <a:rPr lang="es-ES" sz="1600" dirty="0">
                <a:solidFill>
                  <a:schemeClr val="tx1"/>
                </a:solidFill>
              </a:rPr>
              <a:t> y </a:t>
            </a:r>
            <a:r>
              <a:rPr lang="es-ES" sz="1600" dirty="0" err="1">
                <a:solidFill>
                  <a:schemeClr val="tx1"/>
                </a:solidFill>
              </a:rPr>
              <a:t>Tabellini</a:t>
            </a:r>
            <a:r>
              <a:rPr lang="es-ES" sz="1600" dirty="0">
                <a:solidFill>
                  <a:schemeClr val="tx1"/>
                </a:solidFill>
              </a:rPr>
              <a:t>, 1990) que señalan la manipulación de instrumentos de política económica o la intervención en los gastos que son altamente visibles para el electorado, como la inversión en capital físico </a:t>
            </a:r>
            <a:r>
              <a:rPr lang="es-CL" sz="1600" dirty="0">
                <a:solidFill>
                  <a:schemeClr val="tx1"/>
                </a:solidFill>
                <a:effectLst/>
                <a:ea typeface="Calibri" panose="020F0502020204030204" pitchFamily="34" charset="0"/>
              </a:rPr>
              <a:t>(Eslava, 2006b). </a:t>
            </a:r>
          </a:p>
          <a:p>
            <a:pPr marL="285750" indent="-285750" algn="just">
              <a:buFont typeface="Wingdings" panose="05000000000000000000" pitchFamily="2" charset="2"/>
              <a:buChar char="§"/>
            </a:pPr>
            <a:endParaRPr lang="es-CL" sz="1600" dirty="0">
              <a:solidFill>
                <a:schemeClr val="tx1"/>
              </a:solidFill>
              <a:ea typeface="Calibri" panose="020F0502020204030204" pitchFamily="34" charset="0"/>
            </a:endParaRPr>
          </a:p>
          <a:p>
            <a:pPr marL="285750" indent="-285750" algn="just">
              <a:buFont typeface="Wingdings" panose="05000000000000000000" pitchFamily="2" charset="2"/>
              <a:buChar char="§"/>
            </a:pPr>
            <a:r>
              <a:rPr lang="es-ES" sz="1600" dirty="0">
                <a:solidFill>
                  <a:schemeClr val="tx1"/>
                </a:solidFill>
                <a:ea typeface="Calibri" panose="020F0502020204030204" pitchFamily="34" charset="0"/>
              </a:rPr>
              <a:t>Se c</a:t>
            </a:r>
            <a:r>
              <a:rPr lang="es-ES" sz="1600" dirty="0">
                <a:solidFill>
                  <a:schemeClr val="tx1"/>
                </a:solidFill>
                <a:effectLst/>
                <a:ea typeface="Calibri" panose="020F0502020204030204" pitchFamily="34" charset="0"/>
              </a:rPr>
              <a:t>onstató de la escasa transparencia en la información sobre inversiones a nivel de gobierno central, gobiernos regionales y los municipios. </a:t>
            </a:r>
            <a:r>
              <a:rPr lang="es-ES" sz="1600" dirty="0">
                <a:solidFill>
                  <a:schemeClr val="tx1"/>
                </a:solidFill>
                <a:ea typeface="Calibri" panose="020F0502020204030204" pitchFamily="34" charset="0"/>
              </a:rPr>
              <a:t>Solo</a:t>
            </a:r>
            <a:r>
              <a:rPr lang="es-ES" sz="1600" dirty="0">
                <a:solidFill>
                  <a:schemeClr val="tx1"/>
                </a:solidFill>
                <a:effectLst/>
                <a:ea typeface="Calibri" panose="020F0502020204030204" pitchFamily="34" charset="0"/>
              </a:rPr>
              <a:t> hay mecanismos pasivos de acceso a la información.</a:t>
            </a:r>
            <a:endParaRPr lang="es-CL" sz="1600" dirty="0">
              <a:solidFill>
                <a:schemeClr val="tx1"/>
              </a:solidFill>
              <a:effectLst/>
              <a:ea typeface="Calibri" panose="020F0502020204030204" pitchFamily="34" charset="0"/>
            </a:endParaRPr>
          </a:p>
          <a:p>
            <a:pPr marL="285750" indent="-285750" algn="just">
              <a:buFont typeface="Wingdings" panose="05000000000000000000" pitchFamily="2" charset="2"/>
              <a:buChar char="§"/>
            </a:pPr>
            <a:endParaRPr lang="es-CL" sz="1600" dirty="0">
              <a:solidFill>
                <a:schemeClr val="tx1"/>
              </a:solidFill>
            </a:endParaRPr>
          </a:p>
          <a:p>
            <a:pPr marL="285750" indent="-285750" algn="just">
              <a:buFont typeface="Wingdings" panose="05000000000000000000" pitchFamily="2" charset="2"/>
              <a:buChar char="§"/>
            </a:pPr>
            <a:r>
              <a:rPr lang="es-ES" sz="1600" dirty="0">
                <a:solidFill>
                  <a:schemeClr val="tx1"/>
                </a:solidFill>
              </a:rPr>
              <a:t>Las instituciones ligadas al sector deportes, deberían establecer criterios o variables de priorización (variables socioeconómicas o deportivas) para guiar el financiamiento de la infraestructura deportiva, para disipar elementos discrecionales en la determinación de las obras a financiar.</a:t>
            </a:r>
          </a:p>
          <a:p>
            <a:pPr marL="285750" indent="-285750" algn="just">
              <a:buFont typeface="Wingdings" panose="05000000000000000000" pitchFamily="2" charset="2"/>
              <a:buChar char="§"/>
            </a:pPr>
            <a:endParaRPr lang="es-ES" dirty="0">
              <a:solidFill>
                <a:schemeClr val="tx1"/>
              </a:solidFill>
            </a:endParaRPr>
          </a:p>
        </p:txBody>
      </p:sp>
    </p:spTree>
    <p:extLst>
      <p:ext uri="{BB962C8B-B14F-4D97-AF65-F5344CB8AC3E}">
        <p14:creationId xmlns:p14="http://schemas.microsoft.com/office/powerpoint/2010/main" val="970357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1EC814A-EE25-DE4A-9742-E85DE0C409FD}"/>
              </a:ext>
            </a:extLst>
          </p:cNvPr>
          <p:cNvSpPr/>
          <p:nvPr/>
        </p:nvSpPr>
        <p:spPr>
          <a:xfrm>
            <a:off x="0" y="365126"/>
            <a:ext cx="10729784" cy="10929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3000" dirty="0">
                <a:latin typeface="Century Gothic" panose="020B0502020202020204" pitchFamily="34" charset="0"/>
              </a:rPr>
              <a:t>Bibliografía  </a:t>
            </a:r>
          </a:p>
        </p:txBody>
      </p:sp>
      <p:sp>
        <p:nvSpPr>
          <p:cNvPr id="8" name="Rectángulo 7">
            <a:extLst>
              <a:ext uri="{FF2B5EF4-FFF2-40B4-BE49-F238E27FC236}">
                <a16:creationId xmlns:a16="http://schemas.microsoft.com/office/drawing/2014/main" id="{0F34D373-E00E-47C8-993B-F836483A8DEB}"/>
              </a:ext>
            </a:extLst>
          </p:cNvPr>
          <p:cNvSpPr/>
          <p:nvPr/>
        </p:nvSpPr>
        <p:spPr>
          <a:xfrm>
            <a:off x="267129" y="1674688"/>
            <a:ext cx="10729784" cy="4890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ACUÑA, H., CARRASCO, D., CARRASCO, M. y CAZOR, A. (2017). Transferencias gubernamentales discrecionales para la captura de votos: El caso de Chile. </a:t>
            </a:r>
            <a:r>
              <a:rPr lang="es-CL" sz="1400" i="1" dirty="0">
                <a:solidFill>
                  <a:schemeClr val="tx1"/>
                </a:solidFill>
                <a:effectLst/>
                <a:ea typeface="Calibri" panose="020F0502020204030204" pitchFamily="34" charset="0"/>
                <a:cs typeface="Calibri" panose="020F0502020204030204" pitchFamily="34" charset="0"/>
              </a:rPr>
              <a:t>Economía y Política</a:t>
            </a:r>
            <a:r>
              <a:rPr lang="es-CL" sz="1400" dirty="0">
                <a:solidFill>
                  <a:schemeClr val="tx1"/>
                </a:solidFill>
                <a:effectLst/>
                <a:ea typeface="Calibri" panose="020F0502020204030204" pitchFamily="34" charset="0"/>
                <a:cs typeface="Calibri" panose="020F0502020204030204" pitchFamily="34" charset="0"/>
              </a:rPr>
              <a:t>, 4(1), 37-96.</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BRENDER, A y DRAZEN, A. (2003). </a:t>
            </a:r>
            <a:r>
              <a:rPr lang="en-GB" sz="1400" dirty="0">
                <a:solidFill>
                  <a:schemeClr val="tx1"/>
                </a:solidFill>
                <a:effectLst/>
                <a:ea typeface="Calibri" panose="020F0502020204030204" pitchFamily="34" charset="0"/>
                <a:cs typeface="Calibri" panose="020F0502020204030204" pitchFamily="34" charset="0"/>
              </a:rPr>
              <a:t>Where Does the Political Budget Cycle Really Come From?. </a:t>
            </a:r>
            <a:r>
              <a:rPr lang="en-GB" sz="1400" i="1" dirty="0">
                <a:solidFill>
                  <a:schemeClr val="tx1"/>
                </a:solidFill>
                <a:effectLst/>
                <a:ea typeface="Calibri" panose="020F0502020204030204" pitchFamily="34" charset="0"/>
                <a:cs typeface="Calibri" panose="020F0502020204030204" pitchFamily="34" charset="0"/>
              </a:rPr>
              <a:t>SSRN.</a:t>
            </a:r>
            <a:r>
              <a:rPr lang="en-GB" sz="1400" dirty="0">
                <a:solidFill>
                  <a:schemeClr val="tx1"/>
                </a:solidFill>
                <a:effectLst/>
                <a:ea typeface="Calibri" panose="020F0502020204030204" pitchFamily="34" charset="0"/>
                <a:cs typeface="Calibri" panose="020F0502020204030204" pitchFamily="34" charset="0"/>
              </a:rPr>
              <a:t> </a:t>
            </a:r>
            <a:r>
              <a:rPr lang="es-CL" sz="1400" u="sng" dirty="0">
                <a:solidFill>
                  <a:schemeClr val="tx1"/>
                </a:solidFill>
                <a:effectLs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https://papers.ssrn.com/sol3/papers.cfm?abstract_id=462820</a:t>
            </a:r>
            <a:r>
              <a:rPr lang="es-CL" sz="1400" dirty="0">
                <a:solidFill>
                  <a:schemeClr val="tx1"/>
                </a:solidFill>
                <a:effectLst/>
                <a:ea typeface="Calibri" panose="020F0502020204030204" pitchFamily="34" charset="0"/>
                <a:cs typeface="Calibri" panose="020F0502020204030204" pitchFamily="34" charset="0"/>
              </a:rPr>
              <a:t> [Consultado en 28 julio, 2019].</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CERDA, R. y VERGARA, R. (2007). </a:t>
            </a:r>
            <a:r>
              <a:rPr lang="en-GB" sz="1400" dirty="0">
                <a:solidFill>
                  <a:schemeClr val="tx1"/>
                </a:solidFill>
                <a:effectLst/>
                <a:ea typeface="Calibri" panose="020F0502020204030204" pitchFamily="34" charset="0"/>
                <a:cs typeface="Calibri" panose="020F0502020204030204" pitchFamily="34" charset="0"/>
              </a:rPr>
              <a:t>Business Cycle and Political Election Outcomes: New Evidence from The Chilean Democracy. </a:t>
            </a:r>
            <a:r>
              <a:rPr lang="es-CL" sz="1400" i="1" dirty="0" err="1">
                <a:solidFill>
                  <a:schemeClr val="tx1"/>
                </a:solidFill>
                <a:effectLst/>
                <a:ea typeface="Calibri" panose="020F0502020204030204" pitchFamily="34" charset="0"/>
                <a:cs typeface="Calibri" panose="020F0502020204030204" pitchFamily="34" charset="0"/>
              </a:rPr>
              <a:t>Public</a:t>
            </a:r>
            <a:r>
              <a:rPr lang="es-CL" sz="1400" i="1" dirty="0">
                <a:solidFill>
                  <a:schemeClr val="tx1"/>
                </a:solidFill>
                <a:effectLst/>
                <a:ea typeface="Calibri" panose="020F0502020204030204" pitchFamily="34" charset="0"/>
                <a:cs typeface="Calibri" panose="020F0502020204030204" pitchFamily="34" charset="0"/>
              </a:rPr>
              <a:t> </a:t>
            </a:r>
            <a:r>
              <a:rPr lang="es-CL" sz="1400" i="1" dirty="0" err="1">
                <a:solidFill>
                  <a:schemeClr val="tx1"/>
                </a:solidFill>
                <a:effectLst/>
                <a:ea typeface="Calibri" panose="020F0502020204030204" pitchFamily="34" charset="0"/>
                <a:cs typeface="Calibri" panose="020F0502020204030204" pitchFamily="34" charset="0"/>
              </a:rPr>
              <a:t>Choice</a:t>
            </a:r>
            <a:r>
              <a:rPr lang="es-CL" sz="1400" dirty="0">
                <a:solidFill>
                  <a:schemeClr val="tx1"/>
                </a:solidFill>
                <a:effectLst/>
                <a:ea typeface="Calibri" panose="020F0502020204030204" pitchFamily="34" charset="0"/>
                <a:cs typeface="Calibri" panose="020F0502020204030204" pitchFamily="34" charset="0"/>
              </a:rPr>
              <a:t>, 132, (1/2), 125-136. DOI: 10.1007/</a:t>
            </a:r>
            <a:r>
              <a:rPr lang="es-CL" sz="1400" dirty="0" err="1">
                <a:solidFill>
                  <a:schemeClr val="tx1"/>
                </a:solidFill>
                <a:effectLst/>
                <a:ea typeface="Calibri" panose="020F0502020204030204" pitchFamily="34" charset="0"/>
                <a:cs typeface="Calibri" panose="020F0502020204030204" pitchFamily="34" charset="0"/>
              </a:rPr>
              <a:t>sl</a:t>
            </a:r>
            <a:r>
              <a:rPr lang="es-CL" sz="1400" dirty="0">
                <a:solidFill>
                  <a:schemeClr val="tx1"/>
                </a:solidFill>
                <a:effectLst/>
                <a:ea typeface="Calibri" panose="020F0502020204030204" pitchFamily="34" charset="0"/>
                <a:cs typeface="Calibri" panose="020F0502020204030204" pitchFamily="34" charset="0"/>
              </a:rPr>
              <a:t> 1127-006-9138-5</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CORVALÁN, A., COX, R. y OSORIO, R. (2018). </a:t>
            </a:r>
            <a:r>
              <a:rPr lang="en-GB" sz="1400" dirty="0">
                <a:solidFill>
                  <a:schemeClr val="tx1"/>
                </a:solidFill>
                <a:effectLst/>
                <a:ea typeface="Calibri" panose="020F0502020204030204" pitchFamily="34" charset="0"/>
                <a:cs typeface="Calibri" panose="020F0502020204030204" pitchFamily="34" charset="0"/>
              </a:rPr>
              <a:t>Indirect political budget cycles: Evidence from Chilean municipalities. </a:t>
            </a:r>
            <a:r>
              <a:rPr lang="en-US" sz="1400" i="1" dirty="0">
                <a:solidFill>
                  <a:schemeClr val="tx1"/>
                </a:solidFill>
                <a:effectLst/>
                <a:ea typeface="Calibri" panose="020F0502020204030204" pitchFamily="34" charset="0"/>
                <a:cs typeface="Calibri" panose="020F0502020204030204" pitchFamily="34" charset="0"/>
              </a:rPr>
              <a:t>Journal of Development Economics,</a:t>
            </a:r>
            <a:r>
              <a:rPr lang="en-US" sz="1400" dirty="0">
                <a:solidFill>
                  <a:schemeClr val="tx1"/>
                </a:solidFill>
                <a:effectLst/>
                <a:ea typeface="Calibri" panose="020F0502020204030204" pitchFamily="34" charset="0"/>
                <a:cs typeface="Calibri" panose="020F0502020204030204" pitchFamily="34" charset="0"/>
              </a:rPr>
              <a:t> 133(C), 1-14. DOI: 10.1016/j.jdeveco.2018.01.001</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ESPINOZA, A. (2013). Discrecionalidad política en la asignación de recursos: Evidencia de los gobiernos regionales y locales chilenos. </a:t>
            </a:r>
            <a:r>
              <a:rPr lang="es-CL" sz="1400" i="1" dirty="0">
                <a:solidFill>
                  <a:schemeClr val="tx1"/>
                </a:solidFill>
                <a:effectLst/>
                <a:ea typeface="Calibri" panose="020F0502020204030204" pitchFamily="34" charset="0"/>
                <a:cs typeface="Calibri" panose="020F0502020204030204" pitchFamily="34" charset="0"/>
              </a:rPr>
              <a:t>Estado, Gobierno y Gestión Pública. </a:t>
            </a:r>
            <a:r>
              <a:rPr lang="es-CL" sz="1400" dirty="0">
                <a:solidFill>
                  <a:schemeClr val="tx1"/>
                </a:solidFill>
                <a:effectLst/>
                <a:ea typeface="Calibri" panose="020F0502020204030204" pitchFamily="34" charset="0"/>
                <a:cs typeface="Calibri" panose="020F0502020204030204" pitchFamily="34" charset="0"/>
              </a:rPr>
              <a:t>22, 63-86. DOI: 10.5354/0717-8980.2014.30321</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GB" sz="1400" dirty="0">
                <a:solidFill>
                  <a:schemeClr val="tx1"/>
                </a:solidFill>
                <a:effectLst/>
                <a:ea typeface="Calibri" panose="020F0502020204030204" pitchFamily="34" charset="0"/>
                <a:cs typeface="Calibri" panose="020F0502020204030204" pitchFamily="34" charset="0"/>
              </a:rPr>
              <a:t>ESLAVA, M. </a:t>
            </a:r>
            <a:r>
              <a:rPr lang="es-CL" sz="1400" dirty="0">
                <a:solidFill>
                  <a:schemeClr val="tx1"/>
                </a:solidFill>
                <a:effectLst/>
                <a:ea typeface="Calibri" panose="020F0502020204030204" pitchFamily="34" charset="0"/>
                <a:cs typeface="Calibri" panose="020F0502020204030204" pitchFamily="34" charset="0"/>
              </a:rPr>
              <a:t>(2006b). Ciclos políticos de la política fiscal con votantes opuestos al déficit, el caso colombiano</a:t>
            </a:r>
            <a:r>
              <a:rPr lang="es-CL" sz="1400" i="1" dirty="0">
                <a:solidFill>
                  <a:schemeClr val="tx1"/>
                </a:solidFill>
                <a:effectLst/>
                <a:ea typeface="Calibri" panose="020F0502020204030204" pitchFamily="34" charset="0"/>
                <a:cs typeface="Calibri" panose="020F0502020204030204" pitchFamily="34" charset="0"/>
              </a:rPr>
              <a:t>. El Trimestre Económico</a:t>
            </a:r>
            <a:r>
              <a:rPr lang="es-CL" sz="1400" dirty="0">
                <a:solidFill>
                  <a:schemeClr val="tx1"/>
                </a:solidFill>
                <a:effectLst/>
                <a:ea typeface="Calibri" panose="020F0502020204030204" pitchFamily="34" charset="0"/>
                <a:cs typeface="Calibri" panose="020F0502020204030204" pitchFamily="34" charset="0"/>
              </a:rPr>
              <a:t>, 73 (2), núm. 290, 289-336. DOI: 10.2307/20856901</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US" sz="1400" dirty="0">
                <a:solidFill>
                  <a:schemeClr val="tx1"/>
                </a:solidFill>
                <a:effectLst/>
                <a:ea typeface="Calibri" panose="020F0502020204030204" pitchFamily="34" charset="0"/>
                <a:cs typeface="Calibri" panose="020F0502020204030204" pitchFamily="34" charset="0"/>
              </a:rPr>
              <a:t>LARA B. y TORO, S. (2019). </a:t>
            </a:r>
            <a:r>
              <a:rPr lang="en-GB" sz="1400" dirty="0">
                <a:solidFill>
                  <a:schemeClr val="tx1"/>
                </a:solidFill>
                <a:effectLst/>
                <a:ea typeface="Calibri" panose="020F0502020204030204" pitchFamily="34" charset="0"/>
                <a:cs typeface="Calibri" panose="020F0502020204030204" pitchFamily="34" charset="0"/>
              </a:rPr>
              <a:t>Tactical distribution in local funding: The value of an aligned mayor. </a:t>
            </a:r>
            <a:r>
              <a:rPr lang="en-US" sz="1400" i="1" dirty="0">
                <a:solidFill>
                  <a:schemeClr val="tx1"/>
                </a:solidFill>
                <a:effectLst/>
                <a:ea typeface="Calibri" panose="020F0502020204030204" pitchFamily="34" charset="0"/>
                <a:cs typeface="Calibri" panose="020F0502020204030204" pitchFamily="34" charset="0"/>
              </a:rPr>
              <a:t>European Journal of Political Economy</a:t>
            </a:r>
            <a:r>
              <a:rPr lang="en-US" sz="1400" dirty="0">
                <a:solidFill>
                  <a:schemeClr val="tx1"/>
                </a:solidFill>
                <a:effectLst/>
                <a:ea typeface="Calibri" panose="020F0502020204030204" pitchFamily="34" charset="0"/>
                <a:cs typeface="Calibri" panose="020F0502020204030204" pitchFamily="34" charset="0"/>
              </a:rPr>
              <a:t>, 56, 74-89. DOI: 10.1016/j.ejpoleco.2018.07.006</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LARRAÍN, F., y ASSAEL, P. (1994). El ciclo político económico: teoría, evidencia y extensión para una economía abierta. </a:t>
            </a:r>
            <a:r>
              <a:rPr lang="es-CL" sz="1400" i="1" dirty="0">
                <a:solidFill>
                  <a:schemeClr val="tx1"/>
                </a:solidFill>
                <a:effectLst/>
                <a:ea typeface="Calibri" panose="020F0502020204030204" pitchFamily="34" charset="0"/>
                <a:cs typeface="Calibri" panose="020F0502020204030204" pitchFamily="34" charset="0"/>
              </a:rPr>
              <a:t>Cuadernos de Economía</a:t>
            </a:r>
            <a:r>
              <a:rPr lang="es-CL" sz="1400" dirty="0">
                <a:solidFill>
                  <a:schemeClr val="tx1"/>
                </a:solidFill>
                <a:effectLst/>
                <a:ea typeface="Calibri" panose="020F0502020204030204" pitchFamily="34" charset="0"/>
                <a:cs typeface="Calibri" panose="020F0502020204030204" pitchFamily="34" charset="0"/>
              </a:rPr>
              <a:t>, 92, 87-114.</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US" sz="1400" dirty="0">
                <a:solidFill>
                  <a:schemeClr val="tx1"/>
                </a:solidFill>
                <a:effectLst/>
                <a:ea typeface="Calibri" panose="020F0502020204030204" pitchFamily="34" charset="0"/>
                <a:cs typeface="Calibri" panose="020F0502020204030204" pitchFamily="34" charset="0"/>
              </a:rPr>
              <a:t>ROGOFF, K. y SILBERT, A. (1988). </a:t>
            </a:r>
            <a:r>
              <a:rPr lang="en-GB" sz="1400" dirty="0">
                <a:solidFill>
                  <a:schemeClr val="tx1"/>
                </a:solidFill>
                <a:effectLst/>
                <a:ea typeface="Calibri" panose="020F0502020204030204" pitchFamily="34" charset="0"/>
                <a:cs typeface="Calibri" panose="020F0502020204030204" pitchFamily="34" charset="0"/>
              </a:rPr>
              <a:t>Equilibrium Political Business Cycle. </a:t>
            </a:r>
            <a:r>
              <a:rPr lang="en-GB" sz="1400" i="1" dirty="0">
                <a:solidFill>
                  <a:schemeClr val="tx1"/>
                </a:solidFill>
                <a:effectLst/>
                <a:ea typeface="Calibri" panose="020F0502020204030204" pitchFamily="34" charset="0"/>
                <a:cs typeface="Calibri" panose="020F0502020204030204" pitchFamily="34" charset="0"/>
              </a:rPr>
              <a:t>The</a:t>
            </a:r>
            <a:r>
              <a:rPr lang="en-GB" sz="1400" dirty="0">
                <a:solidFill>
                  <a:schemeClr val="tx1"/>
                </a:solidFill>
                <a:effectLst/>
                <a:ea typeface="Calibri" panose="020F0502020204030204" pitchFamily="34" charset="0"/>
                <a:cs typeface="Calibri" panose="020F0502020204030204" pitchFamily="34" charset="0"/>
              </a:rPr>
              <a:t> </a:t>
            </a:r>
            <a:r>
              <a:rPr lang="en-GB" sz="1400" i="1" dirty="0">
                <a:solidFill>
                  <a:schemeClr val="tx1"/>
                </a:solidFill>
                <a:effectLst/>
                <a:ea typeface="Calibri" panose="020F0502020204030204" pitchFamily="34" charset="0"/>
                <a:cs typeface="Calibri" panose="020F0502020204030204" pitchFamily="34" charset="0"/>
              </a:rPr>
              <a:t>Review of Economic Studies</a:t>
            </a:r>
            <a:r>
              <a:rPr lang="en-GB" sz="1400" dirty="0">
                <a:solidFill>
                  <a:schemeClr val="tx1"/>
                </a:solidFill>
                <a:effectLst/>
                <a:ea typeface="Calibri" panose="020F0502020204030204" pitchFamily="34" charset="0"/>
                <a:cs typeface="Calibri" panose="020F0502020204030204" pitchFamily="34" charset="0"/>
              </a:rPr>
              <a:t>, 55(1), 1-16</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US" sz="1400" dirty="0">
                <a:solidFill>
                  <a:schemeClr val="tx1"/>
                </a:solidFill>
                <a:effectLst/>
                <a:ea typeface="Calibri" panose="020F0502020204030204" pitchFamily="34" charset="0"/>
                <a:cs typeface="Calibri" panose="020F0502020204030204" pitchFamily="34" charset="0"/>
              </a:rPr>
              <a:t>SJAHRIR, D., KIS-KATOS, K. y SCHULZE, G. (2013). </a:t>
            </a:r>
            <a:r>
              <a:rPr lang="en-GB" sz="1400" dirty="0">
                <a:solidFill>
                  <a:schemeClr val="tx1"/>
                </a:solidFill>
                <a:effectLst/>
                <a:ea typeface="Calibri" panose="020F0502020204030204" pitchFamily="34" charset="0"/>
                <a:cs typeface="Calibri" panose="020F0502020204030204" pitchFamily="34" charset="0"/>
              </a:rPr>
              <a:t>Political budget cycles in Indonesia at the district level. </a:t>
            </a:r>
            <a:r>
              <a:rPr lang="en-GB" sz="1400" i="1" dirty="0">
                <a:solidFill>
                  <a:schemeClr val="tx1"/>
                </a:solidFill>
                <a:effectLst/>
                <a:ea typeface="Calibri" panose="020F0502020204030204" pitchFamily="34" charset="0"/>
                <a:cs typeface="Calibri" panose="020F0502020204030204" pitchFamily="34" charset="0"/>
              </a:rPr>
              <a:t>Economics Letters,</a:t>
            </a:r>
            <a:r>
              <a:rPr lang="en-GB" sz="1400" dirty="0">
                <a:solidFill>
                  <a:schemeClr val="tx1"/>
                </a:solidFill>
                <a:effectLst/>
                <a:ea typeface="Calibri" panose="020F0502020204030204" pitchFamily="34" charset="0"/>
                <a:cs typeface="Calibri" panose="020F0502020204030204" pitchFamily="34" charset="0"/>
              </a:rPr>
              <a:t> 120(2), 342-345. DOI: 10.1016/j.econlet.2013.05.007</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GONÇALVES, L. y VEIGA, F. (2007). </a:t>
            </a:r>
            <a:r>
              <a:rPr lang="en-GB" sz="1400" dirty="0">
                <a:solidFill>
                  <a:schemeClr val="tx1"/>
                </a:solidFill>
                <a:effectLst/>
                <a:ea typeface="Calibri" panose="020F0502020204030204" pitchFamily="34" charset="0"/>
                <a:cs typeface="Calibri" panose="020F0502020204030204" pitchFamily="34" charset="0"/>
              </a:rPr>
              <a:t>Political business cycles at the municipal level. </a:t>
            </a:r>
            <a:r>
              <a:rPr lang="es-CL" sz="1400" i="1" dirty="0" err="1">
                <a:solidFill>
                  <a:schemeClr val="tx1"/>
                </a:solidFill>
                <a:effectLst/>
                <a:ea typeface="Calibri" panose="020F0502020204030204" pitchFamily="34" charset="0"/>
                <a:cs typeface="Calibri" panose="020F0502020204030204" pitchFamily="34" charset="0"/>
              </a:rPr>
              <a:t>Public</a:t>
            </a:r>
            <a:r>
              <a:rPr lang="es-CL" sz="1400" i="1" dirty="0">
                <a:solidFill>
                  <a:schemeClr val="tx1"/>
                </a:solidFill>
                <a:effectLst/>
                <a:ea typeface="Calibri" panose="020F0502020204030204" pitchFamily="34" charset="0"/>
                <a:cs typeface="Calibri" panose="020F0502020204030204" pitchFamily="34" charset="0"/>
              </a:rPr>
              <a:t> </a:t>
            </a:r>
            <a:r>
              <a:rPr lang="es-CL" sz="1400" i="1" dirty="0" err="1">
                <a:solidFill>
                  <a:schemeClr val="tx1"/>
                </a:solidFill>
                <a:effectLst/>
                <a:ea typeface="Calibri" panose="020F0502020204030204" pitchFamily="34" charset="0"/>
                <a:cs typeface="Calibri" panose="020F0502020204030204" pitchFamily="34" charset="0"/>
              </a:rPr>
              <a:t>Choice</a:t>
            </a:r>
            <a:r>
              <a:rPr lang="es-CL" sz="1400" dirty="0">
                <a:solidFill>
                  <a:schemeClr val="tx1"/>
                </a:solidFill>
                <a:effectLst/>
                <a:ea typeface="Calibri" panose="020F0502020204030204" pitchFamily="34" charset="0"/>
                <a:cs typeface="Calibri" panose="020F0502020204030204" pitchFamily="34" charset="0"/>
              </a:rPr>
              <a:t>, 131, 45–64. DOI: 10.1007/s11127-006-9104-2</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s-CL" sz="1400" dirty="0">
                <a:solidFill>
                  <a:schemeClr val="tx1"/>
                </a:solidFill>
                <a:effectLst/>
                <a:ea typeface="Calibri" panose="020F0502020204030204" pitchFamily="34" charset="0"/>
                <a:cs typeface="Calibri" panose="020F0502020204030204" pitchFamily="34" charset="0"/>
              </a:rPr>
              <a:t>VON GERSDORFF, H. (2018). </a:t>
            </a:r>
            <a:r>
              <a:rPr lang="es-CL" sz="1400" i="1" dirty="0">
                <a:solidFill>
                  <a:schemeClr val="tx1"/>
                </a:solidFill>
                <a:effectLst/>
                <a:ea typeface="Calibri" panose="020F0502020204030204" pitchFamily="34" charset="0"/>
                <a:cs typeface="Calibri" panose="020F0502020204030204" pitchFamily="34" charset="0"/>
              </a:rPr>
              <a:t>El proceso presupuestario en Chile: opciones de reforma</a:t>
            </a:r>
            <a:r>
              <a:rPr lang="es-CL" sz="1400" dirty="0">
                <a:solidFill>
                  <a:schemeClr val="tx1"/>
                </a:solidFill>
                <a:effectLst/>
                <a:ea typeface="Calibri" panose="020F0502020204030204" pitchFamily="34" charset="0"/>
                <a:cs typeface="Calibri" panose="020F0502020204030204" pitchFamily="34" charset="0"/>
              </a:rPr>
              <a:t>. Centro de Estudios Públicos, Santiago.</a:t>
            </a:r>
            <a:endParaRPr lang="es-CL" sz="1400" dirty="0">
              <a:solidFill>
                <a:schemeClr val="tx1"/>
              </a:solidFill>
              <a:effectLst/>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
            </a:pPr>
            <a:endParaRPr lang="es-ES" sz="1400" dirty="0">
              <a:solidFill>
                <a:schemeClr val="tx1"/>
              </a:solidFill>
            </a:endParaRPr>
          </a:p>
          <a:p>
            <a:pPr algn="just"/>
            <a:endParaRPr lang="es-ES" sz="1400" dirty="0">
              <a:solidFill>
                <a:schemeClr val="tx1"/>
              </a:solidFill>
            </a:endParaRPr>
          </a:p>
          <a:p>
            <a:pPr marL="285750" indent="-285750" algn="just">
              <a:buFont typeface="Wingdings" panose="05000000000000000000" pitchFamily="2" charset="2"/>
              <a:buChar char="§"/>
            </a:pPr>
            <a:endParaRPr lang="es-ES" dirty="0">
              <a:solidFill>
                <a:schemeClr val="tx1"/>
              </a:solidFill>
            </a:endParaRPr>
          </a:p>
        </p:txBody>
      </p:sp>
    </p:spTree>
    <p:extLst>
      <p:ext uri="{BB962C8B-B14F-4D97-AF65-F5344CB8AC3E}">
        <p14:creationId xmlns:p14="http://schemas.microsoft.com/office/powerpoint/2010/main" val="1302465141"/>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2465</TotalTime>
  <Words>1579</Words>
  <Application>Microsoft Office PowerPoint</Application>
  <PresentationFormat>Panorámica</PresentationFormat>
  <Paragraphs>91</Paragraphs>
  <Slides>10</Slides>
  <Notes>9</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Calibri</vt:lpstr>
      <vt:lpstr>Calibri Light</vt:lpstr>
      <vt:lpstr>Century Gothic</vt:lpstr>
      <vt:lpstr>Wingdings</vt:lpstr>
      <vt:lpstr>Office Theme</vt:lpstr>
      <vt:lpstr>Ciclo político presupuestario y la infraestructura deportiva a nivel local en Chile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SCHPP</dc:title>
  <dc:creator>jorge fontecilla</dc:creator>
  <cp:lastModifiedBy>Jorge Andrés Fontecilla Contreras</cp:lastModifiedBy>
  <cp:revision>135</cp:revision>
  <dcterms:created xsi:type="dcterms:W3CDTF">2020-09-04T16:16:53Z</dcterms:created>
  <dcterms:modified xsi:type="dcterms:W3CDTF">2021-01-06T14:51:52Z</dcterms:modified>
</cp:coreProperties>
</file>