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84" r:id="rId5"/>
    <p:sldId id="285" r:id="rId6"/>
    <p:sldId id="286" r:id="rId7"/>
    <p:sldId id="281" r:id="rId8"/>
    <p:sldId id="287" r:id="rId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86"/>
    <p:restoredTop sz="94553"/>
  </p:normalViewPr>
  <p:slideViewPr>
    <p:cSldViewPr snapToGrid="0">
      <p:cViewPr varScale="1">
        <p:scale>
          <a:sx n="70" d="100"/>
          <a:sy n="70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C9E5C-0B88-4556-8FE4-BD98A15C9F66}" type="datetimeFigureOut">
              <a:rPr lang="es-CL" smtClean="0"/>
              <a:t>02-01-2021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28D0C-8A15-4685-BE50-948193233E2C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43532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C9E5C-0B88-4556-8FE4-BD98A15C9F66}" type="datetimeFigureOut">
              <a:rPr lang="es-CL" smtClean="0"/>
              <a:t>02-01-2021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28D0C-8A15-4685-BE50-948193233E2C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127458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C9E5C-0B88-4556-8FE4-BD98A15C9F66}" type="datetimeFigureOut">
              <a:rPr lang="es-CL" smtClean="0"/>
              <a:t>02-01-2021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28D0C-8A15-4685-BE50-948193233E2C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959748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C9E5C-0B88-4556-8FE4-BD98A15C9F66}" type="datetimeFigureOut">
              <a:rPr lang="es-CL" smtClean="0"/>
              <a:t>02-01-2021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28D0C-8A15-4685-BE50-948193233E2C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00981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C9E5C-0B88-4556-8FE4-BD98A15C9F66}" type="datetimeFigureOut">
              <a:rPr lang="es-CL" smtClean="0"/>
              <a:t>02-01-2021</a:t>
            </a:fld>
            <a:endParaRPr lang="es-CL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28D0C-8A15-4685-BE50-948193233E2C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610030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C9E5C-0B88-4556-8FE4-BD98A15C9F66}" type="datetimeFigureOut">
              <a:rPr lang="es-CL" smtClean="0"/>
              <a:t>02-01-2021</a:t>
            </a:fld>
            <a:endParaRPr lang="es-C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28D0C-8A15-4685-BE50-948193233E2C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329454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C9E5C-0B88-4556-8FE4-BD98A15C9F66}" type="datetimeFigureOut">
              <a:rPr lang="es-CL" smtClean="0"/>
              <a:t>02-01-2021</a:t>
            </a:fld>
            <a:endParaRPr lang="es-CL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28D0C-8A15-4685-BE50-948193233E2C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36363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C9E5C-0B88-4556-8FE4-BD98A15C9F66}" type="datetimeFigureOut">
              <a:rPr lang="es-CL" smtClean="0"/>
              <a:t>02-01-2021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28D0C-8A15-4685-BE50-948193233E2C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82102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C9E5C-0B88-4556-8FE4-BD98A15C9F66}" type="datetimeFigureOut">
              <a:rPr lang="es-CL" smtClean="0"/>
              <a:t>02-01-2021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28D0C-8A15-4685-BE50-948193233E2C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365226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C9E5C-0B88-4556-8FE4-BD98A15C9F66}" type="datetimeFigureOut">
              <a:rPr lang="es-CL" smtClean="0"/>
              <a:t>02-01-2021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28D0C-8A15-4685-BE50-948193233E2C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676788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C9E5C-0B88-4556-8FE4-BD98A15C9F66}" type="datetimeFigureOut">
              <a:rPr lang="es-CL" smtClean="0"/>
              <a:t>02-01-2021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28D0C-8A15-4685-BE50-948193233E2C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263772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C9E5C-0B88-4556-8FE4-BD98A15C9F66}" type="datetimeFigureOut">
              <a:rPr lang="es-CL" smtClean="0"/>
              <a:t>02-01-2021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28D0C-8A15-4685-BE50-948193233E2C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27889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00250" y="1615997"/>
            <a:ext cx="11573301" cy="1782296"/>
          </a:xfrm>
        </p:spPr>
        <p:txBody>
          <a:bodyPr>
            <a:normAutofit fontScale="90000"/>
          </a:bodyPr>
          <a:lstStyle/>
          <a:p>
            <a:r>
              <a:rPr lang="es-ES" sz="3600" b="1" dirty="0" smtClean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12 Encuentro Sociedad Chilena de Políticas Públicas</a:t>
            </a:r>
            <a:r>
              <a:rPr lang="es-ES" sz="36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/>
            </a:r>
            <a:br>
              <a:rPr lang="es-ES" sz="36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</a:br>
            <a:r>
              <a:rPr lang="es-ES" sz="36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/>
            </a:r>
            <a:br>
              <a:rPr lang="es-ES" sz="36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</a:br>
            <a:r>
              <a:rPr lang="es-ES" sz="36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PONENCIA: </a:t>
            </a:r>
            <a:r>
              <a:rPr lang="es-CL" sz="3200" b="1" dirty="0">
                <a:solidFill>
                  <a:srgbClr val="FF0000"/>
                </a:solidFill>
              </a:rPr>
              <a:t>Elección de gobernadores regionales y descentralización fiscal en Chile: ¿Cómo y en qué se puede avanzar</a:t>
            </a:r>
            <a:r>
              <a:rPr lang="es-CL" sz="3200" b="1" dirty="0" smtClean="0">
                <a:solidFill>
                  <a:srgbClr val="FF0000"/>
                </a:solidFill>
              </a:rPr>
              <a:t>?</a:t>
            </a:r>
            <a:endParaRPr lang="es-CL" dirty="0">
              <a:solidFill>
                <a:srgbClr val="FF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36728" y="3957850"/>
            <a:ext cx="11436823" cy="1382848"/>
          </a:xfrm>
        </p:spPr>
        <p:txBody>
          <a:bodyPr>
            <a:normAutofit fontScale="92500" lnSpcReduction="20000"/>
          </a:bodyPr>
          <a:lstStyle/>
          <a:p>
            <a:r>
              <a:rPr lang="es-CL" dirty="0"/>
              <a:t>Egon Montecinos. </a:t>
            </a:r>
          </a:p>
          <a:p>
            <a:r>
              <a:rPr lang="es-CL" dirty="0"/>
              <a:t>Director del Instituto de Administración de la Facultad de Ciencias Económicas y Administrativas y del Centro de Estudios Regionales, CER de la Universidad Austral de Chile.</a:t>
            </a:r>
          </a:p>
          <a:p>
            <a:r>
              <a:rPr lang="es-CL" dirty="0" smtClean="0"/>
              <a:t>Enero, 14, 2021.</a:t>
            </a:r>
            <a:endParaRPr lang="es-CL" dirty="0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1DBC5FE0-AE71-DD4B-BD79-B236AA3814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100" y="34768"/>
            <a:ext cx="3753135" cy="137095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135D9787-5FFF-524A-9143-BA0A60D758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04220"/>
            <a:ext cx="12192000" cy="166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772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1445" y="196684"/>
            <a:ext cx="11218459" cy="912539"/>
          </a:xfrm>
        </p:spPr>
        <p:txBody>
          <a:bodyPr>
            <a:normAutofit/>
          </a:bodyPr>
          <a:lstStyle/>
          <a:p>
            <a:pPr algn="ctr"/>
            <a:r>
              <a:rPr lang="es-CL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 del artículo</a:t>
            </a:r>
            <a:endParaRPr lang="es-CL" sz="36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77922" y="1351129"/>
            <a:ext cx="10590663" cy="4368634"/>
          </a:xfrm>
        </p:spPr>
        <p:txBody>
          <a:bodyPr>
            <a:noAutofit/>
          </a:bodyPr>
          <a:lstStyle/>
          <a:p>
            <a:pPr algn="just"/>
            <a:r>
              <a:rPr lang="es-CL" sz="3200" dirty="0"/>
              <a:t>El artículo analiza la dimensión fiscal del proceso de descentralización en Chile, y elabora un conjunto de propuestas en base a la implementación de dos experiencias piloto realizadas en regiones, y al curso que adoptó el proceso en dos países unitarios que vivieron reformas similares a la chilena. </a:t>
            </a:r>
            <a:endParaRPr lang="es-CL" sz="3200" dirty="0" smtClean="0"/>
          </a:p>
          <a:p>
            <a:endParaRPr lang="es-CL" sz="3200" dirty="0" smtClean="0"/>
          </a:p>
          <a:p>
            <a:r>
              <a:rPr lang="es-CL" sz="3200" dirty="0" smtClean="0"/>
              <a:t>El </a:t>
            </a:r>
            <a:r>
              <a:rPr lang="es-CL" sz="3200" dirty="0"/>
              <a:t>objetivo es identificar las principales características que permitan configurar un modelo empírico de descentralización fiscal. </a:t>
            </a:r>
          </a:p>
          <a:p>
            <a:endParaRPr lang="es-CL" sz="3200" u="sng" dirty="0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8484960F-8D55-0547-AB8D-09C64AAEC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32786"/>
            <a:ext cx="12192000" cy="72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13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1194" y="1473958"/>
            <a:ext cx="4312693" cy="2606723"/>
          </a:xfrm>
        </p:spPr>
        <p:txBody>
          <a:bodyPr>
            <a:normAutofit/>
          </a:bodyPr>
          <a:lstStyle/>
          <a:p>
            <a:pPr algn="ctr"/>
            <a:r>
              <a:rPr lang="es-CL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Contexto de las reformas</a:t>
            </a:r>
            <a:endParaRPr lang="es-CL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31307" y="705100"/>
            <a:ext cx="6558587" cy="5136142"/>
          </a:xfrm>
        </p:spPr>
        <p:txBody>
          <a:bodyPr/>
          <a:lstStyle/>
          <a:p>
            <a:endParaRPr lang="es-CL" dirty="0"/>
          </a:p>
          <a:p>
            <a:r>
              <a:rPr lang="es-CL" dirty="0"/>
              <a:t>Cambios en materia de Descentralización política</a:t>
            </a:r>
            <a:r>
              <a:rPr lang="es-CL" dirty="0" smtClean="0"/>
              <a:t>. Abril 2021</a:t>
            </a:r>
            <a:endParaRPr lang="es-CL" dirty="0"/>
          </a:p>
          <a:p>
            <a:endParaRPr lang="es-CL" dirty="0"/>
          </a:p>
          <a:p>
            <a:r>
              <a:rPr lang="es-CL" dirty="0"/>
              <a:t>Cambios en materia de transferencia de competencias</a:t>
            </a:r>
            <a:r>
              <a:rPr lang="es-CL" dirty="0" smtClean="0"/>
              <a:t>. En marcha.</a:t>
            </a:r>
            <a:endParaRPr lang="es-CL" dirty="0"/>
          </a:p>
          <a:p>
            <a:endParaRPr lang="es-CL" dirty="0"/>
          </a:p>
          <a:p>
            <a:r>
              <a:rPr lang="es-CL" dirty="0" smtClean="0"/>
              <a:t>Poco avance y nulos cambios </a:t>
            </a:r>
            <a:r>
              <a:rPr lang="es-CL" dirty="0"/>
              <a:t>en materia de descentralización </a:t>
            </a:r>
            <a:r>
              <a:rPr lang="es-CL" dirty="0" smtClean="0"/>
              <a:t>fiscal. Chile centralizado en recaudación y gasto.</a:t>
            </a:r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1F85FDF6-1BD8-FD4D-828E-E823F64D0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32786"/>
            <a:ext cx="12192000" cy="725214"/>
          </a:xfrm>
          <a:prstGeom prst="rect">
            <a:avLst/>
          </a:prstGeom>
          <a:solidFill>
            <a:srgbClr val="B22E31"/>
          </a:solidFill>
        </p:spPr>
      </p:pic>
    </p:spTree>
    <p:extLst>
      <p:ext uri="{BB962C8B-B14F-4D97-AF65-F5344CB8AC3E}">
        <p14:creationId xmlns:p14="http://schemas.microsoft.com/office/powerpoint/2010/main" val="3830866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28298" y="365125"/>
            <a:ext cx="10125501" cy="876821"/>
          </a:xfrm>
        </p:spPr>
        <p:txBody>
          <a:bodyPr>
            <a:normAutofit fontScale="90000"/>
          </a:bodyPr>
          <a:lstStyle/>
          <a:p>
            <a:pPr algn="ctr"/>
            <a:r>
              <a:rPr lang="es-CL" sz="3600" b="1" dirty="0" smtClean="0">
                <a:solidFill>
                  <a:srgbClr val="C00000"/>
                </a:solidFill>
              </a:rPr>
              <a:t>¿A que se puede aspirar en materia de descentralización fiscal?.</a:t>
            </a:r>
            <a:r>
              <a:rPr lang="es-CL" dirty="0"/>
              <a:t/>
            </a:r>
            <a:br>
              <a:rPr lang="es-CL" dirty="0"/>
            </a:b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73958" y="1018582"/>
            <a:ext cx="10124484" cy="4820835"/>
          </a:xfrm>
        </p:spPr>
        <p:txBody>
          <a:bodyPr>
            <a:noAutofit/>
          </a:bodyPr>
          <a:lstStyle/>
          <a:p>
            <a:pPr algn="just"/>
            <a:endParaRPr lang="es-ES" dirty="0" smtClean="0"/>
          </a:p>
          <a:p>
            <a:pPr algn="just"/>
            <a:r>
              <a:rPr lang="es-ES" dirty="0" smtClean="0"/>
              <a:t>La descentralización política regional ha sido producto de permanentes obstáculos de la élite centralista. </a:t>
            </a:r>
            <a:endParaRPr lang="es-ES" dirty="0"/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La descentralización fiscal no tiene un camino definido.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¿Cómo se puede avanzar</a:t>
            </a:r>
            <a:r>
              <a:rPr lang="es-ES" dirty="0" smtClean="0"/>
              <a:t>?.</a:t>
            </a:r>
          </a:p>
          <a:p>
            <a:pPr algn="just"/>
            <a:endParaRPr lang="es-ES" dirty="0"/>
          </a:p>
          <a:p>
            <a:pPr algn="just"/>
            <a:r>
              <a:rPr lang="es-ES" dirty="0" smtClean="0"/>
              <a:t>La propuesta del gobierno, ofrece alternativas pero deja dudas, muchas dudas.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29FC6019-DBD2-394A-A282-238D44245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0670"/>
            <a:ext cx="12192000" cy="71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871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1445" y="196684"/>
            <a:ext cx="11218459" cy="895137"/>
          </a:xfrm>
        </p:spPr>
        <p:txBody>
          <a:bodyPr>
            <a:normAutofit/>
          </a:bodyPr>
          <a:lstStyle/>
          <a:p>
            <a:pPr algn="ctr"/>
            <a:r>
              <a:rPr lang="es-CL" sz="3600" b="1" dirty="0" smtClean="0">
                <a:solidFill>
                  <a:srgbClr val="C00000"/>
                </a:solidFill>
              </a:rPr>
              <a:t>Pero se puede avanzar al </a:t>
            </a:r>
            <a:r>
              <a:rPr lang="es-CL" sz="3600" b="1" dirty="0" smtClean="0">
                <a:solidFill>
                  <a:srgbClr val="C00000"/>
                </a:solidFill>
              </a:rPr>
              <a:t>menos en </a:t>
            </a:r>
            <a:r>
              <a:rPr lang="es-CL" sz="3600" b="1" dirty="0" smtClean="0">
                <a:solidFill>
                  <a:srgbClr val="C00000"/>
                </a:solidFill>
              </a:rPr>
              <a:t>tres </a:t>
            </a:r>
            <a:r>
              <a:rPr lang="es-CL" sz="3600" b="1" dirty="0" smtClean="0">
                <a:solidFill>
                  <a:srgbClr val="C00000"/>
                </a:solidFill>
              </a:rPr>
              <a:t>caminos</a:t>
            </a:r>
            <a:endParaRPr lang="es-CL" sz="3600" b="1" dirty="0">
              <a:solidFill>
                <a:srgbClr val="C0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1445" y="1368424"/>
            <a:ext cx="11021704" cy="4764361"/>
          </a:xfrm>
        </p:spPr>
        <p:txBody>
          <a:bodyPr>
            <a:normAutofit fontScale="92500" lnSpcReduction="10000"/>
          </a:bodyPr>
          <a:lstStyle/>
          <a:p>
            <a:r>
              <a:rPr lang="es-ES" b="1" u="sng" dirty="0" smtClean="0"/>
              <a:t>Impuestos </a:t>
            </a:r>
            <a:r>
              <a:rPr lang="es-ES" b="1" u="sng" dirty="0" smtClean="0"/>
              <a:t>regionales. </a:t>
            </a:r>
            <a:r>
              <a:rPr lang="es-ES" dirty="0" smtClean="0"/>
              <a:t>Improbable porque la tradición chilena no la tiene contemplada. Municipios y nivel nacional recaudan.</a:t>
            </a:r>
          </a:p>
          <a:p>
            <a:endParaRPr lang="es-ES" dirty="0"/>
          </a:p>
          <a:p>
            <a:pPr algn="just"/>
            <a:r>
              <a:rPr lang="es-ES" b="1" u="sng" dirty="0" smtClean="0"/>
              <a:t>Nuevos Instrumentos </a:t>
            </a:r>
            <a:r>
              <a:rPr lang="es-ES" b="1" u="sng" dirty="0" smtClean="0"/>
              <a:t>financieros. </a:t>
            </a:r>
            <a:r>
              <a:rPr lang="es-ES" dirty="0" smtClean="0"/>
              <a:t>Algo de esto toma propuesta de gobierno (es necesario despejar dudas). Al FNDR se suma FEI, FACOR (</a:t>
            </a:r>
            <a:r>
              <a:rPr lang="es-ES" dirty="0" smtClean="0"/>
              <a:t>Fondo </a:t>
            </a:r>
            <a:r>
              <a:rPr lang="es-ES" dirty="0"/>
              <a:t>de Apoyo a la Contingencia </a:t>
            </a:r>
            <a:r>
              <a:rPr lang="es-ES" dirty="0" smtClean="0"/>
              <a:t>Regional).</a:t>
            </a:r>
            <a:endParaRPr lang="es-ES" dirty="0" smtClean="0"/>
          </a:p>
          <a:p>
            <a:pPr algn="just"/>
            <a:endParaRPr lang="es-ES" dirty="0"/>
          </a:p>
          <a:p>
            <a:pPr algn="just"/>
            <a:r>
              <a:rPr lang="es-ES" b="1" u="sng" dirty="0" smtClean="0"/>
              <a:t>Co-participación </a:t>
            </a:r>
            <a:r>
              <a:rPr lang="es-ES" b="1" u="sng" dirty="0" smtClean="0"/>
              <a:t>en fondos sectoriales </a:t>
            </a:r>
            <a:r>
              <a:rPr lang="es-ES" dirty="0" smtClean="0"/>
              <a:t>(de ministerios que invierten en regiones) con control jerárquico de Ministerio de Hacienda. Altamente probable por la tradición de </a:t>
            </a:r>
            <a:r>
              <a:rPr lang="es-ES" dirty="0" smtClean="0"/>
              <a:t>Chile. Por ejemplo vía de convenios de programación contrato nación/región. O participación regional en la decisión sectorial</a:t>
            </a:r>
            <a:endParaRPr lang="es-ES" dirty="0" smtClean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8484960F-8D55-0547-AB8D-09C64AAEC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32786"/>
            <a:ext cx="12192000" cy="72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594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58708"/>
          </a:xfrm>
        </p:spPr>
        <p:txBody>
          <a:bodyPr>
            <a:normAutofit/>
          </a:bodyPr>
          <a:lstStyle/>
          <a:p>
            <a:pPr algn="ctr"/>
            <a:r>
              <a:rPr lang="es-CL" b="1" i="1" dirty="0" smtClean="0">
                <a:solidFill>
                  <a:srgbClr val="FF0000"/>
                </a:solidFill>
              </a:rPr>
              <a:t>Por que se llega a estos resultados</a:t>
            </a:r>
            <a:endParaRPr lang="es-CL" b="1" i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45660" y="1323834"/>
            <a:ext cx="11108140" cy="513155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CL" dirty="0" smtClean="0"/>
              <a:t>Experiencia nacional (iniciativas piloto) y experiencia comparada internacional.</a:t>
            </a:r>
          </a:p>
          <a:p>
            <a:pPr algn="just"/>
            <a:endParaRPr lang="es-CL" dirty="0" smtClean="0"/>
          </a:p>
          <a:p>
            <a:pPr algn="just"/>
            <a:r>
              <a:rPr lang="es-CL" dirty="0" smtClean="0"/>
              <a:t>A </a:t>
            </a:r>
            <a:r>
              <a:rPr lang="es-CL" dirty="0" smtClean="0"/>
              <a:t>raíz de las trayectoria institucional de las experiencias nacionales e internacionales analizadas, todo </a:t>
            </a:r>
            <a:r>
              <a:rPr lang="es-CL" dirty="0"/>
              <a:t>parece indicar que las reformas o medidas que se </a:t>
            </a:r>
            <a:r>
              <a:rPr lang="es-CL" dirty="0" smtClean="0"/>
              <a:t>implementarán, </a:t>
            </a:r>
            <a:r>
              <a:rPr lang="es-CL" dirty="0"/>
              <a:t>avanzarán en la dirección de perfeccionar iniciativas  y consolidar instrumentos de financiamiento regional previamente </a:t>
            </a:r>
            <a:r>
              <a:rPr lang="es-CL" dirty="0" smtClean="0"/>
              <a:t>existentes.</a:t>
            </a:r>
          </a:p>
          <a:p>
            <a:pPr algn="just"/>
            <a:endParaRPr lang="es-CL" dirty="0" smtClean="0"/>
          </a:p>
          <a:p>
            <a:pPr algn="just"/>
            <a:r>
              <a:rPr lang="es-CL" dirty="0" smtClean="0"/>
              <a:t>Co participación regional en fondos sectoriales centralizados</a:t>
            </a:r>
          </a:p>
          <a:p>
            <a:pPr algn="just"/>
            <a:endParaRPr lang="es-CL" dirty="0" smtClean="0"/>
          </a:p>
          <a:p>
            <a:pPr algn="just"/>
            <a:r>
              <a:rPr lang="es-CL" dirty="0" smtClean="0"/>
              <a:t>Creación de fondos descentralizados de bajo impacto.</a:t>
            </a:r>
          </a:p>
          <a:p>
            <a:pPr algn="just"/>
            <a:endParaRPr lang="es-CL" dirty="0"/>
          </a:p>
          <a:p>
            <a:pPr algn="just"/>
            <a:r>
              <a:rPr lang="es-CL" dirty="0" smtClean="0"/>
              <a:t>Proceso limitado en esta primera </a:t>
            </a:r>
            <a:r>
              <a:rPr lang="es-CL" dirty="0" smtClean="0"/>
              <a:t>etapa.</a:t>
            </a:r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67650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s-CL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todos modos, como se avance, por el camino que se opte, es relevante considerar lo siguiente</a:t>
            </a:r>
            <a:endParaRPr lang="es-CL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4842" y="1553505"/>
            <a:ext cx="10998958" cy="4351338"/>
          </a:xfrm>
        </p:spPr>
        <p:txBody>
          <a:bodyPr>
            <a:normAutofit lnSpcReduction="10000"/>
          </a:bodyPr>
          <a:lstStyle/>
          <a:p>
            <a:pPr algn="just"/>
            <a:endParaRPr lang="es-CL" dirty="0" smtClean="0"/>
          </a:p>
          <a:p>
            <a:pPr algn="just"/>
            <a:r>
              <a:rPr lang="es-CL" dirty="0" smtClean="0"/>
              <a:t>Factores </a:t>
            </a:r>
            <a:r>
              <a:rPr lang="es-CL" dirty="0"/>
              <a:t>administrativos nacionales: Capacidad y disposición para </a:t>
            </a:r>
            <a:r>
              <a:rPr lang="es-CL" b="1" u="sng" dirty="0"/>
              <a:t>desprender poder de </a:t>
            </a:r>
            <a:r>
              <a:rPr lang="es-CL" b="1" u="sng" dirty="0" smtClean="0"/>
              <a:t>decisión fiscal</a:t>
            </a:r>
            <a:r>
              <a:rPr lang="es-CL" dirty="0" smtClean="0"/>
              <a:t>.</a:t>
            </a:r>
            <a:endParaRPr lang="es-CL" dirty="0"/>
          </a:p>
          <a:p>
            <a:pPr algn="just"/>
            <a:endParaRPr lang="es-CL" sz="1200" dirty="0"/>
          </a:p>
          <a:p>
            <a:pPr algn="just"/>
            <a:r>
              <a:rPr lang="es-CL" dirty="0"/>
              <a:t>Factores administrativos regionales: </a:t>
            </a:r>
            <a:r>
              <a:rPr lang="es-CL" b="1" u="sng" dirty="0"/>
              <a:t>Capacidad para administrar el nuevo poder de decisión</a:t>
            </a:r>
            <a:r>
              <a:rPr lang="es-CL" dirty="0"/>
              <a:t>.  Pasar de administrar 100 a administrar 500 con los mismos 50 funcionarios del Gobierno Regional no es descentralizar, es desprenderse de responsabilidad.</a:t>
            </a:r>
          </a:p>
          <a:p>
            <a:pPr algn="just"/>
            <a:endParaRPr lang="es-CL" dirty="0"/>
          </a:p>
          <a:p>
            <a:pPr algn="just"/>
            <a:r>
              <a:rPr lang="es-CL" b="1" u="sng" dirty="0"/>
              <a:t>Factores de control de gestión: </a:t>
            </a:r>
            <a:r>
              <a:rPr lang="es-CL" dirty="0"/>
              <a:t>Descentralizar no significa desprenderse de responsabilidad del gasto fiscal.</a:t>
            </a:r>
          </a:p>
          <a:p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53E595F0-7B51-C449-9E56-5D37D1A37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32786"/>
            <a:ext cx="12192000" cy="725214"/>
          </a:xfrm>
          <a:prstGeom prst="rect">
            <a:avLst/>
          </a:prstGeom>
          <a:solidFill>
            <a:srgbClr val="B22E31"/>
          </a:solidFill>
        </p:spPr>
      </p:pic>
    </p:spTree>
    <p:extLst>
      <p:ext uri="{BB962C8B-B14F-4D97-AF65-F5344CB8AC3E}">
        <p14:creationId xmlns:p14="http://schemas.microsoft.com/office/powerpoint/2010/main" val="471652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9526"/>
          </a:xfrm>
        </p:spPr>
        <p:txBody>
          <a:bodyPr/>
          <a:lstStyle/>
          <a:p>
            <a:pPr algn="ctr"/>
            <a:r>
              <a:rPr lang="es-CL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Conclusiones</a:t>
            </a:r>
            <a:endParaRPr lang="es-CL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7546" y="1214652"/>
            <a:ext cx="11586950" cy="5459103"/>
          </a:xfrm>
        </p:spPr>
        <p:txBody>
          <a:bodyPr>
            <a:normAutofit/>
          </a:bodyPr>
          <a:lstStyle/>
          <a:p>
            <a:pPr algn="just"/>
            <a:endParaRPr lang="es-CL" dirty="0" smtClean="0"/>
          </a:p>
          <a:p>
            <a:pPr algn="just"/>
            <a:r>
              <a:rPr lang="es-CL" dirty="0" smtClean="0"/>
              <a:t>El modelo de descentralización fiscal, fortalecerá las trayectorias institucionales previas en torno al tema.</a:t>
            </a:r>
          </a:p>
          <a:p>
            <a:pPr algn="just"/>
            <a:endParaRPr lang="es-CL" dirty="0"/>
          </a:p>
          <a:p>
            <a:pPr algn="just"/>
            <a:r>
              <a:rPr lang="es-CL" dirty="0" smtClean="0"/>
              <a:t>Ha sido restringido porque el proceso ha sido impulsado por la élite política centralista que se debe desprender del poder</a:t>
            </a:r>
            <a:r>
              <a:rPr lang="es-CL" dirty="0" smtClean="0"/>
              <a:t>. El proceso constituyente será oportunidad </a:t>
            </a:r>
            <a:r>
              <a:rPr lang="es-CL" smtClean="0"/>
              <a:t>para perfeccionar.</a:t>
            </a:r>
            <a:endParaRPr lang="es-CL" dirty="0" smtClean="0"/>
          </a:p>
          <a:p>
            <a:pPr algn="just"/>
            <a:endParaRPr lang="es-CL" dirty="0"/>
          </a:p>
          <a:p>
            <a:pPr algn="just"/>
            <a:r>
              <a:rPr lang="es-CL" dirty="0" smtClean="0"/>
              <a:t>Es probable que los avances más sustantivos sean a partir de la presión que hagan los propios gobernadores regionales por más recursos para implementar las actuales y futuras competencias que se transfieran desde el centro a regiones.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927262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4315</TotalTime>
  <Words>572</Words>
  <Application>Microsoft Office PowerPoint</Application>
  <PresentationFormat>Panorámica</PresentationFormat>
  <Paragraphs>54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12 Encuentro Sociedad Chilena de Políticas Públicas  PONENCIA: Elección de gobernadores regionales y descentralización fiscal en Chile: ¿Cómo y en qué se puede avanzar?</vt:lpstr>
      <vt:lpstr>Objetivo del artículo</vt:lpstr>
      <vt:lpstr>Contexto de las reformas</vt:lpstr>
      <vt:lpstr>¿A que se puede aspirar en materia de descentralización fiscal?. </vt:lpstr>
      <vt:lpstr>Pero se puede avanzar al menos en tres caminos</vt:lpstr>
      <vt:lpstr>Por que se llega a estos resultados</vt:lpstr>
      <vt:lpstr>De todos modos, como se avance, por el camino que se opte, es relevante considerar lo siguiente</vt:lpstr>
      <vt:lpstr>Conclusiones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COLOQUIOS SOBRE EMPLEO PÚBLICO Y ADP 2020 ALTA DIRECCIÓN PÚBLICA EN EL ÁMBITO DE LOS GOBIERNOS REGIONALES Y LOCALES</dc:title>
  <dc:creator>Usuario de Windows</dc:creator>
  <cp:lastModifiedBy>Usuario de Windows</cp:lastModifiedBy>
  <cp:revision>48</cp:revision>
  <dcterms:created xsi:type="dcterms:W3CDTF">2020-10-29T13:36:05Z</dcterms:created>
  <dcterms:modified xsi:type="dcterms:W3CDTF">2021-01-03T20:30:57Z</dcterms:modified>
</cp:coreProperties>
</file>