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6" r:id="rId1"/>
  </p:sldMasterIdLst>
  <p:notesMasterIdLst>
    <p:notesMasterId r:id="rId29"/>
  </p:notesMasterIdLst>
  <p:handoutMasterIdLst>
    <p:handoutMasterId r:id="rId30"/>
  </p:handoutMasterIdLst>
  <p:sldIdLst>
    <p:sldId id="1407" r:id="rId2"/>
    <p:sldId id="1409" r:id="rId3"/>
    <p:sldId id="1410" r:id="rId4"/>
    <p:sldId id="1457" r:id="rId5"/>
    <p:sldId id="1479" r:id="rId6"/>
    <p:sldId id="1480" r:id="rId7"/>
    <p:sldId id="1481" r:id="rId8"/>
    <p:sldId id="1469" r:id="rId9"/>
    <p:sldId id="1484" r:id="rId10"/>
    <p:sldId id="1485" r:id="rId11"/>
    <p:sldId id="1483" r:id="rId12"/>
    <p:sldId id="1482" r:id="rId13"/>
    <p:sldId id="1490" r:id="rId14"/>
    <p:sldId id="1486" r:id="rId15"/>
    <p:sldId id="1487" r:id="rId16"/>
    <p:sldId id="1488" r:id="rId17"/>
    <p:sldId id="1491" r:id="rId18"/>
    <p:sldId id="1492" r:id="rId19"/>
    <p:sldId id="1493" r:id="rId20"/>
    <p:sldId id="1489" r:id="rId21"/>
    <p:sldId id="1494" r:id="rId22"/>
    <p:sldId id="1432" r:id="rId23"/>
    <p:sldId id="1495" r:id="rId24"/>
    <p:sldId id="1496" r:id="rId25"/>
    <p:sldId id="1497" r:id="rId26"/>
    <p:sldId id="1498" r:id="rId27"/>
    <p:sldId id="1431" r:id="rId28"/>
  </p:sldIdLst>
  <p:sldSz cx="9144000" cy="6858000" type="screen4x3"/>
  <p:notesSz cx="7010400" cy="92964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62">
          <p15:clr>
            <a:srgbClr val="A4A3A4"/>
          </p15:clr>
        </p15:guide>
        <p15:guide id="2" pos="56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guide id="3" orient="horz" pos="3127">
          <p15:clr>
            <a:srgbClr val="A4A3A4"/>
          </p15:clr>
        </p15:guide>
        <p15:guide id="4" pos="2141">
          <p15:clr>
            <a:srgbClr val="A4A3A4"/>
          </p15:clr>
        </p15:guide>
        <p15:guide id="5" orient="horz" pos="2742">
          <p15:clr>
            <a:srgbClr val="A4A3A4"/>
          </p15:clr>
        </p15:guide>
        <p15:guide id="6" pos="227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0000"/>
    <a:srgbClr val="640000"/>
    <a:srgbClr val="92D050"/>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168" autoAdjust="0"/>
  </p:normalViewPr>
  <p:slideViewPr>
    <p:cSldViewPr showGuides="1">
      <p:cViewPr varScale="1">
        <p:scale>
          <a:sx n="86" d="100"/>
          <a:sy n="86" d="100"/>
        </p:scale>
        <p:origin x="1382" y="53"/>
      </p:cViewPr>
      <p:guideLst>
        <p:guide orient="horz" pos="1162"/>
        <p:guide pos="5680"/>
      </p:guideLst>
    </p:cSldViewPr>
  </p:slideViewPr>
  <p:outlineViewPr>
    <p:cViewPr>
      <p:scale>
        <a:sx n="33" d="100"/>
        <a:sy n="33" d="100"/>
      </p:scale>
      <p:origin x="0" y="2652"/>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55" d="100"/>
          <a:sy n="55" d="100"/>
        </p:scale>
        <p:origin x="-2820" y="-90"/>
      </p:cViewPr>
      <p:guideLst>
        <p:guide orient="horz" pos="2928"/>
        <p:guide pos="2208"/>
        <p:guide orient="horz" pos="3127"/>
        <p:guide pos="2141"/>
        <p:guide orient="horz" pos="2742"/>
        <p:guide pos="227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2" y="1"/>
            <a:ext cx="3038475" cy="465138"/>
          </a:xfrm>
          <a:prstGeom prst="rect">
            <a:avLst/>
          </a:prstGeom>
        </p:spPr>
        <p:txBody>
          <a:bodyPr vert="horz" lIns="91440" tIns="45720" rIns="91440" bIns="45720" rtlCol="0"/>
          <a:lstStyle>
            <a:lvl1pPr algn="l">
              <a:defRPr sz="1200"/>
            </a:lvl1pPr>
          </a:lstStyle>
          <a:p>
            <a:endParaRPr lang="es-CL"/>
          </a:p>
        </p:txBody>
      </p:sp>
      <p:sp>
        <p:nvSpPr>
          <p:cNvPr id="3" name="2 Marcador de fecha"/>
          <p:cNvSpPr>
            <a:spLocks noGrp="1"/>
          </p:cNvSpPr>
          <p:nvPr>
            <p:ph type="dt" sz="quarter" idx="1"/>
          </p:nvPr>
        </p:nvSpPr>
        <p:spPr>
          <a:xfrm>
            <a:off x="3970340" y="1"/>
            <a:ext cx="3038475" cy="465138"/>
          </a:xfrm>
          <a:prstGeom prst="rect">
            <a:avLst/>
          </a:prstGeom>
        </p:spPr>
        <p:txBody>
          <a:bodyPr vert="horz" lIns="91440" tIns="45720" rIns="91440" bIns="45720" rtlCol="0"/>
          <a:lstStyle>
            <a:lvl1pPr algn="r">
              <a:defRPr sz="1200"/>
            </a:lvl1pPr>
          </a:lstStyle>
          <a:p>
            <a:fld id="{267D495C-E1BF-4D83-8E35-746BFABFFFA6}" type="datetimeFigureOut">
              <a:rPr lang="es-CL" smtClean="0"/>
              <a:t>13-01-2021</a:t>
            </a:fld>
            <a:endParaRPr lang="es-CL"/>
          </a:p>
        </p:txBody>
      </p:sp>
      <p:sp>
        <p:nvSpPr>
          <p:cNvPr id="4" name="3 Marcador de pie de página"/>
          <p:cNvSpPr>
            <a:spLocks noGrp="1"/>
          </p:cNvSpPr>
          <p:nvPr>
            <p:ph type="ftr" sz="quarter" idx="2"/>
          </p:nvPr>
        </p:nvSpPr>
        <p:spPr>
          <a:xfrm>
            <a:off x="2" y="8829675"/>
            <a:ext cx="3038475" cy="465138"/>
          </a:xfrm>
          <a:prstGeom prst="rect">
            <a:avLst/>
          </a:prstGeom>
        </p:spPr>
        <p:txBody>
          <a:bodyPr vert="horz" lIns="91440" tIns="45720" rIns="91440" bIns="45720" rtlCol="0" anchor="b"/>
          <a:lstStyle>
            <a:lvl1pPr algn="l">
              <a:defRPr sz="1200"/>
            </a:lvl1pPr>
          </a:lstStyle>
          <a:p>
            <a:endParaRPr lang="es-CL"/>
          </a:p>
        </p:txBody>
      </p:sp>
      <p:sp>
        <p:nvSpPr>
          <p:cNvPr id="5" name="4 Marcador de número de diapositiva"/>
          <p:cNvSpPr>
            <a:spLocks noGrp="1"/>
          </p:cNvSpPr>
          <p:nvPr>
            <p:ph type="sldNum" sz="quarter" idx="3"/>
          </p:nvPr>
        </p:nvSpPr>
        <p:spPr>
          <a:xfrm>
            <a:off x="3970340" y="8829675"/>
            <a:ext cx="3038475" cy="465138"/>
          </a:xfrm>
          <a:prstGeom prst="rect">
            <a:avLst/>
          </a:prstGeom>
        </p:spPr>
        <p:txBody>
          <a:bodyPr vert="horz" lIns="91440" tIns="45720" rIns="91440" bIns="45720" rtlCol="0" anchor="b"/>
          <a:lstStyle>
            <a:lvl1pPr algn="r">
              <a:defRPr sz="1200"/>
            </a:lvl1pPr>
          </a:lstStyle>
          <a:p>
            <a:fld id="{8F054902-C325-4CC1-89D0-D0A5C8F33EF3}" type="slidenum">
              <a:rPr lang="es-CL" smtClean="0"/>
              <a:t>‹Nº›</a:t>
            </a:fld>
            <a:endParaRPr lang="es-CL"/>
          </a:p>
        </p:txBody>
      </p:sp>
    </p:spTree>
    <p:extLst>
      <p:ext uri="{BB962C8B-B14F-4D97-AF65-F5344CB8AC3E}">
        <p14:creationId xmlns:p14="http://schemas.microsoft.com/office/powerpoint/2010/main" val="126034631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s-CL"/>
          </a:p>
        </p:txBody>
      </p:sp>
      <p:sp>
        <p:nvSpPr>
          <p:cNvPr id="3" name="2 Marcador de fecha"/>
          <p:cNvSpPr>
            <a:spLocks noGrp="1"/>
          </p:cNvSpPr>
          <p:nvPr>
            <p:ph type="dt" idx="1"/>
          </p:nvPr>
        </p:nvSpPr>
        <p:spPr>
          <a:xfrm>
            <a:off x="3970938" y="0"/>
            <a:ext cx="3037840" cy="464820"/>
          </a:xfrm>
          <a:prstGeom prst="rect">
            <a:avLst/>
          </a:prstGeom>
        </p:spPr>
        <p:txBody>
          <a:bodyPr vert="horz" lIns="93164" tIns="46582" rIns="93164" bIns="46582" rtlCol="0"/>
          <a:lstStyle>
            <a:lvl1pPr algn="r">
              <a:defRPr sz="1200"/>
            </a:lvl1pPr>
          </a:lstStyle>
          <a:p>
            <a:fld id="{3A64B339-8043-4832-B402-8A58F23408BA}" type="datetimeFigureOut">
              <a:rPr lang="es-CL" smtClean="0"/>
              <a:t>13-01-2021</a:t>
            </a:fld>
            <a:endParaRPr lang="es-CL"/>
          </a:p>
        </p:txBody>
      </p:sp>
      <p:sp>
        <p:nvSpPr>
          <p:cNvPr id="4" name="3 Marcador de imagen de diapositiva"/>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4" tIns="46582" rIns="93164" bIns="46582" rtlCol="0" anchor="ctr"/>
          <a:lstStyle/>
          <a:p>
            <a:endParaRPr lang="es-CL"/>
          </a:p>
        </p:txBody>
      </p:sp>
      <p:sp>
        <p:nvSpPr>
          <p:cNvPr id="5" name="4 Marcador de notas"/>
          <p:cNvSpPr>
            <a:spLocks noGrp="1"/>
          </p:cNvSpPr>
          <p:nvPr>
            <p:ph type="body" sz="quarter" idx="3"/>
          </p:nvPr>
        </p:nvSpPr>
        <p:spPr>
          <a:xfrm>
            <a:off x="701041" y="4415790"/>
            <a:ext cx="5608320" cy="4183380"/>
          </a:xfrm>
          <a:prstGeom prst="rect">
            <a:avLst/>
          </a:prstGeom>
        </p:spPr>
        <p:txBody>
          <a:bodyPr vert="horz" lIns="93164" tIns="46582" rIns="93164" bIns="46582"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6" name="5 Marcador de pie de página"/>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vl1pPr>
          </a:lstStyle>
          <a:p>
            <a:endParaRPr lang="es-CL"/>
          </a:p>
        </p:txBody>
      </p:sp>
      <p:sp>
        <p:nvSpPr>
          <p:cNvPr id="7" name="6 Marcador de número de diapositiva"/>
          <p:cNvSpPr>
            <a:spLocks noGrp="1"/>
          </p:cNvSpPr>
          <p:nvPr>
            <p:ph type="sldNum" sz="quarter" idx="5"/>
          </p:nvPr>
        </p:nvSpPr>
        <p:spPr>
          <a:xfrm>
            <a:off x="3970938" y="8829967"/>
            <a:ext cx="3037840" cy="464820"/>
          </a:xfrm>
          <a:prstGeom prst="rect">
            <a:avLst/>
          </a:prstGeom>
        </p:spPr>
        <p:txBody>
          <a:bodyPr vert="horz" lIns="93164" tIns="46582" rIns="93164" bIns="46582" rtlCol="0" anchor="b"/>
          <a:lstStyle>
            <a:lvl1pPr algn="r">
              <a:defRPr sz="1200"/>
            </a:lvl1pPr>
          </a:lstStyle>
          <a:p>
            <a:fld id="{72EE304D-1C62-4B8E-ADA8-62BB370AEBA6}" type="slidenum">
              <a:rPr lang="es-CL" smtClean="0"/>
              <a:t>‹Nº›</a:t>
            </a:fld>
            <a:endParaRPr lang="es-CL"/>
          </a:p>
        </p:txBody>
      </p:sp>
    </p:spTree>
    <p:extLst>
      <p:ext uri="{BB962C8B-B14F-4D97-AF65-F5344CB8AC3E}">
        <p14:creationId xmlns:p14="http://schemas.microsoft.com/office/powerpoint/2010/main" val="76665613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0FE0B645-47A0-4A72-814C-93DC8030F3E6}" type="slidenum">
              <a:rPr lang="es-CL" smtClean="0"/>
              <a:pPr/>
              <a:t>‹Nº›</a:t>
            </a:fld>
            <a:endParaRPr lang="es-CL"/>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024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343691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0FE0B645-47A0-4A72-814C-93DC8030F3E6}" type="slidenum">
              <a:rPr lang="es-CL" smtClean="0"/>
              <a:pPr/>
              <a:t>‹Nº›</a:t>
            </a:fld>
            <a:endParaRPr lang="es-CL"/>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837934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34546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0FE0B645-47A0-4A72-814C-93DC8030F3E6}" type="slidenum">
              <a:rPr lang="es-CL" smtClean="0"/>
              <a:pPr/>
              <a:t>‹Nº›</a:t>
            </a:fld>
            <a:endParaRPr lang="es-CL"/>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77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3632929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2789787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0FE0B645-47A0-4A72-814C-93DC8030F3E6}" type="slidenum">
              <a:rPr lang="es-CL" smtClean="0"/>
              <a:pPr/>
              <a:t>‹Nº›</a:t>
            </a:fld>
            <a:endParaRPr lang="es-CL"/>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8443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375184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2041210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8A134DD-D063-4E3F-8F7B-39FB8FD0DA26}" type="datetimeFigureOut">
              <a:rPr lang="es-CL" smtClean="0"/>
              <a:pPr/>
              <a:t>13-01-2021</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0FE0B645-47A0-4A72-814C-93DC8030F3E6}" type="slidenum">
              <a:rPr lang="es-CL" smtClean="0"/>
              <a:pPr/>
              <a:t>‹Nº›</a:t>
            </a:fld>
            <a:endParaRPr lang="es-CL"/>
          </a:p>
        </p:txBody>
      </p:sp>
    </p:spTree>
    <p:extLst>
      <p:ext uri="{BB962C8B-B14F-4D97-AF65-F5344CB8AC3E}">
        <p14:creationId xmlns:p14="http://schemas.microsoft.com/office/powerpoint/2010/main" val="4126187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F8A134DD-D063-4E3F-8F7B-39FB8FD0DA26}" type="datetimeFigureOut">
              <a:rPr lang="es-CL" smtClean="0"/>
              <a:pPr/>
              <a:t>13-01-2021</a:t>
            </a:fld>
            <a:endParaRPr lang="es-CL"/>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s-CL"/>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FE0B645-47A0-4A72-814C-93DC8030F3E6}" type="slidenum">
              <a:rPr lang="es-CL" smtClean="0"/>
              <a:pPr/>
              <a:t>‹Nº›</a:t>
            </a:fld>
            <a:endParaRPr lang="es-CL"/>
          </a:p>
        </p:txBody>
      </p:sp>
    </p:spTree>
    <p:extLst>
      <p:ext uri="{BB962C8B-B14F-4D97-AF65-F5344CB8AC3E}">
        <p14:creationId xmlns:p14="http://schemas.microsoft.com/office/powerpoint/2010/main" val="207230409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ir.library.louisville.edu/jsfa/vol45/iss3/3"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s-CL" sz="3600" dirty="0"/>
              <a:t>Exceso de duración en la educación Terciaria: posibles causas y soluciones</a:t>
            </a:r>
          </a:p>
        </p:txBody>
      </p:sp>
      <p:sp>
        <p:nvSpPr>
          <p:cNvPr id="3" name="2 Subtítulo"/>
          <p:cNvSpPr>
            <a:spLocks noGrp="1"/>
          </p:cNvSpPr>
          <p:nvPr>
            <p:ph type="subTitle" idx="1"/>
          </p:nvPr>
        </p:nvSpPr>
        <p:spPr>
          <a:xfrm>
            <a:off x="467544" y="5661248"/>
            <a:ext cx="6400800" cy="1752600"/>
          </a:xfrm>
        </p:spPr>
        <p:txBody>
          <a:bodyPr/>
          <a:lstStyle/>
          <a:p>
            <a:r>
              <a:rPr lang="es-CL" sz="2000" dirty="0"/>
              <a:t>enero 2021</a:t>
            </a:r>
          </a:p>
          <a:p>
            <a:r>
              <a:rPr lang="es-CL" sz="2000" dirty="0"/>
              <a:t>Sebastián Carpentier</a:t>
            </a:r>
          </a:p>
          <a:p>
            <a:endParaRPr lang="es-CL" sz="2000" dirty="0"/>
          </a:p>
        </p:txBody>
      </p:sp>
      <p:pic>
        <p:nvPicPr>
          <p:cNvPr id="6" name="Imagen 5">
            <a:extLst>
              <a:ext uri="{FF2B5EF4-FFF2-40B4-BE49-F238E27FC236}">
                <a16:creationId xmlns:a16="http://schemas.microsoft.com/office/drawing/2014/main" id="{F3137590-FB91-014E-973C-53C7CDBD08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5661248"/>
            <a:ext cx="2997200" cy="736600"/>
          </a:xfrm>
          <a:prstGeom prst="rect">
            <a:avLst/>
          </a:prstGeom>
        </p:spPr>
      </p:pic>
    </p:spTree>
    <p:extLst>
      <p:ext uri="{BB962C8B-B14F-4D97-AF65-F5344CB8AC3E}">
        <p14:creationId xmlns:p14="http://schemas.microsoft.com/office/powerpoint/2010/main" val="2408633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Introducción</a:t>
            </a:r>
          </a:p>
        </p:txBody>
      </p:sp>
      <p:sp>
        <p:nvSpPr>
          <p:cNvPr id="3" name="2 Marcador de contenido"/>
          <p:cNvSpPr>
            <a:spLocks noGrp="1"/>
          </p:cNvSpPr>
          <p:nvPr>
            <p:ph idx="1"/>
          </p:nvPr>
        </p:nvSpPr>
        <p:spPr>
          <a:xfrm>
            <a:off x="457200" y="1600200"/>
            <a:ext cx="8229600" cy="4925144"/>
          </a:xfrm>
        </p:spPr>
        <p:txBody>
          <a:bodyPr>
            <a:normAutofit/>
          </a:bodyPr>
          <a:lstStyle/>
          <a:p>
            <a:pPr algn="just"/>
            <a:r>
              <a:rPr lang="es-CL" sz="1800" dirty="0"/>
              <a:t>Según la OCDE, solo un 16% de los estudiantes que ingresan a la Universidad en Chile logra completar sus estudios en el horizonte temporal definido por la duración teórica del programa.</a:t>
            </a:r>
          </a:p>
          <a:p>
            <a:pPr algn="just"/>
            <a:endParaRPr lang="es-CL" sz="1800" dirty="0"/>
          </a:p>
          <a:p>
            <a:pPr algn="just"/>
            <a:r>
              <a:rPr lang="es-CL" sz="1800" dirty="0"/>
              <a:t>Dicha cifra, conocida como titulación oportuna, es por lejos la más baja de los países miembros de la organización, donde el promedio bordea el 40%.</a:t>
            </a:r>
          </a:p>
          <a:p>
            <a:pPr marL="0" indent="0" algn="just">
              <a:buNone/>
            </a:pPr>
            <a:endParaRPr lang="es-CL" sz="1800" dirty="0"/>
          </a:p>
          <a:p>
            <a:pPr algn="just"/>
            <a:r>
              <a:rPr lang="es-CL" sz="1800" dirty="0"/>
              <a:t>Sin embargo, al considerar un horizonte de tiempo más holgado (duración teórica + 3 años), la tasa de titulación oportuna aumenta a un 54% en Chile, cifra similar a la reportada en países como Austria, Bélgica, Estonia o Suecia.</a:t>
            </a:r>
          </a:p>
          <a:p>
            <a:pPr algn="just"/>
            <a:endParaRPr lang="es-CL" sz="1800" dirty="0"/>
          </a:p>
          <a:p>
            <a:pPr algn="just"/>
            <a:r>
              <a:rPr lang="es-CL" sz="1800" dirty="0"/>
              <a:t>Se infiere entonces que la completitud de estudios superiores en Chile no es particularmente baja, sino que el horizonte de tiempo que requieren los estudiantes para cursar la ES excede la duración predeterminada por la malla curricular. Es decir, </a:t>
            </a:r>
            <a:r>
              <a:rPr lang="es-CL" sz="1800" b="1" dirty="0"/>
              <a:t>los estudiantes chilenos incurren en un exceso de duración</a:t>
            </a:r>
            <a:r>
              <a:rPr lang="es-CL" sz="1800" dirty="0"/>
              <a:t>. </a:t>
            </a:r>
          </a:p>
        </p:txBody>
      </p:sp>
    </p:spTree>
    <p:extLst>
      <p:ext uri="{BB962C8B-B14F-4D97-AF65-F5344CB8AC3E}">
        <p14:creationId xmlns:p14="http://schemas.microsoft.com/office/powerpoint/2010/main" val="2883661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¿Qué es la sobre duración?</a:t>
            </a:r>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p:txBody>
              <a:bodyPr>
                <a:normAutofit/>
              </a:bodyPr>
              <a:lstStyle/>
              <a:p>
                <a:pPr algn="just"/>
                <a:r>
                  <a:rPr lang="es-CL" sz="1800" dirty="0"/>
                  <a:t>La sobre duración -o exceso de duración- corresponde a la diferencia entre la duración teórica de los programas y el tiempo que realmente transcurre entre que un individuo se matricula y obtiene su grado o licenciatura</a:t>
                </a:r>
                <a:r>
                  <a:rPr lang="es-ES_tradnl" sz="1800" dirty="0"/>
                  <a:t>:</a:t>
                </a:r>
              </a:p>
              <a:p>
                <a:pPr algn="just"/>
                <a:endParaRPr lang="es-ES_tradnl" sz="1800" dirty="0"/>
              </a:p>
              <a:p>
                <a:pPr marL="0" indent="0" algn="just">
                  <a:buNone/>
                </a:pPr>
                <a14:m>
                  <m:oMathPara xmlns:m="http://schemas.openxmlformats.org/officeDocument/2006/math">
                    <m:oMathParaPr>
                      <m:jc m:val="centerGroup"/>
                    </m:oMathParaPr>
                    <m:oMath xmlns:m="http://schemas.openxmlformats.org/officeDocument/2006/math">
                      <m:sSub>
                        <m:sSubPr>
                          <m:ctrlPr>
                            <a:rPr lang="es-CL" sz="1800" b="1" i="1">
                              <a:latin typeface="Cambria Math" panose="02040503050406030204" pitchFamily="18" charset="0"/>
                            </a:rPr>
                          </m:ctrlPr>
                        </m:sSubPr>
                        <m:e>
                          <m:r>
                            <a:rPr lang="es-CL" sz="1800" b="1" i="1">
                              <a:latin typeface="Cambria Math" panose="02040503050406030204" pitchFamily="18" charset="0"/>
                            </a:rPr>
                            <m:t>𝑺𝒐𝒃𝒓𝒆</m:t>
                          </m:r>
                          <m:r>
                            <a:rPr lang="es-CL" sz="1800" b="1" i="1">
                              <a:latin typeface="Cambria Math" panose="02040503050406030204" pitchFamily="18" charset="0"/>
                            </a:rPr>
                            <m:t> </m:t>
                          </m:r>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r>
                            <a:rPr lang="es-CL" sz="1800" b="1" i="1">
                              <a:latin typeface="Cambria Math" panose="02040503050406030204" pitchFamily="18" charset="0"/>
                            </a:rPr>
                            <m:t> </m:t>
                          </m:r>
                          <m:r>
                            <a:rPr lang="es-CL" sz="1800" b="1" i="1">
                              <a:latin typeface="Cambria Math" panose="02040503050406030204" pitchFamily="18" charset="0"/>
                            </a:rPr>
                            <m:t>𝑹𝒆𝒂𝒍</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r>
                            <a:rPr lang="es-CL" sz="1800" b="1" i="1">
                              <a:latin typeface="Cambria Math" panose="02040503050406030204" pitchFamily="18" charset="0"/>
                            </a:rPr>
                            <m:t> </m:t>
                          </m:r>
                          <m:r>
                            <a:rPr lang="es-CL" sz="1800" b="1" i="1">
                              <a:latin typeface="Cambria Math" panose="02040503050406030204" pitchFamily="18" charset="0"/>
                            </a:rPr>
                            <m:t>𝑭𝒐𝒓𝒎𝒂𝒍</m:t>
                          </m:r>
                          <m:r>
                            <a:rPr lang="es-CL" sz="1800" b="1" i="1">
                              <a:latin typeface="Cambria Math" panose="02040503050406030204" pitchFamily="18" charset="0"/>
                            </a:rPr>
                            <m:t> </m:t>
                          </m:r>
                          <m:r>
                            <a:rPr lang="es-CL" sz="1800" b="1" i="1">
                              <a:latin typeface="Cambria Math" panose="02040503050406030204" pitchFamily="18" charset="0"/>
                            </a:rPr>
                            <m:t>𝑪𝒂𝒓𝒓𝒆𝒓𝒂</m:t>
                          </m:r>
                        </m:e>
                        <m:sub>
                          <m:r>
                            <a:rPr lang="es-CL" sz="1800" b="1" i="1">
                              <a:latin typeface="Cambria Math" panose="02040503050406030204" pitchFamily="18" charset="0"/>
                            </a:rPr>
                            <m:t>𝒊</m:t>
                          </m:r>
                        </m:sub>
                      </m:sSub>
                    </m:oMath>
                  </m:oMathPara>
                </a14:m>
                <a:endParaRPr lang="es-CL" sz="1800" dirty="0"/>
              </a:p>
              <a:p>
                <a:pPr algn="just"/>
                <a:endParaRPr lang="es-ES_tradnl" sz="1800" dirty="0"/>
              </a:p>
              <a:p>
                <a:pPr algn="just"/>
                <a:r>
                  <a:rPr lang="es-CL" sz="1800" dirty="0"/>
                  <a:t>La tasa de sobre duración, que corresponde al exceso porcentual de duración con respecto a la duración teórica de los programas, permite comparar el exceso de duración incurrido por estudiantes que cursaron carreras con una duración formal distinta: </a:t>
                </a:r>
              </a:p>
              <a:p>
                <a:pPr algn="just"/>
                <a:endParaRPr lang="es-CL" sz="1800" dirty="0"/>
              </a:p>
              <a:p>
                <a:pPr marL="0" indent="0" algn="just">
                  <a:buNone/>
                </a:pPr>
                <a14:m>
                  <m:oMathPara xmlns:m="http://schemas.openxmlformats.org/officeDocument/2006/math">
                    <m:oMathParaPr>
                      <m:jc m:val="centerGroup"/>
                    </m:oMathParaPr>
                    <m:oMath xmlns:m="http://schemas.openxmlformats.org/officeDocument/2006/math">
                      <m:sSub>
                        <m:sSubPr>
                          <m:ctrlPr>
                            <a:rPr lang="es-CL" sz="1800" b="1" i="1">
                              <a:latin typeface="Cambria Math" panose="02040503050406030204" pitchFamily="18" charset="0"/>
                            </a:rPr>
                          </m:ctrlPr>
                        </m:sSubPr>
                        <m:e>
                          <m:r>
                            <a:rPr lang="es-CL" sz="1800" b="1" i="1">
                              <a:latin typeface="Cambria Math" panose="02040503050406030204" pitchFamily="18" charset="0"/>
                            </a:rPr>
                            <m:t>𝑻𝒂𝒔𝒂</m:t>
                          </m:r>
                          <m:r>
                            <a:rPr lang="es-CL" sz="1800" b="1" i="1">
                              <a:latin typeface="Cambria Math" panose="02040503050406030204" pitchFamily="18" charset="0"/>
                            </a:rPr>
                            <m:t> </m:t>
                          </m:r>
                          <m:r>
                            <a:rPr lang="es-CL" sz="1800" b="1" i="1">
                              <a:latin typeface="Cambria Math" panose="02040503050406030204" pitchFamily="18" charset="0"/>
                            </a:rPr>
                            <m:t>𝒅𝒆</m:t>
                          </m:r>
                          <m:r>
                            <a:rPr lang="es-CL" sz="1800" b="1" i="1">
                              <a:latin typeface="Cambria Math" panose="02040503050406030204" pitchFamily="18" charset="0"/>
                            </a:rPr>
                            <m:t> </m:t>
                          </m:r>
                          <m:r>
                            <a:rPr lang="es-CL" sz="1800" b="1" i="1">
                              <a:latin typeface="Cambria Math" panose="02040503050406030204" pitchFamily="18" charset="0"/>
                            </a:rPr>
                            <m:t>𝑺𝒐𝒃𝒓𝒆</m:t>
                          </m:r>
                          <m:r>
                            <a:rPr lang="es-CL" sz="1800" b="1" i="1">
                              <a:latin typeface="Cambria Math" panose="02040503050406030204" pitchFamily="18" charset="0"/>
                            </a:rPr>
                            <m:t> </m:t>
                          </m:r>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e>
                        <m:sub>
                          <m:r>
                            <a:rPr lang="es-CL" sz="1800" b="1" i="1">
                              <a:latin typeface="Cambria Math" panose="02040503050406030204" pitchFamily="18" charset="0"/>
                            </a:rPr>
                            <m:t>𝒊</m:t>
                          </m:r>
                        </m:sub>
                      </m:sSub>
                      <m:r>
                        <a:rPr lang="es-CL" sz="1800" b="1" i="1">
                          <a:latin typeface="Cambria Math" panose="02040503050406030204" pitchFamily="18" charset="0"/>
                        </a:rPr>
                        <m:t>  =  </m:t>
                      </m:r>
                      <m:f>
                        <m:fPr>
                          <m:ctrlPr>
                            <a:rPr lang="es-CL" sz="1800" b="1" i="1">
                              <a:latin typeface="Cambria Math" panose="02040503050406030204" pitchFamily="18" charset="0"/>
                            </a:rPr>
                          </m:ctrlPr>
                        </m:fPr>
                        <m:num>
                          <m:sSub>
                            <m:sSubPr>
                              <m:ctrlPr>
                                <a:rPr lang="es-CL" sz="1800" b="1" i="1">
                                  <a:latin typeface="Cambria Math" panose="02040503050406030204" pitchFamily="18" charset="0"/>
                                </a:rPr>
                              </m:ctrlPr>
                            </m:sSubPr>
                            <m:e>
                              <m:r>
                                <a:rPr lang="es-CL" sz="1800" b="1" i="1">
                                  <a:latin typeface="Cambria Math" panose="02040503050406030204" pitchFamily="18" charset="0"/>
                                </a:rPr>
                                <m:t>𝑺𝒐𝒃𝒓𝒆</m:t>
                              </m:r>
                              <m:r>
                                <a:rPr lang="es-CL" sz="1800" b="1" i="1">
                                  <a:latin typeface="Cambria Math" panose="02040503050406030204" pitchFamily="18" charset="0"/>
                                </a:rPr>
                                <m:t> </m:t>
                              </m:r>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e>
                            <m:sub>
                              <m:r>
                                <a:rPr lang="es-CL" sz="1800" b="1" i="1">
                                  <a:latin typeface="Cambria Math" panose="02040503050406030204" pitchFamily="18" charset="0"/>
                                </a:rPr>
                                <m:t>𝒊</m:t>
                              </m:r>
                            </m:sub>
                          </m:sSub>
                        </m:num>
                        <m:den>
                          <m:sSub>
                            <m:sSubPr>
                              <m:ctrlPr>
                                <a:rPr lang="es-CL" sz="1800" b="1" i="1">
                                  <a:latin typeface="Cambria Math" panose="02040503050406030204" pitchFamily="18" charset="0"/>
                                </a:rPr>
                              </m:ctrlPr>
                            </m:sSubPr>
                            <m:e>
                              <m:r>
                                <a:rPr lang="es-CL" sz="1800" b="1" i="1">
                                  <a:latin typeface="Cambria Math" panose="02040503050406030204" pitchFamily="18" charset="0"/>
                                </a:rPr>
                                <m:t>𝑫𝒖𝒓𝒂𝒄𝒊</m:t>
                              </m:r>
                              <m:r>
                                <a:rPr lang="es-CL" sz="1800" b="1" i="1">
                                  <a:latin typeface="Cambria Math" panose="02040503050406030204" pitchFamily="18" charset="0"/>
                                </a:rPr>
                                <m:t>ó</m:t>
                              </m:r>
                              <m:r>
                                <a:rPr lang="es-CL" sz="1800" b="1" i="1">
                                  <a:latin typeface="Cambria Math" panose="02040503050406030204" pitchFamily="18" charset="0"/>
                                </a:rPr>
                                <m:t>𝒏</m:t>
                              </m:r>
                              <m:r>
                                <a:rPr lang="es-CL" sz="1800" b="1" i="1">
                                  <a:latin typeface="Cambria Math" panose="02040503050406030204" pitchFamily="18" charset="0"/>
                                </a:rPr>
                                <m:t> </m:t>
                              </m:r>
                              <m:r>
                                <a:rPr lang="es-CL" sz="1800" b="1" i="1">
                                  <a:latin typeface="Cambria Math" panose="02040503050406030204" pitchFamily="18" charset="0"/>
                                </a:rPr>
                                <m:t>𝑭𝒐𝒓𝒎𝒂𝒍</m:t>
                              </m:r>
                              <m:r>
                                <a:rPr lang="es-CL" sz="1800" b="1" i="1">
                                  <a:latin typeface="Cambria Math" panose="02040503050406030204" pitchFamily="18" charset="0"/>
                                </a:rPr>
                                <m:t> </m:t>
                              </m:r>
                              <m:r>
                                <a:rPr lang="es-CL" sz="1800" b="1" i="1">
                                  <a:latin typeface="Cambria Math" panose="02040503050406030204" pitchFamily="18" charset="0"/>
                                </a:rPr>
                                <m:t>𝑪𝒂𝒓𝒓𝒆𝒓𝒂</m:t>
                              </m:r>
                            </m:e>
                            <m:sub>
                              <m:r>
                                <a:rPr lang="es-CL" sz="1800" b="1" i="1">
                                  <a:latin typeface="Cambria Math" panose="02040503050406030204" pitchFamily="18" charset="0"/>
                                </a:rPr>
                                <m:t>𝒊</m:t>
                              </m:r>
                            </m:sub>
                          </m:sSub>
                        </m:den>
                      </m:f>
                    </m:oMath>
                  </m:oMathPara>
                </a14:m>
                <a:endParaRPr lang="es-CL" sz="1800" dirty="0"/>
              </a:p>
              <a:p>
                <a:pPr algn="just"/>
                <a:endParaRPr lang="es-ES_tradnl" sz="1800" dirty="0"/>
              </a:p>
              <a:p>
                <a:pPr marL="0" indent="0">
                  <a:buNone/>
                </a:pPr>
                <a:endParaRPr lang="es-CL" sz="1800" dirty="0"/>
              </a:p>
              <a:p>
                <a:endParaRPr lang="es-CL" sz="1800"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blipFill>
                <a:blip r:embed="rId2"/>
                <a:stretch>
                  <a:fillRect l="-222" t="-750" r="-593"/>
                </a:stretch>
              </a:blipFill>
            </p:spPr>
            <p:txBody>
              <a:bodyPr/>
              <a:lstStyle/>
              <a:p>
                <a:r>
                  <a:rPr lang="es-CL">
                    <a:noFill/>
                  </a:rPr>
                  <a:t> </a:t>
                </a:r>
              </a:p>
            </p:txBody>
          </p:sp>
        </mc:Fallback>
      </mc:AlternateContent>
    </p:spTree>
    <p:extLst>
      <p:ext uri="{BB962C8B-B14F-4D97-AF65-F5344CB8AC3E}">
        <p14:creationId xmlns:p14="http://schemas.microsoft.com/office/powerpoint/2010/main" val="3352791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Perjuicios generados por el exceso de duración</a:t>
            </a:r>
          </a:p>
        </p:txBody>
      </p:sp>
      <p:sp>
        <p:nvSpPr>
          <p:cNvPr id="3" name="2 Marcador de contenido"/>
          <p:cNvSpPr>
            <a:spLocks noGrp="1"/>
          </p:cNvSpPr>
          <p:nvPr>
            <p:ph idx="1"/>
          </p:nvPr>
        </p:nvSpPr>
        <p:spPr>
          <a:xfrm>
            <a:off x="457200" y="1600200"/>
            <a:ext cx="8229600" cy="4997152"/>
          </a:xfrm>
        </p:spPr>
        <p:txBody>
          <a:bodyPr>
            <a:normAutofit/>
          </a:bodyPr>
          <a:lstStyle/>
          <a:p>
            <a:pPr algn="just"/>
            <a:r>
              <a:rPr lang="es-CL" sz="1800" dirty="0"/>
              <a:t>Se debe considerar el </a:t>
            </a:r>
            <a:r>
              <a:rPr lang="es-CL" sz="1800" b="1" dirty="0"/>
              <a:t>perjuicio financiero </a:t>
            </a:r>
            <a:r>
              <a:rPr lang="es-CL" sz="1800" dirty="0"/>
              <a:t>que genera el retraso en culminar los estudios, así como el </a:t>
            </a:r>
            <a:r>
              <a:rPr lang="es-CL" sz="1800" b="1" dirty="0"/>
              <a:t>costo de oportunidad</a:t>
            </a:r>
            <a:r>
              <a:rPr lang="es-CL" sz="1800" dirty="0"/>
              <a:t> asociado a destinar un año más a los estudios superiores (</a:t>
            </a:r>
            <a:r>
              <a:rPr lang="es-CL" sz="1800" dirty="0" err="1"/>
              <a:t>Hämäläinen</a:t>
            </a:r>
            <a:r>
              <a:rPr lang="es-CL" sz="1800" dirty="0"/>
              <a:t>, 2017; Scott-Clayton, 2015; </a:t>
            </a:r>
            <a:r>
              <a:rPr lang="es-CL" sz="1800" dirty="0" err="1"/>
              <a:t>Sten-Gahmberg</a:t>
            </a:r>
            <a:r>
              <a:rPr lang="es-CL" sz="1800" dirty="0"/>
              <a:t>, 2020).</a:t>
            </a:r>
          </a:p>
          <a:p>
            <a:pPr algn="just"/>
            <a:endParaRPr lang="es-CL" sz="1800" dirty="0"/>
          </a:p>
          <a:p>
            <a:pPr algn="just"/>
            <a:r>
              <a:rPr lang="es-CL" sz="1800" dirty="0"/>
              <a:t>Se ha demostrado (</a:t>
            </a:r>
            <a:r>
              <a:rPr lang="es-CL" sz="1800" dirty="0" err="1"/>
              <a:t>Bettinger</a:t>
            </a:r>
            <a:r>
              <a:rPr lang="es-CL" sz="1800" dirty="0"/>
              <a:t>, 2009; </a:t>
            </a:r>
            <a:r>
              <a:rPr lang="es-CL" sz="1800" dirty="0" err="1"/>
              <a:t>Desjardins</a:t>
            </a:r>
            <a:r>
              <a:rPr lang="es-CL" sz="1800" dirty="0"/>
              <a:t>, 2002) que los retrasos provocados por exigencias académicas excesivas </a:t>
            </a:r>
            <a:r>
              <a:rPr lang="es-CL" sz="1800" b="1" dirty="0"/>
              <a:t>disminuyen la probabilidad</a:t>
            </a:r>
            <a:r>
              <a:rPr lang="es-CL" sz="1800" dirty="0"/>
              <a:t> </a:t>
            </a:r>
            <a:r>
              <a:rPr lang="es-CL" sz="1800" b="1" dirty="0"/>
              <a:t>de concluir correctamente los estudios superiores</a:t>
            </a:r>
            <a:r>
              <a:rPr lang="es-CL" sz="1800" dirty="0"/>
              <a:t>.</a:t>
            </a:r>
          </a:p>
          <a:p>
            <a:pPr algn="just"/>
            <a:endParaRPr lang="es-CL" sz="1800" dirty="0"/>
          </a:p>
          <a:p>
            <a:pPr algn="just"/>
            <a:r>
              <a:rPr lang="es-CL" sz="1800" dirty="0"/>
              <a:t>Otros estudios (Allen, 2010; Vera, 2012) han identificado </a:t>
            </a:r>
            <a:r>
              <a:rPr lang="es-CL" sz="1800" b="1" dirty="0"/>
              <a:t>daños socioemocionales</a:t>
            </a:r>
            <a:r>
              <a:rPr lang="es-CL" sz="1800" dirty="0"/>
              <a:t> asociados a la sobre duración en la educación superior.</a:t>
            </a:r>
          </a:p>
          <a:p>
            <a:pPr algn="just"/>
            <a:endParaRPr lang="es-CL" sz="1800" dirty="0"/>
          </a:p>
          <a:p>
            <a:pPr algn="just"/>
            <a:r>
              <a:rPr lang="es-CL" sz="1800" dirty="0"/>
              <a:t>El atraso de los estudiantes terciarios genera también efectos perjudiciales para la sociedad en su conjunto ya que impacta negativamente la </a:t>
            </a:r>
            <a:r>
              <a:rPr lang="es-CL" sz="1800" b="1" dirty="0"/>
              <a:t>calificación de la fuerza laboral</a:t>
            </a:r>
            <a:r>
              <a:rPr lang="es-CL" sz="1800" dirty="0"/>
              <a:t> y la </a:t>
            </a:r>
            <a:r>
              <a:rPr lang="es-CL" sz="1800" b="1" dirty="0"/>
              <a:t>recaudación fiscal a través de impuestos</a:t>
            </a:r>
            <a:r>
              <a:rPr lang="es-CL" sz="1800" dirty="0"/>
              <a:t>. </a:t>
            </a:r>
          </a:p>
          <a:p>
            <a:endParaRPr lang="es-CL" sz="1800" dirty="0"/>
          </a:p>
        </p:txBody>
      </p:sp>
    </p:spTree>
    <p:extLst>
      <p:ext uri="{BB962C8B-B14F-4D97-AF65-F5344CB8AC3E}">
        <p14:creationId xmlns:p14="http://schemas.microsoft.com/office/powerpoint/2010/main" val="1705222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Coyuntura nacional</a:t>
            </a:r>
          </a:p>
        </p:txBody>
      </p:sp>
      <p:sp>
        <p:nvSpPr>
          <p:cNvPr id="3" name="2 Marcador de contenido"/>
          <p:cNvSpPr>
            <a:spLocks noGrp="1"/>
          </p:cNvSpPr>
          <p:nvPr>
            <p:ph idx="1"/>
          </p:nvPr>
        </p:nvSpPr>
        <p:spPr>
          <a:xfrm>
            <a:off x="457200" y="1600200"/>
            <a:ext cx="8229600" cy="4997152"/>
          </a:xfrm>
        </p:spPr>
        <p:txBody>
          <a:bodyPr>
            <a:normAutofit lnSpcReduction="10000"/>
          </a:bodyPr>
          <a:lstStyle/>
          <a:p>
            <a:pPr algn="just"/>
            <a:r>
              <a:rPr lang="es-CL" sz="1800" dirty="0"/>
              <a:t>La ley N°21.091 establece en su artículo 108 que los </a:t>
            </a:r>
            <a:r>
              <a:rPr lang="es-CL" sz="1800" b="1" dirty="0"/>
              <a:t>beneficiarios de la gratuidad perderán el financiamiento</a:t>
            </a:r>
            <a:r>
              <a:rPr lang="es-CL" sz="1800" dirty="0"/>
              <a:t> si es que exceden la duración nominal de su carreras, teniendo que financiar el 50% del arancel durante el primer año de atraso y el 100% desde el segundo en adelante.   </a:t>
            </a:r>
          </a:p>
          <a:p>
            <a:pPr algn="just"/>
            <a:endParaRPr lang="es-CL" sz="1800" dirty="0"/>
          </a:p>
          <a:p>
            <a:pPr algn="just"/>
            <a:r>
              <a:rPr lang="es-CL" sz="1800" dirty="0"/>
              <a:t>Actualmente se tiene poco conocimiento del impacto y los incentivos que genera la aplicación del artículo 108, por lo que resulta aún más relevante entender cuales son los factores que influyen en el exceso de duración. </a:t>
            </a:r>
          </a:p>
          <a:p>
            <a:pPr algn="just"/>
            <a:endParaRPr lang="es-CL" sz="1800" dirty="0"/>
          </a:p>
          <a:p>
            <a:pPr algn="just"/>
            <a:r>
              <a:rPr lang="es-CL" sz="1800" dirty="0"/>
              <a:t>Los pocos estudios realizados en Chile sobre la materia (Carvajal, 2018; Pey, 2012; Oriol, 2017) han buscado cuantificar la magnitud del exceso de duración incurrido por los estudiantes de un grupo acotado de instituciones.</a:t>
            </a:r>
          </a:p>
          <a:p>
            <a:pPr algn="just"/>
            <a:endParaRPr lang="es-CL" sz="1800" dirty="0"/>
          </a:p>
          <a:p>
            <a:pPr algn="just"/>
            <a:r>
              <a:rPr lang="es-CL" sz="1800" dirty="0"/>
              <a:t>Un </a:t>
            </a:r>
            <a:r>
              <a:rPr lang="es-CL" sz="1800" b="1" dirty="0"/>
              <a:t>estudio censal</a:t>
            </a:r>
            <a:r>
              <a:rPr lang="es-CL" sz="1800" dirty="0"/>
              <a:t> que incorpore la variación simultánea de las diversas variables que influyen en el exceso de duración es necesario de cara a diseñar políticas públicas que permitan mitigar el impacto perjudicial que genera sobre los estudiantes, sus familias, las instituciones y la sociedad.</a:t>
            </a:r>
          </a:p>
          <a:p>
            <a:endParaRPr lang="es-CL" sz="1800" dirty="0"/>
          </a:p>
        </p:txBody>
      </p:sp>
    </p:spTree>
    <p:extLst>
      <p:ext uri="{BB962C8B-B14F-4D97-AF65-F5344CB8AC3E}">
        <p14:creationId xmlns:p14="http://schemas.microsoft.com/office/powerpoint/2010/main" val="1978393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Objetivos del estudio</a:t>
            </a:r>
          </a:p>
        </p:txBody>
      </p:sp>
      <p:sp>
        <p:nvSpPr>
          <p:cNvPr id="3" name="2 Marcador de contenido"/>
          <p:cNvSpPr>
            <a:spLocks noGrp="1"/>
          </p:cNvSpPr>
          <p:nvPr>
            <p:ph idx="1"/>
          </p:nvPr>
        </p:nvSpPr>
        <p:spPr>
          <a:xfrm>
            <a:off x="457200" y="1600200"/>
            <a:ext cx="8229600" cy="4997152"/>
          </a:xfrm>
        </p:spPr>
        <p:txBody>
          <a:bodyPr>
            <a:normAutofit/>
          </a:bodyPr>
          <a:lstStyle/>
          <a:p>
            <a:pPr algn="just"/>
            <a:r>
              <a:rPr lang="es-CL" sz="1800" dirty="0"/>
              <a:t>Determinar el exceso de duración incurrido </a:t>
            </a:r>
            <a:r>
              <a:rPr lang="es-CL" sz="1800" b="1" dirty="0"/>
              <a:t>por cada uno de los egresados de la ES en la última década</a:t>
            </a:r>
            <a:r>
              <a:rPr lang="es-CL" sz="1800" dirty="0"/>
              <a:t>, realizando una amplia descripción estadística.   </a:t>
            </a:r>
          </a:p>
          <a:p>
            <a:pPr algn="just"/>
            <a:endParaRPr lang="es-CL" sz="1800" dirty="0"/>
          </a:p>
          <a:p>
            <a:pPr algn="just"/>
            <a:r>
              <a:rPr lang="es-CL" sz="1800" dirty="0"/>
              <a:t>Dilucidar </a:t>
            </a:r>
            <a:r>
              <a:rPr lang="es-CL" sz="1800" b="1" dirty="0"/>
              <a:t>que factores influenciaron la sobre duración de los estudiantes terciarios</a:t>
            </a:r>
            <a:r>
              <a:rPr lang="es-CL" sz="1800" dirty="0"/>
              <a:t>, identificando la presencia de correlaciones y eventuales relaciones causales entre los niveles de sobre duración y las características del estudiante o la institución. </a:t>
            </a:r>
          </a:p>
          <a:p>
            <a:pPr algn="just"/>
            <a:endParaRPr lang="es-CL" sz="1800" dirty="0"/>
          </a:p>
          <a:p>
            <a:pPr algn="just"/>
            <a:r>
              <a:rPr lang="es-CL" sz="1800" dirty="0"/>
              <a:t>En base a los resultados obtenidos, se busca entregar luces respecto de </a:t>
            </a:r>
            <a:r>
              <a:rPr lang="es-CL" sz="1800" b="1" dirty="0"/>
              <a:t>que mecanismos que permitirían reducir los niveles de sobre duración</a:t>
            </a:r>
            <a:r>
              <a:rPr lang="es-CL" sz="1800" dirty="0"/>
              <a:t> y mitigar sus efectos negativos.</a:t>
            </a:r>
          </a:p>
          <a:p>
            <a:pPr algn="just"/>
            <a:endParaRPr lang="es-CL" sz="1800" dirty="0"/>
          </a:p>
          <a:p>
            <a:pPr algn="just"/>
            <a:r>
              <a:rPr lang="es-CL" sz="1800" dirty="0"/>
              <a:t>Adicionalmente, en el marco de la discusión que ha generado la aplicación del artículo 108 de la ley N°21.091, se abordan los </a:t>
            </a:r>
            <a:r>
              <a:rPr lang="es-CL" sz="1800" b="1" dirty="0"/>
              <a:t>incentivos que han generado hasta la fecha los distintos mecanismos de financiamiento sobre los estudiantes y las IES</a:t>
            </a:r>
            <a:r>
              <a:rPr lang="es-CL" sz="1800" dirty="0"/>
              <a:t>.</a:t>
            </a:r>
          </a:p>
          <a:p>
            <a:endParaRPr lang="es-CL" sz="1800" dirty="0"/>
          </a:p>
        </p:txBody>
      </p:sp>
    </p:spTree>
    <p:extLst>
      <p:ext uri="{BB962C8B-B14F-4D97-AF65-F5344CB8AC3E}">
        <p14:creationId xmlns:p14="http://schemas.microsoft.com/office/powerpoint/2010/main" val="1051589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Fuentes de Información</a:t>
            </a:r>
          </a:p>
        </p:txBody>
      </p:sp>
      <p:sp>
        <p:nvSpPr>
          <p:cNvPr id="3" name="2 Marcador de contenido"/>
          <p:cNvSpPr>
            <a:spLocks noGrp="1"/>
          </p:cNvSpPr>
          <p:nvPr>
            <p:ph idx="1"/>
          </p:nvPr>
        </p:nvSpPr>
        <p:spPr>
          <a:xfrm>
            <a:off x="457200" y="1600200"/>
            <a:ext cx="8229600" cy="4997152"/>
          </a:xfrm>
        </p:spPr>
        <p:txBody>
          <a:bodyPr>
            <a:normAutofit/>
          </a:bodyPr>
          <a:lstStyle/>
          <a:p>
            <a:pPr marL="0" indent="0">
              <a:buNone/>
            </a:pPr>
            <a:r>
              <a:rPr lang="es-CL" sz="1800" dirty="0"/>
              <a:t>A continuación, se presentan las bases de datos utilizadas en el estudio: </a:t>
            </a:r>
          </a:p>
          <a:p>
            <a:pPr marL="400050" indent="-400050">
              <a:buFont typeface="+mj-lt"/>
              <a:buAutoNum type="romanLcPeriod"/>
            </a:pPr>
            <a:endParaRPr lang="es-CL" sz="1800" b="1" dirty="0"/>
          </a:p>
          <a:p>
            <a:pPr marL="400050" indent="-400050">
              <a:buFont typeface="+mj-lt"/>
              <a:buAutoNum type="romanLcPeriod"/>
            </a:pPr>
            <a:r>
              <a:rPr lang="es-CL" sz="1800" b="1" dirty="0"/>
              <a:t>Matriculados y Titulados de la Educación Superior, SIES.</a:t>
            </a:r>
          </a:p>
          <a:p>
            <a:pPr marL="400050" indent="-400050">
              <a:buFont typeface="+mj-lt"/>
              <a:buAutoNum type="romanLcPeriod"/>
            </a:pPr>
            <a:endParaRPr lang="es-CL" sz="1800" b="1" dirty="0"/>
          </a:p>
          <a:p>
            <a:pPr marL="400050" indent="-400050">
              <a:buFont typeface="+mj-lt"/>
              <a:buAutoNum type="romanLcPeriod"/>
            </a:pPr>
            <a:r>
              <a:rPr lang="es-CL" sz="1800" b="1" dirty="0"/>
              <a:t>Postulaciones y Asignaciones a beneficios del Estado, SIES.</a:t>
            </a:r>
          </a:p>
          <a:p>
            <a:pPr marL="400050" indent="-400050">
              <a:buFont typeface="+mj-lt"/>
              <a:buAutoNum type="romanLcPeriod"/>
            </a:pPr>
            <a:endParaRPr lang="es-CL" sz="1800" b="1" dirty="0"/>
          </a:p>
          <a:p>
            <a:pPr marL="400050" indent="-400050">
              <a:buFont typeface="+mj-lt"/>
              <a:buAutoNum type="romanLcPeriod"/>
            </a:pPr>
            <a:r>
              <a:rPr lang="es-CL" sz="1800" b="1" dirty="0"/>
              <a:t>Base de datos histórica de asignaciones del CAE, Comisión Ingresa.</a:t>
            </a:r>
          </a:p>
          <a:p>
            <a:pPr marL="400050" indent="-400050">
              <a:buFont typeface="+mj-lt"/>
              <a:buAutoNum type="romanLcPeriod"/>
            </a:pPr>
            <a:endParaRPr lang="es-CL" sz="1800" b="1" dirty="0"/>
          </a:p>
          <a:p>
            <a:pPr marL="400050" indent="-400050">
              <a:buFont typeface="+mj-lt"/>
              <a:buAutoNum type="romanLcPeriod"/>
            </a:pPr>
            <a:r>
              <a:rPr lang="es-CL" sz="1800" b="1" dirty="0"/>
              <a:t>Notas de Enseñanza Media y Percentil en Jóvenes, SIES. </a:t>
            </a:r>
          </a:p>
          <a:p>
            <a:pPr marL="400050" indent="-400050">
              <a:buFont typeface="+mj-lt"/>
              <a:buAutoNum type="romanLcPeriod"/>
            </a:pPr>
            <a:endParaRPr lang="es-CL" sz="1800" b="1" dirty="0"/>
          </a:p>
          <a:p>
            <a:pPr marL="400050" indent="-400050">
              <a:buFont typeface="+mj-lt"/>
              <a:buAutoNum type="romanLcPeriod"/>
            </a:pPr>
            <a:r>
              <a:rPr lang="es-CL" sz="1800" b="1" dirty="0"/>
              <a:t>Buscador de empleabilidad e ingresos 2018, SIES.</a:t>
            </a:r>
          </a:p>
        </p:txBody>
      </p:sp>
    </p:spTree>
    <p:extLst>
      <p:ext uri="{BB962C8B-B14F-4D97-AF65-F5344CB8AC3E}">
        <p14:creationId xmlns:p14="http://schemas.microsoft.com/office/powerpoint/2010/main" val="3978504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Estadística descriptiva</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Sobre duración promedio por sector socioeconómico</a:t>
            </a:r>
          </a:p>
          <a:p>
            <a:pPr marL="0" indent="0" algn="just">
              <a:buNone/>
            </a:pPr>
            <a:endParaRPr lang="es-ES_tradnl" sz="1800" dirty="0"/>
          </a:p>
          <a:p>
            <a:pPr marL="0" indent="0" algn="just">
              <a:buNone/>
            </a:pPr>
            <a:endParaRPr lang="es-CL" sz="1800" dirty="0"/>
          </a:p>
          <a:p>
            <a:endParaRPr lang="es-CL" sz="1800" dirty="0"/>
          </a:p>
          <a:p>
            <a:endParaRPr lang="es-CL" sz="1800" dirty="0"/>
          </a:p>
          <a:p>
            <a:endParaRPr lang="es-CL" sz="1800" dirty="0"/>
          </a:p>
        </p:txBody>
      </p:sp>
      <p:graphicFrame>
        <p:nvGraphicFramePr>
          <p:cNvPr id="9" name="Tabla 8">
            <a:extLst>
              <a:ext uri="{FF2B5EF4-FFF2-40B4-BE49-F238E27FC236}">
                <a16:creationId xmlns:a16="http://schemas.microsoft.com/office/drawing/2014/main" id="{7C94FB37-B0A8-430C-BD7F-D8E2D1B332C2}"/>
              </a:ext>
            </a:extLst>
          </p:cNvPr>
          <p:cNvGraphicFramePr>
            <a:graphicFrameLocks noGrp="1"/>
          </p:cNvGraphicFramePr>
          <p:nvPr>
            <p:extLst>
              <p:ext uri="{D42A27DB-BD31-4B8C-83A1-F6EECF244321}">
                <p14:modId xmlns:p14="http://schemas.microsoft.com/office/powerpoint/2010/main" val="2281801174"/>
              </p:ext>
            </p:extLst>
          </p:nvPr>
        </p:nvGraphicFramePr>
        <p:xfrm>
          <a:off x="457200" y="2158340"/>
          <a:ext cx="7848871" cy="1944215"/>
        </p:xfrm>
        <a:graphic>
          <a:graphicData uri="http://schemas.openxmlformats.org/drawingml/2006/table">
            <a:tbl>
              <a:tblPr/>
              <a:tblGrid>
                <a:gridCol w="2218159">
                  <a:extLst>
                    <a:ext uri="{9D8B030D-6E8A-4147-A177-3AD203B41FA5}">
                      <a16:colId xmlns:a16="http://schemas.microsoft.com/office/drawing/2014/main" val="3683465204"/>
                    </a:ext>
                  </a:extLst>
                </a:gridCol>
                <a:gridCol w="1720495">
                  <a:extLst>
                    <a:ext uri="{9D8B030D-6E8A-4147-A177-3AD203B41FA5}">
                      <a16:colId xmlns:a16="http://schemas.microsoft.com/office/drawing/2014/main" val="100438530"/>
                    </a:ext>
                  </a:extLst>
                </a:gridCol>
                <a:gridCol w="2090189">
                  <a:extLst>
                    <a:ext uri="{9D8B030D-6E8A-4147-A177-3AD203B41FA5}">
                      <a16:colId xmlns:a16="http://schemas.microsoft.com/office/drawing/2014/main" val="320652296"/>
                    </a:ext>
                  </a:extLst>
                </a:gridCol>
                <a:gridCol w="1820028">
                  <a:extLst>
                    <a:ext uri="{9D8B030D-6E8A-4147-A177-3AD203B41FA5}">
                      <a16:colId xmlns:a16="http://schemas.microsoft.com/office/drawing/2014/main" val="1185291038"/>
                    </a:ext>
                  </a:extLst>
                </a:gridCol>
              </a:tblGrid>
              <a:tr h="277745">
                <a:tc>
                  <a:txBody>
                    <a:bodyPr/>
                    <a:lstStyle/>
                    <a:p>
                      <a:pPr algn="l" fontAlgn="ctr"/>
                      <a:r>
                        <a:rPr lang="es-CL" sz="1100" b="1" i="0" u="none" strike="noStrike">
                          <a:solidFill>
                            <a:srgbClr val="FFFFFF"/>
                          </a:solidFill>
                          <a:effectLst/>
                          <a:latin typeface="+mj-lt"/>
                        </a:rPr>
                        <a:t>Quintil de Ingreso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815755840"/>
                  </a:ext>
                </a:extLst>
              </a:tr>
              <a:tr h="277745">
                <a:tc>
                  <a:txBody>
                    <a:bodyPr/>
                    <a:lstStyle/>
                    <a:p>
                      <a:pPr algn="l" fontAlgn="ctr"/>
                      <a:r>
                        <a:rPr lang="es-CL" sz="1100" b="1" i="0" u="none" strike="noStrike">
                          <a:solidFill>
                            <a:srgbClr val="FFFFFF"/>
                          </a:solidFill>
                          <a:effectLst/>
                          <a:latin typeface="+mj-lt"/>
                        </a:rPr>
                        <a:t>Quintil 1 y 2</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341.246</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1,99</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30,9%</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551988"/>
                  </a:ext>
                </a:extLst>
              </a:tr>
              <a:tr h="277745">
                <a:tc>
                  <a:txBody>
                    <a:bodyPr/>
                    <a:lstStyle/>
                    <a:p>
                      <a:pPr algn="l" fontAlgn="ctr"/>
                      <a:r>
                        <a:rPr lang="es-CL" sz="1100" b="1" i="0" u="none" strike="noStrike">
                          <a:solidFill>
                            <a:srgbClr val="FFFFFF"/>
                          </a:solidFill>
                          <a:effectLst/>
                          <a:latin typeface="+mj-lt"/>
                        </a:rPr>
                        <a:t>Quintil 3</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112.803</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2,03</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29,7%</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750765"/>
                  </a:ext>
                </a:extLst>
              </a:tr>
              <a:tr h="277745">
                <a:tc>
                  <a:txBody>
                    <a:bodyPr/>
                    <a:lstStyle/>
                    <a:p>
                      <a:pPr algn="l" fontAlgn="ctr"/>
                      <a:r>
                        <a:rPr lang="es-CL" sz="1100" b="1" i="0" u="none" strike="noStrike">
                          <a:solidFill>
                            <a:srgbClr val="FFFFFF"/>
                          </a:solidFill>
                          <a:effectLst/>
                          <a:latin typeface="+mj-lt"/>
                        </a:rPr>
                        <a:t>Quintil 4</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84.904</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2,25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29,9%</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325531"/>
                  </a:ext>
                </a:extLst>
              </a:tr>
              <a:tr h="277745">
                <a:tc>
                  <a:txBody>
                    <a:bodyPr/>
                    <a:lstStyle/>
                    <a:p>
                      <a:pPr algn="l" fontAlgn="ctr"/>
                      <a:r>
                        <a:rPr lang="es-CL" sz="1100" b="1" i="0" u="none" strike="noStrike">
                          <a:solidFill>
                            <a:srgbClr val="FFFFFF"/>
                          </a:solidFill>
                          <a:effectLst/>
                          <a:latin typeface="+mj-lt"/>
                        </a:rPr>
                        <a:t>Quintil 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41.775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2,09</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28,5%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3086211"/>
                  </a:ext>
                </a:extLst>
              </a:tr>
              <a:tr h="277745">
                <a:tc>
                  <a:txBody>
                    <a:bodyPr/>
                    <a:lstStyle/>
                    <a:p>
                      <a:pPr algn="l" fontAlgn="ctr"/>
                      <a:r>
                        <a:rPr lang="es-CL" sz="1100" b="1" i="0" u="none" strike="noStrike" dirty="0">
                          <a:solidFill>
                            <a:srgbClr val="FFFFFF"/>
                          </a:solidFill>
                          <a:effectLst/>
                          <a:latin typeface="+mj-lt"/>
                        </a:rPr>
                        <a:t>Sin Quintil Reportado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285.767</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s-CL" sz="1100" b="0" i="0" u="none" strike="noStrike" dirty="0">
                          <a:solidFill>
                            <a:srgbClr val="000000"/>
                          </a:solidFill>
                          <a:effectLst/>
                          <a:latin typeface="+mj-lt"/>
                        </a:rPr>
                        <a:t>2,97</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ctr"/>
                      <a:r>
                        <a:rPr lang="es-CL" sz="1100" b="0" i="0" u="none" strike="noStrike">
                          <a:solidFill>
                            <a:srgbClr val="000000"/>
                          </a:solidFill>
                          <a:effectLst/>
                          <a:latin typeface="+mj-lt"/>
                        </a:rPr>
                        <a:t>36,0%</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473766531"/>
                  </a:ext>
                </a:extLst>
              </a:tr>
              <a:tr h="277745">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dirty="0">
                          <a:solidFill>
                            <a:srgbClr val="000000"/>
                          </a:solidFill>
                          <a:effectLst/>
                          <a:latin typeface="+mj-lt"/>
                        </a:rPr>
                        <a:t>866.495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2,35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32,2%</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8119980"/>
                  </a:ext>
                </a:extLst>
              </a:tr>
            </a:tbl>
          </a:graphicData>
        </a:graphic>
      </p:graphicFrame>
      <p:graphicFrame>
        <p:nvGraphicFramePr>
          <p:cNvPr id="4" name="Tabla 3">
            <a:extLst>
              <a:ext uri="{FF2B5EF4-FFF2-40B4-BE49-F238E27FC236}">
                <a16:creationId xmlns:a16="http://schemas.microsoft.com/office/drawing/2014/main" id="{F6DF4467-D0BA-4364-B44B-BC0084A19F51}"/>
              </a:ext>
            </a:extLst>
          </p:cNvPr>
          <p:cNvGraphicFramePr>
            <a:graphicFrameLocks noGrp="1"/>
          </p:cNvGraphicFramePr>
          <p:nvPr>
            <p:extLst>
              <p:ext uri="{D42A27DB-BD31-4B8C-83A1-F6EECF244321}">
                <p14:modId xmlns:p14="http://schemas.microsoft.com/office/powerpoint/2010/main" val="3286629344"/>
              </p:ext>
            </p:extLst>
          </p:nvPr>
        </p:nvGraphicFramePr>
        <p:xfrm>
          <a:off x="452403" y="4612914"/>
          <a:ext cx="7848871" cy="1289772"/>
        </p:xfrm>
        <a:graphic>
          <a:graphicData uri="http://schemas.openxmlformats.org/drawingml/2006/table">
            <a:tbl>
              <a:tblPr/>
              <a:tblGrid>
                <a:gridCol w="2218159">
                  <a:extLst>
                    <a:ext uri="{9D8B030D-6E8A-4147-A177-3AD203B41FA5}">
                      <a16:colId xmlns:a16="http://schemas.microsoft.com/office/drawing/2014/main" val="1614535296"/>
                    </a:ext>
                  </a:extLst>
                </a:gridCol>
                <a:gridCol w="1720495">
                  <a:extLst>
                    <a:ext uri="{9D8B030D-6E8A-4147-A177-3AD203B41FA5}">
                      <a16:colId xmlns:a16="http://schemas.microsoft.com/office/drawing/2014/main" val="2820363852"/>
                    </a:ext>
                  </a:extLst>
                </a:gridCol>
                <a:gridCol w="2090189">
                  <a:extLst>
                    <a:ext uri="{9D8B030D-6E8A-4147-A177-3AD203B41FA5}">
                      <a16:colId xmlns:a16="http://schemas.microsoft.com/office/drawing/2014/main" val="2691052759"/>
                    </a:ext>
                  </a:extLst>
                </a:gridCol>
                <a:gridCol w="1820028">
                  <a:extLst>
                    <a:ext uri="{9D8B030D-6E8A-4147-A177-3AD203B41FA5}">
                      <a16:colId xmlns:a16="http://schemas.microsoft.com/office/drawing/2014/main" val="4198249075"/>
                    </a:ext>
                  </a:extLst>
                </a:gridCol>
              </a:tblGrid>
              <a:tr h="322443">
                <a:tc>
                  <a:txBody>
                    <a:bodyPr/>
                    <a:lstStyle/>
                    <a:p>
                      <a:pPr algn="l" fontAlgn="ctr"/>
                      <a:r>
                        <a:rPr lang="es-CL" sz="1100" b="1" i="0" u="none" strike="noStrike">
                          <a:solidFill>
                            <a:srgbClr val="FFFFFF"/>
                          </a:solidFill>
                          <a:effectLst/>
                          <a:latin typeface="+mj-lt"/>
                        </a:rPr>
                        <a:t>Indicador de Vulnerabilidad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232426720"/>
                  </a:ext>
                </a:extLst>
              </a:tr>
              <a:tr h="322443">
                <a:tc>
                  <a:txBody>
                    <a:bodyPr/>
                    <a:lstStyle/>
                    <a:p>
                      <a:pPr algn="l" fontAlgn="ctr"/>
                      <a:r>
                        <a:rPr lang="es-CL" sz="1100" b="1" i="0" u="none" strike="noStrike">
                          <a:solidFill>
                            <a:srgbClr val="FFFFFF"/>
                          </a:solidFill>
                          <a:effectLst/>
                          <a:latin typeface="+mj-lt"/>
                        </a:rPr>
                        <a:t>Vulnerable al Ingresar</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454.049</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dirty="0">
                          <a:solidFill>
                            <a:srgbClr val="000000"/>
                          </a:solidFill>
                          <a:effectLst/>
                          <a:latin typeface="+mj-lt"/>
                        </a:rPr>
                        <a:t>2,00</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dirty="0">
                          <a:solidFill>
                            <a:srgbClr val="000000"/>
                          </a:solidFill>
                          <a:effectLst/>
                          <a:latin typeface="+mj-lt"/>
                        </a:rPr>
                        <a:t>30,6%</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1131850"/>
                  </a:ext>
                </a:extLst>
              </a:tr>
              <a:tr h="322443">
                <a:tc>
                  <a:txBody>
                    <a:bodyPr/>
                    <a:lstStyle/>
                    <a:p>
                      <a:pPr algn="l" fontAlgn="ctr"/>
                      <a:r>
                        <a:rPr lang="es-CL" sz="1100" b="1" i="0" u="none" strike="noStrike">
                          <a:solidFill>
                            <a:srgbClr val="FFFFFF"/>
                          </a:solidFill>
                          <a:effectLst/>
                          <a:latin typeface="+mj-lt"/>
                        </a:rPr>
                        <a:t>No Vulnerable al Ingresar</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412.446</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2,74</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34,0%</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3389735"/>
                  </a:ext>
                </a:extLst>
              </a:tr>
              <a:tr h="322443">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000000"/>
                          </a:solidFill>
                          <a:effectLst/>
                          <a:latin typeface="+mj-lt"/>
                        </a:rPr>
                        <a:t>866.495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2,35</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32,2%</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2221293"/>
                  </a:ext>
                </a:extLst>
              </a:tr>
            </a:tbl>
          </a:graphicData>
        </a:graphic>
      </p:graphicFrame>
    </p:spTree>
    <p:extLst>
      <p:ext uri="{BB962C8B-B14F-4D97-AF65-F5344CB8AC3E}">
        <p14:creationId xmlns:p14="http://schemas.microsoft.com/office/powerpoint/2010/main" val="1241013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Estadística descriptiva</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Sobre duración promedio por tipo de Institución de Educación Superior</a:t>
            </a:r>
          </a:p>
          <a:p>
            <a:pPr marL="0" indent="0" algn="just">
              <a:buNone/>
            </a:pPr>
            <a:endParaRPr lang="es-ES_tradnl" sz="1800" dirty="0"/>
          </a:p>
          <a:p>
            <a:pPr marL="0" indent="0" algn="just">
              <a:buNone/>
            </a:pPr>
            <a:endParaRPr lang="es-CL" sz="1800" dirty="0"/>
          </a:p>
          <a:p>
            <a:endParaRPr lang="es-CL" sz="1800" dirty="0"/>
          </a:p>
          <a:p>
            <a:endParaRPr lang="es-CL" sz="1800" dirty="0"/>
          </a:p>
          <a:p>
            <a:endParaRPr lang="es-CL" sz="1800" dirty="0"/>
          </a:p>
        </p:txBody>
      </p:sp>
      <p:graphicFrame>
        <p:nvGraphicFramePr>
          <p:cNvPr id="4" name="Tabla 3">
            <a:extLst>
              <a:ext uri="{FF2B5EF4-FFF2-40B4-BE49-F238E27FC236}">
                <a16:creationId xmlns:a16="http://schemas.microsoft.com/office/drawing/2014/main" id="{A53968B9-F946-4ACA-B89C-E7779995880D}"/>
              </a:ext>
            </a:extLst>
          </p:cNvPr>
          <p:cNvGraphicFramePr>
            <a:graphicFrameLocks noGrp="1"/>
          </p:cNvGraphicFramePr>
          <p:nvPr>
            <p:extLst>
              <p:ext uri="{D42A27DB-BD31-4B8C-83A1-F6EECF244321}">
                <p14:modId xmlns:p14="http://schemas.microsoft.com/office/powerpoint/2010/main" val="145837951"/>
              </p:ext>
            </p:extLst>
          </p:nvPr>
        </p:nvGraphicFramePr>
        <p:xfrm>
          <a:off x="318934" y="2780928"/>
          <a:ext cx="8506132" cy="1980221"/>
        </p:xfrm>
        <a:graphic>
          <a:graphicData uri="http://schemas.openxmlformats.org/drawingml/2006/table">
            <a:tbl>
              <a:tblPr/>
              <a:tblGrid>
                <a:gridCol w="2495897">
                  <a:extLst>
                    <a:ext uri="{9D8B030D-6E8A-4147-A177-3AD203B41FA5}">
                      <a16:colId xmlns:a16="http://schemas.microsoft.com/office/drawing/2014/main" val="2475430077"/>
                    </a:ext>
                  </a:extLst>
                </a:gridCol>
                <a:gridCol w="1405735">
                  <a:extLst>
                    <a:ext uri="{9D8B030D-6E8A-4147-A177-3AD203B41FA5}">
                      <a16:colId xmlns:a16="http://schemas.microsoft.com/office/drawing/2014/main" val="1774323871"/>
                    </a:ext>
                  </a:extLst>
                </a:gridCol>
                <a:gridCol w="817622">
                  <a:extLst>
                    <a:ext uri="{9D8B030D-6E8A-4147-A177-3AD203B41FA5}">
                      <a16:colId xmlns:a16="http://schemas.microsoft.com/office/drawing/2014/main" val="382755635"/>
                    </a:ext>
                  </a:extLst>
                </a:gridCol>
                <a:gridCol w="2022537">
                  <a:extLst>
                    <a:ext uri="{9D8B030D-6E8A-4147-A177-3AD203B41FA5}">
                      <a16:colId xmlns:a16="http://schemas.microsoft.com/office/drawing/2014/main" val="3386637737"/>
                    </a:ext>
                  </a:extLst>
                </a:gridCol>
                <a:gridCol w="1764341">
                  <a:extLst>
                    <a:ext uri="{9D8B030D-6E8A-4147-A177-3AD203B41FA5}">
                      <a16:colId xmlns:a16="http://schemas.microsoft.com/office/drawing/2014/main" val="2142224602"/>
                    </a:ext>
                  </a:extLst>
                </a:gridCol>
              </a:tblGrid>
              <a:tr h="277230">
                <a:tc>
                  <a:txBody>
                    <a:bodyPr/>
                    <a:lstStyle/>
                    <a:p>
                      <a:pPr algn="l" fontAlgn="ctr"/>
                      <a:r>
                        <a:rPr lang="es-CL" sz="1100" b="1" i="0" u="none" strike="noStrike">
                          <a:solidFill>
                            <a:srgbClr val="FFFFFF"/>
                          </a:solidFill>
                          <a:effectLst/>
                          <a:latin typeface="+mj-lt"/>
                        </a:rPr>
                        <a:t>Tipo de IES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 de los 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 de Alumnos Vulnerables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083933001"/>
                  </a:ext>
                </a:extLst>
              </a:tr>
              <a:tr h="266141">
                <a:tc>
                  <a:txBody>
                    <a:bodyPr/>
                    <a:lstStyle/>
                    <a:p>
                      <a:pPr algn="l" fontAlgn="ctr"/>
                      <a:r>
                        <a:rPr lang="es-CL" sz="1100" b="1" i="0" u="none" strike="noStrike">
                          <a:solidFill>
                            <a:srgbClr val="FFFFFF"/>
                          </a:solidFill>
                          <a:effectLst/>
                          <a:latin typeface="+mj-lt"/>
                        </a:rPr>
                        <a:t>Centros de Formación Técnica</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19,6%</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dirty="0">
                          <a:solidFill>
                            <a:srgbClr val="000000"/>
                          </a:solidFill>
                          <a:effectLst/>
                          <a:latin typeface="+mj-lt"/>
                        </a:rPr>
                        <a:t>170.178</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67,2%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41,0%</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2242751"/>
                  </a:ext>
                </a:extLst>
              </a:tr>
              <a:tr h="266141">
                <a:tc>
                  <a:txBody>
                    <a:bodyPr/>
                    <a:lstStyle/>
                    <a:p>
                      <a:pPr algn="l" fontAlgn="ctr"/>
                      <a:r>
                        <a:rPr lang="es-CL" sz="1100" b="1" i="0" u="none" strike="noStrike">
                          <a:solidFill>
                            <a:srgbClr val="FFFFFF"/>
                          </a:solidFill>
                          <a:effectLst/>
                          <a:latin typeface="+mj-lt"/>
                        </a:rPr>
                        <a:t>Institutos Profesionales </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29,5%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255.677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66,1%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27,6%</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965775"/>
                  </a:ext>
                </a:extLst>
              </a:tr>
              <a:tr h="266141">
                <a:tc>
                  <a:txBody>
                    <a:bodyPr/>
                    <a:lstStyle/>
                    <a:p>
                      <a:pPr algn="l" fontAlgn="ctr"/>
                      <a:r>
                        <a:rPr lang="es-CL" sz="1100" b="1" i="0" u="none" strike="noStrike">
                          <a:solidFill>
                            <a:srgbClr val="FFFFFF"/>
                          </a:solidFill>
                          <a:effectLst/>
                          <a:latin typeface="+mj-lt"/>
                        </a:rPr>
                        <a:t>Universidades Estatales CRUCH</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13,7%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118.618</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32,7%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33,9%</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4249751"/>
                  </a:ext>
                </a:extLst>
              </a:tr>
              <a:tr h="266141">
                <a:tc>
                  <a:txBody>
                    <a:bodyPr/>
                    <a:lstStyle/>
                    <a:p>
                      <a:pPr algn="l" fontAlgn="ctr"/>
                      <a:r>
                        <a:rPr lang="es-CL" sz="1100" b="1" i="0" u="none" strike="noStrike">
                          <a:solidFill>
                            <a:srgbClr val="FFFFFF"/>
                          </a:solidFill>
                          <a:effectLst/>
                          <a:latin typeface="+mj-lt"/>
                        </a:rPr>
                        <a:t>Universidades Privadas CRUCH</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11,5%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99.591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34,3%</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8274923"/>
                  </a:ext>
                </a:extLst>
              </a:tr>
              <a:tr h="361197">
                <a:tc>
                  <a:txBody>
                    <a:bodyPr/>
                    <a:lstStyle/>
                    <a:p>
                      <a:pPr algn="l" fontAlgn="ctr"/>
                      <a:r>
                        <a:rPr lang="es-CL" sz="1100" b="1" i="0" u="none" strike="noStrike">
                          <a:solidFill>
                            <a:srgbClr val="FFFFFF"/>
                          </a:solidFill>
                          <a:effectLst/>
                          <a:latin typeface="+mj-lt"/>
                        </a:rPr>
                        <a:t>Universidades Privadas No CRUCH</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25,7%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222.431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43,7%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28,8%</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6117065"/>
                  </a:ext>
                </a:extLst>
              </a:tr>
              <a:tr h="277230">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000000"/>
                          </a:solidFill>
                          <a:effectLst/>
                          <a:latin typeface="+mj-lt"/>
                        </a:rPr>
                        <a:t>100,0%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866.495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52,4%</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32,2%</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262360"/>
                  </a:ext>
                </a:extLst>
              </a:tr>
            </a:tbl>
          </a:graphicData>
        </a:graphic>
      </p:graphicFrame>
    </p:spTree>
    <p:extLst>
      <p:ext uri="{BB962C8B-B14F-4D97-AF65-F5344CB8AC3E}">
        <p14:creationId xmlns:p14="http://schemas.microsoft.com/office/powerpoint/2010/main" val="1291721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Estadística descriptiva</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Sobre duración promedio por área de estudios</a:t>
            </a:r>
          </a:p>
          <a:p>
            <a:pPr marL="0" indent="0" algn="just">
              <a:buNone/>
            </a:pPr>
            <a:endParaRPr lang="es-ES_tradnl" sz="1800" dirty="0"/>
          </a:p>
          <a:p>
            <a:pPr marL="0" indent="0" algn="just">
              <a:buNone/>
            </a:pPr>
            <a:endParaRPr lang="es-CL" sz="1800" dirty="0"/>
          </a:p>
          <a:p>
            <a:endParaRPr lang="es-CL" sz="1800" dirty="0"/>
          </a:p>
          <a:p>
            <a:endParaRPr lang="es-CL" sz="1800" dirty="0"/>
          </a:p>
          <a:p>
            <a:endParaRPr lang="es-CL" sz="1800" dirty="0"/>
          </a:p>
        </p:txBody>
      </p:sp>
      <p:graphicFrame>
        <p:nvGraphicFramePr>
          <p:cNvPr id="5" name="Tabla 4">
            <a:extLst>
              <a:ext uri="{FF2B5EF4-FFF2-40B4-BE49-F238E27FC236}">
                <a16:creationId xmlns:a16="http://schemas.microsoft.com/office/drawing/2014/main" id="{85E8065D-E23C-4283-8C3D-8076578EFAE8}"/>
              </a:ext>
            </a:extLst>
          </p:cNvPr>
          <p:cNvGraphicFramePr>
            <a:graphicFrameLocks noGrp="1"/>
          </p:cNvGraphicFramePr>
          <p:nvPr>
            <p:extLst>
              <p:ext uri="{D42A27DB-BD31-4B8C-83A1-F6EECF244321}">
                <p14:modId xmlns:p14="http://schemas.microsoft.com/office/powerpoint/2010/main" val="2032557984"/>
              </p:ext>
            </p:extLst>
          </p:nvPr>
        </p:nvGraphicFramePr>
        <p:xfrm>
          <a:off x="359532" y="2348880"/>
          <a:ext cx="8424936" cy="3268947"/>
        </p:xfrm>
        <a:graphic>
          <a:graphicData uri="http://schemas.openxmlformats.org/drawingml/2006/table">
            <a:tbl>
              <a:tblPr/>
              <a:tblGrid>
                <a:gridCol w="2472072">
                  <a:extLst>
                    <a:ext uri="{9D8B030D-6E8A-4147-A177-3AD203B41FA5}">
                      <a16:colId xmlns:a16="http://schemas.microsoft.com/office/drawing/2014/main" val="1163571560"/>
                    </a:ext>
                  </a:extLst>
                </a:gridCol>
                <a:gridCol w="1392316">
                  <a:extLst>
                    <a:ext uri="{9D8B030D-6E8A-4147-A177-3AD203B41FA5}">
                      <a16:colId xmlns:a16="http://schemas.microsoft.com/office/drawing/2014/main" val="2583517685"/>
                    </a:ext>
                  </a:extLst>
                </a:gridCol>
                <a:gridCol w="809817">
                  <a:extLst>
                    <a:ext uri="{9D8B030D-6E8A-4147-A177-3AD203B41FA5}">
                      <a16:colId xmlns:a16="http://schemas.microsoft.com/office/drawing/2014/main" val="3450809861"/>
                    </a:ext>
                  </a:extLst>
                </a:gridCol>
                <a:gridCol w="2003231">
                  <a:extLst>
                    <a:ext uri="{9D8B030D-6E8A-4147-A177-3AD203B41FA5}">
                      <a16:colId xmlns:a16="http://schemas.microsoft.com/office/drawing/2014/main" val="2640165976"/>
                    </a:ext>
                  </a:extLst>
                </a:gridCol>
                <a:gridCol w="1747500">
                  <a:extLst>
                    <a:ext uri="{9D8B030D-6E8A-4147-A177-3AD203B41FA5}">
                      <a16:colId xmlns:a16="http://schemas.microsoft.com/office/drawing/2014/main" val="1916734797"/>
                    </a:ext>
                  </a:extLst>
                </a:gridCol>
              </a:tblGrid>
              <a:tr h="370180">
                <a:tc>
                  <a:txBody>
                    <a:bodyPr/>
                    <a:lstStyle/>
                    <a:p>
                      <a:pPr algn="l" fontAlgn="ctr"/>
                      <a:r>
                        <a:rPr lang="es-CL" sz="1100" b="1" i="0" u="none" strike="noStrike">
                          <a:solidFill>
                            <a:srgbClr val="FFFFFF"/>
                          </a:solidFill>
                          <a:effectLst/>
                          <a:latin typeface="+mj-lt"/>
                        </a:rPr>
                        <a:t>Área del Conocimiento</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 de los 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 de Alumnos Vulnerables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2510157563"/>
                  </a:ext>
                </a:extLst>
              </a:tr>
              <a:tr h="261543">
                <a:tc>
                  <a:txBody>
                    <a:bodyPr/>
                    <a:lstStyle/>
                    <a:p>
                      <a:pPr algn="l" fontAlgn="ctr"/>
                      <a:r>
                        <a:rPr lang="es-CL" sz="1100" b="0" i="0" u="none" strike="noStrike">
                          <a:solidFill>
                            <a:srgbClr val="FFFFFF"/>
                          </a:solidFill>
                          <a:effectLst/>
                          <a:latin typeface="+mj-lt"/>
                        </a:rPr>
                        <a:t>Administración y Comercio</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16,7%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144.999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49,1%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31,4%</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135223"/>
                  </a:ext>
                </a:extLst>
              </a:tr>
              <a:tr h="261543">
                <a:tc>
                  <a:txBody>
                    <a:bodyPr/>
                    <a:lstStyle/>
                    <a:p>
                      <a:pPr algn="l" fontAlgn="ctr"/>
                      <a:r>
                        <a:rPr lang="es-CL" sz="1100" b="0" i="0" u="none" strike="noStrike">
                          <a:solidFill>
                            <a:srgbClr val="FFFFFF"/>
                          </a:solidFill>
                          <a:effectLst/>
                          <a:latin typeface="+mj-lt"/>
                        </a:rPr>
                        <a:t>Agropecuaria</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19.792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47,0%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48,2%</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807581"/>
                  </a:ext>
                </a:extLst>
              </a:tr>
              <a:tr h="261543">
                <a:tc>
                  <a:txBody>
                    <a:bodyPr/>
                    <a:lstStyle/>
                    <a:p>
                      <a:pPr algn="l" fontAlgn="ctr"/>
                      <a:r>
                        <a:rPr lang="es-CL" sz="1100" b="0" i="0" u="none" strike="noStrike">
                          <a:solidFill>
                            <a:srgbClr val="FFFFFF"/>
                          </a:solidFill>
                          <a:effectLst/>
                          <a:latin typeface="+mj-lt"/>
                        </a:rPr>
                        <a:t>Arte y Arquitectura</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40.592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37,9%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34,9%</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9185091"/>
                  </a:ext>
                </a:extLst>
              </a:tr>
              <a:tr h="261543">
                <a:tc>
                  <a:txBody>
                    <a:bodyPr/>
                    <a:lstStyle/>
                    <a:p>
                      <a:pPr algn="l" fontAlgn="ctr"/>
                      <a:r>
                        <a:rPr lang="es-CL" sz="1100" b="0" i="0" u="none" strike="noStrike">
                          <a:solidFill>
                            <a:srgbClr val="FFFFFF"/>
                          </a:solidFill>
                          <a:effectLst/>
                          <a:latin typeface="+mj-lt"/>
                        </a:rPr>
                        <a:t>Ciencias Básicas</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10.500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35,0%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47,8%</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2298550"/>
                  </a:ext>
                </a:extLst>
              </a:tr>
              <a:tr h="261543">
                <a:tc>
                  <a:txBody>
                    <a:bodyPr/>
                    <a:lstStyle/>
                    <a:p>
                      <a:pPr algn="l" fontAlgn="ctr"/>
                      <a:r>
                        <a:rPr lang="es-CL" sz="1100" b="0" i="0" u="none" strike="noStrike">
                          <a:solidFill>
                            <a:srgbClr val="FFFFFF"/>
                          </a:solidFill>
                          <a:effectLst/>
                          <a:latin typeface="+mj-lt"/>
                        </a:rPr>
                        <a:t>Ciencias Sociales</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9,3%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80.670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47,6%</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23,4%</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6367316"/>
                  </a:ext>
                </a:extLst>
              </a:tr>
              <a:tr h="261543">
                <a:tc>
                  <a:txBody>
                    <a:bodyPr/>
                    <a:lstStyle/>
                    <a:p>
                      <a:pPr algn="l" fontAlgn="ctr"/>
                      <a:r>
                        <a:rPr lang="es-CL" sz="1100" b="0" i="0" u="none" strike="noStrike">
                          <a:solidFill>
                            <a:srgbClr val="FFFFFF"/>
                          </a:solidFill>
                          <a:effectLst/>
                          <a:latin typeface="+mj-lt"/>
                        </a:rPr>
                        <a:t>Derecho</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2,8%</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24.613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49,5%</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748788"/>
                  </a:ext>
                </a:extLst>
              </a:tr>
              <a:tr h="261543">
                <a:tc>
                  <a:txBody>
                    <a:bodyPr/>
                    <a:lstStyle/>
                    <a:p>
                      <a:pPr algn="l" fontAlgn="ctr"/>
                      <a:r>
                        <a:rPr lang="es-CL" sz="1100" b="0" i="0" u="none" strike="noStrike">
                          <a:solidFill>
                            <a:srgbClr val="FFFFFF"/>
                          </a:solidFill>
                          <a:effectLst/>
                          <a:latin typeface="+mj-lt"/>
                        </a:rPr>
                        <a:t>Educación</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17,0%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146.919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58,5%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25,1%</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6083879"/>
                  </a:ext>
                </a:extLst>
              </a:tr>
              <a:tr h="261543">
                <a:tc>
                  <a:txBody>
                    <a:bodyPr/>
                    <a:lstStyle/>
                    <a:p>
                      <a:pPr algn="l" fontAlgn="ctr"/>
                      <a:r>
                        <a:rPr lang="es-CL" sz="1100" b="0" i="0" u="none" strike="noStrike">
                          <a:solidFill>
                            <a:srgbClr val="FFFFFF"/>
                          </a:solidFill>
                          <a:effectLst/>
                          <a:latin typeface="+mj-lt"/>
                        </a:rPr>
                        <a:t>Humanidades</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0,8%</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7.342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35,4%</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31,3%</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2913675"/>
                  </a:ext>
                </a:extLst>
              </a:tr>
              <a:tr h="261543">
                <a:tc>
                  <a:txBody>
                    <a:bodyPr/>
                    <a:lstStyle/>
                    <a:p>
                      <a:pPr algn="l" fontAlgn="ctr"/>
                      <a:r>
                        <a:rPr lang="es-CL" sz="1100" b="0" i="0" u="none" strike="noStrike">
                          <a:solidFill>
                            <a:srgbClr val="FFFFFF"/>
                          </a:solidFill>
                          <a:effectLst/>
                          <a:latin typeface="+mj-lt"/>
                        </a:rPr>
                        <a:t>Salud</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24,0%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207.666</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59,3%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28,1%</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307207"/>
                  </a:ext>
                </a:extLst>
              </a:tr>
              <a:tr h="272440">
                <a:tc>
                  <a:txBody>
                    <a:bodyPr/>
                    <a:lstStyle/>
                    <a:p>
                      <a:pPr algn="l" fontAlgn="ctr"/>
                      <a:r>
                        <a:rPr lang="es-CL" sz="1100" b="0" i="0" u="none" strike="noStrike">
                          <a:solidFill>
                            <a:srgbClr val="FFFFFF"/>
                          </a:solidFill>
                          <a:effectLst/>
                          <a:latin typeface="+mj-lt"/>
                        </a:rPr>
                        <a:t>Tecnología</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21,2%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183.402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52,3%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41,5%</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489702"/>
                  </a:ext>
                </a:extLst>
              </a:tr>
              <a:tr h="272440">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000000"/>
                          </a:solidFill>
                          <a:effectLst/>
                          <a:latin typeface="+mj-lt"/>
                        </a:rPr>
                        <a:t>100,0%</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866.495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52,4%</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32,2%</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4753911"/>
                  </a:ext>
                </a:extLst>
              </a:tr>
            </a:tbl>
          </a:graphicData>
        </a:graphic>
      </p:graphicFrame>
    </p:spTree>
    <p:extLst>
      <p:ext uri="{BB962C8B-B14F-4D97-AF65-F5344CB8AC3E}">
        <p14:creationId xmlns:p14="http://schemas.microsoft.com/office/powerpoint/2010/main" val="2463208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Estadística descriptiva</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Sobre duración según antecedentes de la Enseñanza Media</a:t>
            </a:r>
          </a:p>
          <a:p>
            <a:pPr marL="0" indent="0" algn="just">
              <a:buNone/>
            </a:pPr>
            <a:endParaRPr lang="es-ES_tradnl" sz="1800" dirty="0"/>
          </a:p>
          <a:p>
            <a:pPr marL="0" indent="0" algn="just">
              <a:buNone/>
            </a:pPr>
            <a:endParaRPr lang="es-CL" sz="1800" dirty="0"/>
          </a:p>
          <a:p>
            <a:endParaRPr lang="es-CL" sz="1800" dirty="0"/>
          </a:p>
          <a:p>
            <a:endParaRPr lang="es-CL" sz="1800" dirty="0"/>
          </a:p>
          <a:p>
            <a:endParaRPr lang="es-CL" sz="1800" dirty="0"/>
          </a:p>
        </p:txBody>
      </p:sp>
      <p:graphicFrame>
        <p:nvGraphicFramePr>
          <p:cNvPr id="5" name="Tabla 4">
            <a:extLst>
              <a:ext uri="{FF2B5EF4-FFF2-40B4-BE49-F238E27FC236}">
                <a16:creationId xmlns:a16="http://schemas.microsoft.com/office/drawing/2014/main" id="{F6C20685-BCA7-44FD-9282-984680F0AAF8}"/>
              </a:ext>
            </a:extLst>
          </p:cNvPr>
          <p:cNvGraphicFramePr>
            <a:graphicFrameLocks noGrp="1"/>
          </p:cNvGraphicFramePr>
          <p:nvPr>
            <p:extLst>
              <p:ext uri="{D42A27DB-BD31-4B8C-83A1-F6EECF244321}">
                <p14:modId xmlns:p14="http://schemas.microsoft.com/office/powerpoint/2010/main" val="1046448003"/>
              </p:ext>
            </p:extLst>
          </p:nvPr>
        </p:nvGraphicFramePr>
        <p:xfrm>
          <a:off x="683568" y="2060848"/>
          <a:ext cx="7776864" cy="1512167"/>
        </p:xfrm>
        <a:graphic>
          <a:graphicData uri="http://schemas.openxmlformats.org/drawingml/2006/table">
            <a:tbl>
              <a:tblPr/>
              <a:tblGrid>
                <a:gridCol w="2197809">
                  <a:extLst>
                    <a:ext uri="{9D8B030D-6E8A-4147-A177-3AD203B41FA5}">
                      <a16:colId xmlns:a16="http://schemas.microsoft.com/office/drawing/2014/main" val="4241354905"/>
                    </a:ext>
                  </a:extLst>
                </a:gridCol>
                <a:gridCol w="1704711">
                  <a:extLst>
                    <a:ext uri="{9D8B030D-6E8A-4147-A177-3AD203B41FA5}">
                      <a16:colId xmlns:a16="http://schemas.microsoft.com/office/drawing/2014/main" val="3426685077"/>
                    </a:ext>
                  </a:extLst>
                </a:gridCol>
                <a:gridCol w="2071013">
                  <a:extLst>
                    <a:ext uri="{9D8B030D-6E8A-4147-A177-3AD203B41FA5}">
                      <a16:colId xmlns:a16="http://schemas.microsoft.com/office/drawing/2014/main" val="2458362861"/>
                    </a:ext>
                  </a:extLst>
                </a:gridCol>
                <a:gridCol w="1803331">
                  <a:extLst>
                    <a:ext uri="{9D8B030D-6E8A-4147-A177-3AD203B41FA5}">
                      <a16:colId xmlns:a16="http://schemas.microsoft.com/office/drawing/2014/main" val="3723822432"/>
                    </a:ext>
                  </a:extLst>
                </a:gridCol>
              </a:tblGrid>
              <a:tr h="307351">
                <a:tc>
                  <a:txBody>
                    <a:bodyPr/>
                    <a:lstStyle/>
                    <a:p>
                      <a:pPr algn="l" fontAlgn="ctr"/>
                      <a:r>
                        <a:rPr lang="es-CL" sz="1100" b="1" i="0" u="none" strike="noStrike">
                          <a:solidFill>
                            <a:srgbClr val="FFFFFF"/>
                          </a:solidFill>
                          <a:effectLst/>
                          <a:latin typeface="+mj-lt"/>
                        </a:rPr>
                        <a:t>Dependencia de Origen</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 de Alumnos Vulnerables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434304320"/>
                  </a:ext>
                </a:extLst>
              </a:tr>
              <a:tr h="295057">
                <a:tc>
                  <a:txBody>
                    <a:bodyPr/>
                    <a:lstStyle/>
                    <a:p>
                      <a:pPr algn="l" fontAlgn="ctr"/>
                      <a:r>
                        <a:rPr lang="es-CL" sz="1100" b="1" i="0" u="none" strike="noStrike">
                          <a:solidFill>
                            <a:srgbClr val="FFFFFF"/>
                          </a:solidFill>
                          <a:effectLst/>
                          <a:latin typeface="+mj-lt"/>
                        </a:rPr>
                        <a:t>Municipal</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238.647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71,3%</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31,6%</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6075912"/>
                  </a:ext>
                </a:extLst>
              </a:tr>
              <a:tr h="295057">
                <a:tc>
                  <a:txBody>
                    <a:bodyPr/>
                    <a:lstStyle/>
                    <a:p>
                      <a:pPr algn="l" fontAlgn="ctr"/>
                      <a:r>
                        <a:rPr lang="es-CL" sz="1100" b="1" i="0" u="none" strike="noStrike">
                          <a:solidFill>
                            <a:srgbClr val="FFFFFF"/>
                          </a:solidFill>
                          <a:effectLst/>
                          <a:latin typeface="+mj-lt"/>
                        </a:rPr>
                        <a:t>Subvencionado</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291.829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dirty="0">
                          <a:solidFill>
                            <a:srgbClr val="000000"/>
                          </a:solidFill>
                          <a:effectLst/>
                          <a:latin typeface="+mj-lt"/>
                        </a:rPr>
                        <a:t>60,5%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29,8%</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865518"/>
                  </a:ext>
                </a:extLst>
              </a:tr>
              <a:tr h="307351">
                <a:tc>
                  <a:txBody>
                    <a:bodyPr/>
                    <a:lstStyle/>
                    <a:p>
                      <a:pPr algn="l" fontAlgn="ctr"/>
                      <a:r>
                        <a:rPr lang="es-CL" sz="1100" b="1" i="0" u="none" strike="noStrike" dirty="0">
                          <a:solidFill>
                            <a:srgbClr val="FFFFFF"/>
                          </a:solidFill>
                          <a:effectLst/>
                          <a:latin typeface="+mj-lt"/>
                        </a:rPr>
                        <a:t>Particular Pagado</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70.276</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10,5%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24,7%</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37879220"/>
                  </a:ext>
                </a:extLst>
              </a:tr>
              <a:tr h="307351">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000000"/>
                          </a:solidFill>
                          <a:effectLst/>
                          <a:latin typeface="+mj-lt"/>
                        </a:rPr>
                        <a:t>600.752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a:solidFill>
                            <a:srgbClr val="000000"/>
                          </a:solidFill>
                          <a:effectLst/>
                          <a:latin typeface="+mj-lt"/>
                        </a:rPr>
                        <a:t>58,9%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29,9%</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5511643"/>
                  </a:ext>
                </a:extLst>
              </a:tr>
            </a:tbl>
          </a:graphicData>
        </a:graphic>
      </p:graphicFrame>
      <p:graphicFrame>
        <p:nvGraphicFramePr>
          <p:cNvPr id="6" name="Tabla 5">
            <a:extLst>
              <a:ext uri="{FF2B5EF4-FFF2-40B4-BE49-F238E27FC236}">
                <a16:creationId xmlns:a16="http://schemas.microsoft.com/office/drawing/2014/main" id="{EC412F4F-C227-4244-BBE3-436B2CE4DB6D}"/>
              </a:ext>
            </a:extLst>
          </p:cNvPr>
          <p:cNvGraphicFramePr>
            <a:graphicFrameLocks noGrp="1"/>
          </p:cNvGraphicFramePr>
          <p:nvPr>
            <p:extLst>
              <p:ext uri="{D42A27DB-BD31-4B8C-83A1-F6EECF244321}">
                <p14:modId xmlns:p14="http://schemas.microsoft.com/office/powerpoint/2010/main" val="1829153388"/>
              </p:ext>
            </p:extLst>
          </p:nvPr>
        </p:nvGraphicFramePr>
        <p:xfrm>
          <a:off x="1439652" y="3861049"/>
          <a:ext cx="6264696" cy="2812503"/>
        </p:xfrm>
        <a:graphic>
          <a:graphicData uri="http://schemas.openxmlformats.org/drawingml/2006/table">
            <a:tbl>
              <a:tblPr/>
              <a:tblGrid>
                <a:gridCol w="2016032">
                  <a:extLst>
                    <a:ext uri="{9D8B030D-6E8A-4147-A177-3AD203B41FA5}">
                      <a16:colId xmlns:a16="http://schemas.microsoft.com/office/drawing/2014/main" val="1798407191"/>
                    </a:ext>
                  </a:extLst>
                </a:gridCol>
                <a:gridCol w="1782773">
                  <a:extLst>
                    <a:ext uri="{9D8B030D-6E8A-4147-A177-3AD203B41FA5}">
                      <a16:colId xmlns:a16="http://schemas.microsoft.com/office/drawing/2014/main" val="1912861031"/>
                    </a:ext>
                  </a:extLst>
                </a:gridCol>
                <a:gridCol w="2465891">
                  <a:extLst>
                    <a:ext uri="{9D8B030D-6E8A-4147-A177-3AD203B41FA5}">
                      <a16:colId xmlns:a16="http://schemas.microsoft.com/office/drawing/2014/main" val="3990508380"/>
                    </a:ext>
                  </a:extLst>
                </a:gridCol>
              </a:tblGrid>
              <a:tr h="241624">
                <a:tc>
                  <a:txBody>
                    <a:bodyPr/>
                    <a:lstStyle/>
                    <a:p>
                      <a:pPr algn="l" fontAlgn="ctr"/>
                      <a:r>
                        <a:rPr lang="es-CL" sz="1100" b="1" i="0" u="none" strike="noStrike">
                          <a:solidFill>
                            <a:srgbClr val="FFFFFF"/>
                          </a:solidFill>
                          <a:effectLst/>
                          <a:latin typeface="+mj-lt"/>
                        </a:rPr>
                        <a:t>Decil de NEM</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Titulados</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FFFFFF"/>
                          </a:solidFill>
                          <a:effectLst/>
                          <a:latin typeface="+mj-lt"/>
                        </a:rPr>
                        <a:t>Tasa de Sobre Duración </a:t>
                      </a:r>
                    </a:p>
                  </a:txBody>
                  <a:tcPr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542520140"/>
                  </a:ext>
                </a:extLst>
              </a:tr>
              <a:tr h="231959">
                <a:tc>
                  <a:txBody>
                    <a:bodyPr/>
                    <a:lstStyle/>
                    <a:p>
                      <a:pPr algn="l" fontAlgn="ctr"/>
                      <a:r>
                        <a:rPr lang="es-CL" sz="1100" b="1" i="0" u="none" strike="noStrike">
                          <a:solidFill>
                            <a:srgbClr val="FFFFFF"/>
                          </a:solidFill>
                          <a:effectLst/>
                          <a:latin typeface="+mj-lt"/>
                        </a:rPr>
                        <a:t>Decil 1</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24.535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36,1%</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952749"/>
                  </a:ext>
                </a:extLst>
              </a:tr>
              <a:tr h="231959">
                <a:tc>
                  <a:txBody>
                    <a:bodyPr/>
                    <a:lstStyle/>
                    <a:p>
                      <a:pPr algn="l" fontAlgn="ctr"/>
                      <a:r>
                        <a:rPr lang="es-CL" sz="1100" b="1" i="0" u="none" strike="noStrike">
                          <a:solidFill>
                            <a:srgbClr val="FFFFFF"/>
                          </a:solidFill>
                          <a:effectLst/>
                          <a:latin typeface="+mj-lt"/>
                        </a:rPr>
                        <a:t>Decil 2</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40.941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34,3%</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9230339"/>
                  </a:ext>
                </a:extLst>
              </a:tr>
              <a:tr h="231959">
                <a:tc>
                  <a:txBody>
                    <a:bodyPr/>
                    <a:lstStyle/>
                    <a:p>
                      <a:pPr algn="l" fontAlgn="ctr"/>
                      <a:r>
                        <a:rPr lang="es-CL" sz="1100" b="1" i="0" u="none" strike="noStrike" dirty="0">
                          <a:solidFill>
                            <a:srgbClr val="FFFFFF"/>
                          </a:solidFill>
                          <a:effectLst/>
                          <a:latin typeface="+mj-lt"/>
                        </a:rPr>
                        <a:t>Decil 3</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47.377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32,7%</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8827077"/>
                  </a:ext>
                </a:extLst>
              </a:tr>
              <a:tr h="231959">
                <a:tc>
                  <a:txBody>
                    <a:bodyPr/>
                    <a:lstStyle/>
                    <a:p>
                      <a:pPr algn="l" fontAlgn="ctr"/>
                      <a:r>
                        <a:rPr lang="es-CL" sz="1100" b="1" i="0" u="none" strike="noStrike">
                          <a:solidFill>
                            <a:srgbClr val="FFFFFF"/>
                          </a:solidFill>
                          <a:effectLst/>
                          <a:latin typeface="+mj-lt"/>
                        </a:rPr>
                        <a:t>Decil 4</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53.336</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32,1%</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79731087"/>
                  </a:ext>
                </a:extLst>
              </a:tr>
              <a:tr h="231959">
                <a:tc>
                  <a:txBody>
                    <a:bodyPr/>
                    <a:lstStyle/>
                    <a:p>
                      <a:pPr algn="l" fontAlgn="ctr"/>
                      <a:r>
                        <a:rPr lang="es-CL" sz="1100" b="1" i="0" u="none" strike="noStrike">
                          <a:solidFill>
                            <a:srgbClr val="FFFFFF"/>
                          </a:solidFill>
                          <a:effectLst/>
                          <a:latin typeface="+mj-lt"/>
                        </a:rPr>
                        <a:t>Decil 5</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59.224</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31,5%</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132348"/>
                  </a:ext>
                </a:extLst>
              </a:tr>
              <a:tr h="231959">
                <a:tc>
                  <a:txBody>
                    <a:bodyPr/>
                    <a:lstStyle/>
                    <a:p>
                      <a:pPr algn="l" fontAlgn="ctr"/>
                      <a:r>
                        <a:rPr lang="es-CL" sz="1100" b="1" i="0" u="none" strike="noStrike">
                          <a:solidFill>
                            <a:srgbClr val="FFFFFF"/>
                          </a:solidFill>
                          <a:effectLst/>
                          <a:latin typeface="+mj-lt"/>
                        </a:rPr>
                        <a:t>Decil 6</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61.901</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30,6%</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9853444"/>
                  </a:ext>
                </a:extLst>
              </a:tr>
              <a:tr h="231959">
                <a:tc>
                  <a:txBody>
                    <a:bodyPr/>
                    <a:lstStyle/>
                    <a:p>
                      <a:pPr algn="l" fontAlgn="ctr"/>
                      <a:r>
                        <a:rPr lang="es-CL" sz="1100" b="1" i="0" u="none" strike="noStrike">
                          <a:solidFill>
                            <a:srgbClr val="FFFFFF"/>
                          </a:solidFill>
                          <a:effectLst/>
                          <a:latin typeface="+mj-lt"/>
                        </a:rPr>
                        <a:t>Decil 7</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67.679</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30,1%</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128896"/>
                  </a:ext>
                </a:extLst>
              </a:tr>
              <a:tr h="231959">
                <a:tc>
                  <a:txBody>
                    <a:bodyPr/>
                    <a:lstStyle/>
                    <a:p>
                      <a:pPr algn="l" fontAlgn="ctr"/>
                      <a:r>
                        <a:rPr lang="es-CL" sz="1100" b="1" i="0" u="none" strike="noStrike">
                          <a:solidFill>
                            <a:srgbClr val="FFFFFF"/>
                          </a:solidFill>
                          <a:effectLst/>
                          <a:latin typeface="+mj-lt"/>
                        </a:rPr>
                        <a:t>Decil 8</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72.968</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28,9%</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8907681"/>
                  </a:ext>
                </a:extLst>
              </a:tr>
              <a:tr h="231959">
                <a:tc>
                  <a:txBody>
                    <a:bodyPr/>
                    <a:lstStyle/>
                    <a:p>
                      <a:pPr algn="l" fontAlgn="ctr"/>
                      <a:r>
                        <a:rPr lang="es-CL" sz="1100" b="1" i="0" u="none" strike="noStrike">
                          <a:solidFill>
                            <a:srgbClr val="FFFFFF"/>
                          </a:solidFill>
                          <a:effectLst/>
                          <a:latin typeface="+mj-lt"/>
                        </a:rPr>
                        <a:t>Decil 9</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78.024</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27,7%</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8514063"/>
                  </a:ext>
                </a:extLst>
              </a:tr>
              <a:tr h="241624">
                <a:tc>
                  <a:txBody>
                    <a:bodyPr/>
                    <a:lstStyle/>
                    <a:p>
                      <a:pPr algn="l" fontAlgn="ctr"/>
                      <a:r>
                        <a:rPr lang="es-CL" sz="1100" b="1" i="0" u="none" strike="noStrike">
                          <a:solidFill>
                            <a:srgbClr val="FFFFFF"/>
                          </a:solidFill>
                          <a:effectLst/>
                          <a:latin typeface="+mj-lt"/>
                        </a:rPr>
                        <a:t>Decil 10</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0" i="0" u="none" strike="noStrike">
                          <a:solidFill>
                            <a:srgbClr val="000000"/>
                          </a:solidFill>
                          <a:effectLst/>
                          <a:latin typeface="+mj-lt"/>
                        </a:rPr>
                        <a:t>94.767</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0" i="0" u="none" strike="noStrike">
                          <a:solidFill>
                            <a:srgbClr val="000000"/>
                          </a:solidFill>
                          <a:effectLst/>
                          <a:latin typeface="+mj-lt"/>
                        </a:rPr>
                        <a:t>24,8%</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7407989"/>
                  </a:ext>
                </a:extLst>
              </a:tr>
              <a:tr h="241624">
                <a:tc>
                  <a:txBody>
                    <a:bodyPr/>
                    <a:lstStyle/>
                    <a:p>
                      <a:pPr algn="l" fontAlgn="ctr"/>
                      <a:r>
                        <a:rPr lang="es-CL" sz="1100" b="1" i="0" u="none" strike="noStrike">
                          <a:solidFill>
                            <a:srgbClr val="FFFFFF"/>
                          </a:solidFill>
                          <a:effectLst/>
                          <a:latin typeface="+mj-lt"/>
                        </a:rPr>
                        <a:t>TOTAL </a:t>
                      </a:r>
                    </a:p>
                  </a:txBody>
                  <a:tcPr marR="7620" marT="762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B9BD5"/>
                    </a:solidFill>
                  </a:tcPr>
                </a:tc>
                <a:tc>
                  <a:txBody>
                    <a:bodyPr/>
                    <a:lstStyle/>
                    <a:p>
                      <a:pPr algn="l" fontAlgn="ctr"/>
                      <a:r>
                        <a:rPr lang="es-CL" sz="1100" b="1" i="0" u="none" strike="noStrike">
                          <a:solidFill>
                            <a:srgbClr val="000000"/>
                          </a:solidFill>
                          <a:effectLst/>
                          <a:latin typeface="+mj-lt"/>
                        </a:rPr>
                        <a:t>600.752</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ctr"/>
                      <a:r>
                        <a:rPr lang="es-CL" sz="1100" b="1" i="0" u="none" strike="noStrike" dirty="0">
                          <a:solidFill>
                            <a:srgbClr val="000000"/>
                          </a:solidFill>
                          <a:effectLst/>
                          <a:latin typeface="+mj-lt"/>
                        </a:rPr>
                        <a:t>29,9%</a:t>
                      </a:r>
                    </a:p>
                  </a:txBody>
                  <a:tcPr marR="7620" marT="762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3074861"/>
                  </a:ext>
                </a:extLst>
              </a:tr>
            </a:tbl>
          </a:graphicData>
        </a:graphic>
      </p:graphicFrame>
    </p:spTree>
    <p:extLst>
      <p:ext uri="{BB962C8B-B14F-4D97-AF65-F5344CB8AC3E}">
        <p14:creationId xmlns:p14="http://schemas.microsoft.com/office/powerpoint/2010/main" val="807042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Modelo multivariado</a:t>
            </a:r>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Regresión Lineal Múltiple</a:t>
                </a:r>
              </a:p>
              <a:p>
                <a:pPr marL="0" indent="0" algn="just">
                  <a:buNone/>
                </a:pPr>
                <a:endParaRPr lang="es-ES_tradnl" sz="1800" b="1" dirty="0"/>
              </a:p>
              <a:p>
                <a:pPr algn="just"/>
                <a:r>
                  <a:rPr lang="es-ES_tradnl" sz="1800" dirty="0"/>
                  <a:t>La estadística descriptiva presentada deja en evidencia la necesidad de </a:t>
                </a:r>
                <a:r>
                  <a:rPr lang="es-ES_tradnl" sz="1800" b="1" dirty="0"/>
                  <a:t>incorporar la variación conjunta de las variables</a:t>
                </a:r>
                <a:r>
                  <a:rPr lang="es-ES_tradnl" sz="1800" dirty="0"/>
                  <a:t> expuestas anteriormente para poder dilucidar los potenciales determinantes de la sobre duración.</a:t>
                </a:r>
              </a:p>
              <a:p>
                <a:pPr algn="just"/>
                <a:endParaRPr lang="es-ES_tradnl" sz="1800" dirty="0"/>
              </a:p>
              <a:p>
                <a:pPr algn="just"/>
                <a:r>
                  <a:rPr lang="es-CL" sz="1800" dirty="0"/>
                  <a:t>El modelo de regresión lineal múltiple nos permite observar la influencia de un determinado factor sobre el exceso de duración de un estudiante, </a:t>
                </a:r>
                <a:r>
                  <a:rPr lang="es-CL" sz="1800" b="1" dirty="0"/>
                  <a:t>manteniendo todo lo demás constante</a:t>
                </a:r>
                <a:r>
                  <a:rPr lang="es-CL" sz="1800" dirty="0"/>
                  <a:t>. La siguiente especificación permite comparar a individuos de características observables similares: </a:t>
                </a:r>
              </a:p>
              <a:p>
                <a:pPr algn="just"/>
                <a:endParaRPr lang="es-CL" sz="1800" dirty="0"/>
              </a:p>
              <a:p>
                <a:pPr marL="0" indent="0" algn="just">
                  <a:buNone/>
                </a:pPr>
                <a14:m>
                  <m:oMathPara xmlns:m="http://schemas.openxmlformats.org/officeDocument/2006/math">
                    <m:oMathParaPr>
                      <m:jc m:val="centerGroup"/>
                    </m:oMathParaPr>
                    <m:oMath xmlns:m="http://schemas.openxmlformats.org/officeDocument/2006/math">
                      <m:sSub>
                        <m:sSubPr>
                          <m:ctrlPr>
                            <a:rPr lang="es-CL" sz="1800" b="1" i="1">
                              <a:latin typeface="Cambria Math" panose="02040503050406030204" pitchFamily="18" charset="0"/>
                            </a:rPr>
                          </m:ctrlPr>
                        </m:sSubPr>
                        <m:e>
                          <m:r>
                            <a:rPr lang="es-CL" sz="1800" b="1" i="1">
                              <a:latin typeface="Cambria Math" panose="02040503050406030204" pitchFamily="18" charset="0"/>
                            </a:rPr>
                            <m:t>𝑻𝑺𝑫</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𝟎</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𝑴</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𝟏</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𝑬𝒅𝒂𝒅</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𝟐</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𝑽</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𝟑</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𝑫𝒆𝒄𝒊</m:t>
                          </m:r>
                          <m:sSub>
                            <m:sSubPr>
                              <m:ctrlPr>
                                <a:rPr lang="es-CL" sz="1800" b="1" i="1">
                                  <a:latin typeface="Cambria Math" panose="02040503050406030204" pitchFamily="18" charset="0"/>
                                </a:rPr>
                              </m:ctrlPr>
                            </m:sSubPr>
                            <m:e>
                              <m:r>
                                <a:rPr lang="es-CL" sz="1800" b="1" i="1">
                                  <a:latin typeface="Cambria Math" panose="02040503050406030204" pitchFamily="18" charset="0"/>
                                </a:rPr>
                                <m:t>𝒍</m:t>
                              </m:r>
                            </m:e>
                            <m:sub>
                              <m:r>
                                <a:rPr lang="es-CL" sz="1800" b="1" i="1">
                                  <a:latin typeface="Cambria Math" panose="02040503050406030204" pitchFamily="18" charset="0"/>
                                </a:rPr>
                                <m:t>𝑵𝑬𝑴</m:t>
                              </m:r>
                            </m:sub>
                          </m:sSub>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𝟒</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𝑴𝒖𝒏𝒊𝒄𝒊𝒑𝒂𝒍</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𝟓</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𝑺𝒖𝒃𝒗𝒆𝒏𝒄𝒊𝒐𝒏𝒂𝒅𝒐</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𝟔</m:t>
                          </m:r>
                        </m:sub>
                      </m:sSub>
                      <m:r>
                        <a:rPr lang="es-CL" sz="1800" b="1" i="1">
                          <a:latin typeface="Cambria Math" panose="02040503050406030204" pitchFamily="18" charset="0"/>
                        </a:rPr>
                        <m:t>+</m:t>
                      </m:r>
                      <m:r>
                        <a:rPr lang="es-CL" sz="1800" b="1" i="1">
                          <a:latin typeface="Cambria Math" panose="02040503050406030204" pitchFamily="18" charset="0"/>
                        </a:rPr>
                        <m:t>𝑻𝒊𝒑</m:t>
                      </m:r>
                      <m:sSub>
                        <m:sSubPr>
                          <m:ctrlPr>
                            <a:rPr lang="es-CL" sz="1800" b="1" i="1">
                              <a:latin typeface="Cambria Math" panose="02040503050406030204" pitchFamily="18" charset="0"/>
                            </a:rPr>
                          </m:ctrlPr>
                        </m:sSubPr>
                        <m:e>
                          <m:r>
                            <a:rPr lang="es-CL" sz="1800" b="1" i="1">
                              <a:latin typeface="Cambria Math" panose="02040503050406030204" pitchFamily="18" charset="0"/>
                            </a:rPr>
                            <m:t>𝒐</m:t>
                          </m:r>
                        </m:e>
                        <m:sub>
                          <m:r>
                            <a:rPr lang="es-CL" sz="1800" b="1" i="1">
                              <a:latin typeface="Cambria Math" panose="02040503050406030204" pitchFamily="18" charset="0"/>
                            </a:rPr>
                            <m:t>𝑰𝑬𝑺</m:t>
                          </m:r>
                        </m:sub>
                      </m:sSub>
                      <m:r>
                        <a:rPr lang="es-CL" sz="1800" b="1" i="1">
                          <a:latin typeface="Cambria Math" panose="02040503050406030204" pitchFamily="18" charset="0"/>
                        </a:rPr>
                        <m:t>∗∅+Á</m:t>
                      </m:r>
                      <m:r>
                        <a:rPr lang="es-CL" sz="1800" b="1" i="1">
                          <a:latin typeface="Cambria Math" panose="02040503050406030204" pitchFamily="18" charset="0"/>
                        </a:rPr>
                        <m:t>𝒓𝒆</m:t>
                      </m:r>
                      <m:sSub>
                        <m:sSubPr>
                          <m:ctrlPr>
                            <a:rPr lang="es-CL" sz="1800" b="1" i="1">
                              <a:latin typeface="Cambria Math" panose="02040503050406030204" pitchFamily="18" charset="0"/>
                            </a:rPr>
                          </m:ctrlPr>
                        </m:sSubPr>
                        <m:e>
                          <m:r>
                            <a:rPr lang="es-CL" sz="1800" b="1" i="1">
                              <a:latin typeface="Cambria Math" panose="02040503050406030204" pitchFamily="18" charset="0"/>
                            </a:rPr>
                            <m:t>𝒂</m:t>
                          </m:r>
                        </m:e>
                        <m:sub>
                          <m:r>
                            <a:rPr lang="es-CL" sz="1800" b="1" i="1">
                              <a:latin typeface="Cambria Math" panose="02040503050406030204" pitchFamily="18" charset="0"/>
                            </a:rPr>
                            <m:t>𝑺𝑰𝑬𝑺</m:t>
                          </m:r>
                        </m:sub>
                      </m:sSub>
                      <m:r>
                        <a:rPr lang="es-CL" sz="1800" b="1" i="1">
                          <a:latin typeface="Cambria Math" panose="02040503050406030204" pitchFamily="18" charset="0"/>
                        </a:rPr>
                        <m:t>∗</m:t>
                      </m:r>
                      <m:r>
                        <a:rPr lang="es-CL" sz="1800" b="1" i="1">
                          <a:latin typeface="Cambria Math" panose="02040503050406030204" pitchFamily="18" charset="0"/>
                        </a:rPr>
                        <m:t>𝜶</m:t>
                      </m:r>
                      <m:r>
                        <a:rPr lang="es-CL" sz="1800" b="1" i="1">
                          <a:latin typeface="Cambria Math" panose="02040503050406030204" pitchFamily="18" charset="0"/>
                        </a:rPr>
                        <m:t>+</m:t>
                      </m:r>
                      <m:r>
                        <a:rPr lang="es-CL" sz="1800" b="1" i="1">
                          <a:highlight>
                            <a:srgbClr val="FFFF00"/>
                          </a:highlight>
                          <a:latin typeface="Cambria Math" panose="02040503050406030204" pitchFamily="18" charset="0"/>
                        </a:rPr>
                        <m:t>𝑪𝒐𝒏𝒕𝒓𝒐𝒍</m:t>
                      </m:r>
                      <m:r>
                        <a:rPr lang="es-CL" sz="1800" b="1" i="1">
                          <a:latin typeface="Cambria Math" panose="02040503050406030204" pitchFamily="18" charset="0"/>
                        </a:rPr>
                        <m:t>∗</m:t>
                      </m:r>
                      <m:r>
                        <a:rPr lang="es-CL" sz="1800" b="1" i="1">
                          <a:latin typeface="Cambria Math" panose="02040503050406030204" pitchFamily="18" charset="0"/>
                        </a:rPr>
                        <m:t>𝜸</m:t>
                      </m:r>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𝜺</m:t>
                          </m:r>
                        </m:e>
                        <m:sub>
                          <m:r>
                            <a:rPr lang="es-CL" sz="1800" b="1" i="1">
                              <a:latin typeface="Cambria Math" panose="02040503050406030204" pitchFamily="18" charset="0"/>
                            </a:rPr>
                            <m:t>𝒊</m:t>
                          </m:r>
                        </m:sub>
                      </m:sSub>
                    </m:oMath>
                  </m:oMathPara>
                </a14:m>
                <a:endParaRPr lang="es-CL" sz="1800" dirty="0"/>
              </a:p>
              <a:p>
                <a:pPr algn="just"/>
                <a:endParaRPr lang="es-ES_tradnl" sz="1800" dirty="0"/>
              </a:p>
              <a:p>
                <a:pPr marL="0" indent="0" algn="just">
                  <a:buNone/>
                </a:pPr>
                <a:endParaRPr lang="es-CL" sz="1800" dirty="0"/>
              </a:p>
              <a:p>
                <a:endParaRPr lang="es-CL" sz="1800" dirty="0"/>
              </a:p>
              <a:p>
                <a:endParaRPr lang="es-CL" sz="1800" dirty="0"/>
              </a:p>
              <a:p>
                <a:endParaRPr lang="es-CL" sz="1800"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457200" y="1600200"/>
                <a:ext cx="8229600" cy="4997152"/>
              </a:xfrm>
              <a:blipFill>
                <a:blip r:embed="rId2"/>
                <a:stretch>
                  <a:fillRect l="-593" t="-733" r="-593"/>
                </a:stretch>
              </a:blipFill>
            </p:spPr>
            <p:txBody>
              <a:bodyPr/>
              <a:lstStyle/>
              <a:p>
                <a:r>
                  <a:rPr lang="es-CL">
                    <a:noFill/>
                  </a:rPr>
                  <a:t> </a:t>
                </a:r>
              </a:p>
            </p:txBody>
          </p:sp>
        </mc:Fallback>
      </mc:AlternateContent>
    </p:spTree>
    <p:extLst>
      <p:ext uri="{BB962C8B-B14F-4D97-AF65-F5344CB8AC3E}">
        <p14:creationId xmlns:p14="http://schemas.microsoft.com/office/powerpoint/2010/main" val="571845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Modelo multivariado</a:t>
            </a:r>
          </a:p>
        </p:txBody>
      </p:sp>
      <mc:AlternateContent xmlns:mc="http://schemas.openxmlformats.org/markup-compatibility/2006" xmlns:a14="http://schemas.microsoft.com/office/drawing/2010/main">
        <mc:Choice Requires="a14">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Regresión Lineal Múltiple</a:t>
                </a:r>
              </a:p>
              <a:p>
                <a:pPr marL="0" indent="0" algn="just">
                  <a:buNone/>
                </a:pPr>
                <a:endParaRPr lang="es-ES_tradnl" sz="1800" b="1" dirty="0"/>
              </a:p>
              <a:p>
                <a:pPr algn="just"/>
                <a:r>
                  <a:rPr lang="es-ES_tradnl" sz="1800" dirty="0"/>
                  <a:t>Modelo N</a:t>
                </a:r>
                <a:r>
                  <a:rPr lang="es-CL" sz="1800" dirty="0"/>
                  <a:t>°1</a:t>
                </a:r>
                <a:r>
                  <a:rPr lang="es-ES_tradnl" sz="1800" dirty="0"/>
                  <a:t>:</a:t>
                </a:r>
              </a:p>
              <a:p>
                <a:pPr marL="0" indent="0" algn="just">
                  <a:buNone/>
                </a:pPr>
                <a14:m>
                  <m:oMathPara xmlns:m="http://schemas.openxmlformats.org/officeDocument/2006/math">
                    <m:oMathParaPr>
                      <m:jc m:val="centerGroup"/>
                    </m:oMathParaPr>
                    <m:oMath xmlns:m="http://schemas.openxmlformats.org/officeDocument/2006/math">
                      <m:sSub>
                        <m:sSubPr>
                          <m:ctrlPr>
                            <a:rPr lang="es-CL" sz="1800" b="1" i="1">
                              <a:latin typeface="Cambria Math" panose="02040503050406030204" pitchFamily="18" charset="0"/>
                            </a:rPr>
                          </m:ctrlPr>
                        </m:sSubPr>
                        <m:e>
                          <m:r>
                            <a:rPr lang="es-CL" sz="1800" b="1" i="1">
                              <a:latin typeface="Cambria Math" panose="02040503050406030204" pitchFamily="18" charset="0"/>
                            </a:rPr>
                            <m:t>𝑻𝑺𝑫</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𝟎</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𝑴</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𝟏</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𝑬𝒅𝒂𝒅</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𝟐</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𝑽</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𝟑</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𝑫𝒆𝒄𝒊</m:t>
                          </m:r>
                          <m:sSub>
                            <m:sSubPr>
                              <m:ctrlPr>
                                <a:rPr lang="es-CL" sz="1800" b="1" i="1">
                                  <a:latin typeface="Cambria Math" panose="02040503050406030204" pitchFamily="18" charset="0"/>
                                </a:rPr>
                              </m:ctrlPr>
                            </m:sSubPr>
                            <m:e>
                              <m:r>
                                <a:rPr lang="es-CL" sz="1800" b="1" i="1">
                                  <a:latin typeface="Cambria Math" panose="02040503050406030204" pitchFamily="18" charset="0"/>
                                </a:rPr>
                                <m:t>𝒍</m:t>
                              </m:r>
                            </m:e>
                            <m:sub>
                              <m:r>
                                <a:rPr lang="es-CL" sz="1800" b="1" i="1">
                                  <a:latin typeface="Cambria Math" panose="02040503050406030204" pitchFamily="18" charset="0"/>
                                </a:rPr>
                                <m:t>𝑵𝑬𝑴</m:t>
                              </m:r>
                            </m:sub>
                          </m:sSub>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𝟒</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𝑴𝒖𝒏𝒊𝒄𝒊𝒑𝒂𝒍</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𝟓</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𝑺𝒖𝒃𝒗𝒆𝒏𝒄𝒊𝒐𝒏𝒂𝒅𝒐</m:t>
                          </m:r>
                        </m:e>
                        <m:sub>
                          <m:r>
                            <a:rPr lang="es-CL" sz="1800" b="1" i="1">
                              <a:latin typeface="Cambria Math" panose="02040503050406030204" pitchFamily="18" charset="0"/>
                            </a:rPr>
                            <m:t>𝒊</m:t>
                          </m:r>
                        </m:sub>
                      </m:sSub>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𝜷</m:t>
                          </m:r>
                        </m:e>
                        <m:sub>
                          <m:r>
                            <a:rPr lang="es-CL" sz="1800" b="1" i="1">
                              <a:latin typeface="Cambria Math" panose="02040503050406030204" pitchFamily="18" charset="0"/>
                            </a:rPr>
                            <m:t>𝟔</m:t>
                          </m:r>
                        </m:sub>
                      </m:sSub>
                      <m:r>
                        <a:rPr lang="es-CL" sz="1800" b="1" i="1">
                          <a:latin typeface="Cambria Math" panose="02040503050406030204" pitchFamily="18" charset="0"/>
                        </a:rPr>
                        <m:t>+</m:t>
                      </m:r>
                      <m:r>
                        <a:rPr lang="es-CL" sz="1800" b="1" i="1">
                          <a:latin typeface="Cambria Math" panose="02040503050406030204" pitchFamily="18" charset="0"/>
                        </a:rPr>
                        <m:t>𝑻𝒊𝒑</m:t>
                      </m:r>
                      <m:sSub>
                        <m:sSubPr>
                          <m:ctrlPr>
                            <a:rPr lang="es-CL" sz="1800" b="1" i="1">
                              <a:latin typeface="Cambria Math" panose="02040503050406030204" pitchFamily="18" charset="0"/>
                            </a:rPr>
                          </m:ctrlPr>
                        </m:sSubPr>
                        <m:e>
                          <m:r>
                            <a:rPr lang="es-CL" sz="1800" b="1" i="1">
                              <a:latin typeface="Cambria Math" panose="02040503050406030204" pitchFamily="18" charset="0"/>
                            </a:rPr>
                            <m:t>𝒐</m:t>
                          </m:r>
                        </m:e>
                        <m:sub>
                          <m:r>
                            <a:rPr lang="es-CL" sz="1800" b="1" i="1">
                              <a:latin typeface="Cambria Math" panose="02040503050406030204" pitchFamily="18" charset="0"/>
                            </a:rPr>
                            <m:t>𝑰𝑬𝑺</m:t>
                          </m:r>
                        </m:sub>
                      </m:sSub>
                      <m:r>
                        <a:rPr lang="es-CL" sz="1800" b="1" i="1">
                          <a:latin typeface="Cambria Math" panose="02040503050406030204" pitchFamily="18" charset="0"/>
                        </a:rPr>
                        <m:t>∗∅+Á</m:t>
                      </m:r>
                      <m:r>
                        <a:rPr lang="es-CL" sz="1800" b="1" i="1">
                          <a:latin typeface="Cambria Math" panose="02040503050406030204" pitchFamily="18" charset="0"/>
                        </a:rPr>
                        <m:t>𝒓𝒆</m:t>
                      </m:r>
                      <m:sSub>
                        <m:sSubPr>
                          <m:ctrlPr>
                            <a:rPr lang="es-CL" sz="1800" b="1" i="1">
                              <a:latin typeface="Cambria Math" panose="02040503050406030204" pitchFamily="18" charset="0"/>
                            </a:rPr>
                          </m:ctrlPr>
                        </m:sSubPr>
                        <m:e>
                          <m:r>
                            <a:rPr lang="es-CL" sz="1800" b="1" i="1">
                              <a:latin typeface="Cambria Math" panose="02040503050406030204" pitchFamily="18" charset="0"/>
                            </a:rPr>
                            <m:t>𝒂</m:t>
                          </m:r>
                        </m:e>
                        <m:sub>
                          <m:r>
                            <a:rPr lang="es-CL" sz="1800" b="1" i="1">
                              <a:latin typeface="Cambria Math" panose="02040503050406030204" pitchFamily="18" charset="0"/>
                            </a:rPr>
                            <m:t>𝑺𝑰𝑬𝑺</m:t>
                          </m:r>
                        </m:sub>
                      </m:sSub>
                      <m:r>
                        <a:rPr lang="es-CL" sz="1800" b="1" i="1">
                          <a:latin typeface="Cambria Math" panose="02040503050406030204" pitchFamily="18" charset="0"/>
                        </a:rPr>
                        <m:t>∗</m:t>
                      </m:r>
                      <m:r>
                        <a:rPr lang="es-CL" sz="1800" b="1" i="1">
                          <a:latin typeface="Cambria Math" panose="02040503050406030204" pitchFamily="18" charset="0"/>
                        </a:rPr>
                        <m:t>𝜶</m:t>
                      </m:r>
                      <m:r>
                        <a:rPr lang="es-CL" sz="1800" b="1" i="1">
                          <a:latin typeface="Cambria Math" panose="02040503050406030204" pitchFamily="18" charset="0"/>
                        </a:rPr>
                        <m:t>+</m:t>
                      </m:r>
                      <m:r>
                        <a:rPr lang="es-CL" sz="1800" b="1" i="1">
                          <a:highlight>
                            <a:srgbClr val="FFFF00"/>
                          </a:highlight>
                          <a:latin typeface="Cambria Math" panose="02040503050406030204" pitchFamily="18" charset="0"/>
                        </a:rPr>
                        <m:t>𝑪𝒐𝒏𝒕𝒓𝒐𝒍</m:t>
                      </m:r>
                      <m:r>
                        <a:rPr lang="es-CL" sz="1800" b="1" i="1">
                          <a:latin typeface="Cambria Math" panose="02040503050406030204" pitchFamily="18" charset="0"/>
                        </a:rPr>
                        <m:t>∗</m:t>
                      </m:r>
                      <m:r>
                        <a:rPr lang="es-CL" sz="1800" b="1" i="1">
                          <a:latin typeface="Cambria Math" panose="02040503050406030204" pitchFamily="18" charset="0"/>
                        </a:rPr>
                        <m:t>𝜸</m:t>
                      </m:r>
                      <m:r>
                        <a:rPr lang="es-CL" sz="1800" b="1" i="1">
                          <a:latin typeface="Cambria Math" panose="02040503050406030204" pitchFamily="18" charset="0"/>
                        </a:rPr>
                        <m:t>+</m:t>
                      </m:r>
                      <m:sSub>
                        <m:sSubPr>
                          <m:ctrlPr>
                            <a:rPr lang="es-CL" sz="1800" b="1" i="1">
                              <a:latin typeface="Cambria Math" panose="02040503050406030204" pitchFamily="18" charset="0"/>
                            </a:rPr>
                          </m:ctrlPr>
                        </m:sSubPr>
                        <m:e>
                          <m:r>
                            <a:rPr lang="es-CL" sz="1800" b="1" i="1">
                              <a:latin typeface="Cambria Math" panose="02040503050406030204" pitchFamily="18" charset="0"/>
                            </a:rPr>
                            <m:t>𝜺</m:t>
                          </m:r>
                        </m:e>
                        <m:sub>
                          <m:r>
                            <a:rPr lang="es-CL" sz="1800" b="1" i="1">
                              <a:latin typeface="Cambria Math" panose="02040503050406030204" pitchFamily="18" charset="0"/>
                            </a:rPr>
                            <m:t>𝒊</m:t>
                          </m:r>
                        </m:sub>
                      </m:sSub>
                    </m:oMath>
                  </m:oMathPara>
                </a14:m>
                <a:endParaRPr lang="es-CL" sz="1800" dirty="0"/>
              </a:p>
              <a:p>
                <a:pPr marL="0" indent="0" algn="just">
                  <a:buNone/>
                </a:pPr>
                <a:endParaRPr lang="es-ES_tradnl" sz="1800" dirty="0"/>
              </a:p>
              <a:p>
                <a:pPr algn="just"/>
                <a:r>
                  <a:rPr lang="es-CL" sz="1800" dirty="0"/>
                  <a:t>Luego de utilizar la especificación anterior, se realizó un </a:t>
                </a:r>
                <a:r>
                  <a:rPr lang="es-CL" sz="1800" b="1" dirty="0"/>
                  <a:t>segundo modelo </a:t>
                </a:r>
                <a:r>
                  <a:rPr lang="es-CL" sz="1800" dirty="0"/>
                  <a:t>que incorporó las </a:t>
                </a:r>
                <a:r>
                  <a:rPr lang="es-CL" sz="1800" b="1" dirty="0"/>
                  <a:t>diferencias en los mecanismos de financiamiento (créditos, becas o gratuidad) </a:t>
                </a:r>
                <a:r>
                  <a:rPr lang="es-CL" sz="1800" dirty="0"/>
                  <a:t>a los cuales tuvieron acceso los egresados.</a:t>
                </a:r>
              </a:p>
              <a:p>
                <a:pPr algn="just"/>
                <a:endParaRPr lang="es-CL" sz="1800" dirty="0"/>
              </a:p>
              <a:p>
                <a:pPr algn="just"/>
                <a:r>
                  <a:rPr lang="es-CL" sz="1800" dirty="0"/>
                  <a:t>Un </a:t>
                </a:r>
                <a:r>
                  <a:rPr lang="es-CL" sz="1800" b="1" dirty="0"/>
                  <a:t>tercer modelo </a:t>
                </a:r>
                <a:r>
                  <a:rPr lang="es-CL" sz="1800" dirty="0"/>
                  <a:t>permitió controlar también por los </a:t>
                </a:r>
                <a:r>
                  <a:rPr lang="es-CL" sz="1800" b="1" dirty="0"/>
                  <a:t>costos de oportunidad </a:t>
                </a:r>
                <a:r>
                  <a:rPr lang="es-CL" sz="1800" dirty="0"/>
                  <a:t>asociados a estudiar durante un año más. Se asumió como coste de oportunidad el </a:t>
                </a:r>
                <a:r>
                  <a:rPr lang="es-CL" sz="1800" b="1" dirty="0"/>
                  <a:t>arancel de la carrera</a:t>
                </a:r>
                <a:r>
                  <a:rPr lang="es-CL" sz="1800" dirty="0"/>
                  <a:t> y el </a:t>
                </a:r>
                <a:r>
                  <a:rPr lang="es-CL" sz="1800" b="1" dirty="0"/>
                  <a:t>ingreso</a:t>
                </a:r>
                <a:r>
                  <a:rPr lang="es-CL" sz="1800" dirty="0"/>
                  <a:t> que se podría estar percibiendo en caso de haber egresado a tiempo. </a:t>
                </a:r>
              </a:p>
              <a:p>
                <a:pPr algn="just"/>
                <a:endParaRPr lang="es-ES_tradnl" sz="1800" dirty="0"/>
              </a:p>
              <a:p>
                <a:pPr marL="0" indent="0" algn="just">
                  <a:buNone/>
                </a:pPr>
                <a:endParaRPr lang="es-CL" sz="1800" dirty="0"/>
              </a:p>
              <a:p>
                <a:endParaRPr lang="es-CL" sz="1800" dirty="0"/>
              </a:p>
              <a:p>
                <a:endParaRPr lang="es-CL" sz="1800" dirty="0"/>
              </a:p>
              <a:p>
                <a:endParaRPr lang="es-CL" sz="1800" dirty="0"/>
              </a:p>
            </p:txBody>
          </p:sp>
        </mc:Choice>
        <mc:Fallback xmlns="">
          <p:sp>
            <p:nvSpPr>
              <p:cNvPr id="3" name="2 Marcador de contenido"/>
              <p:cNvSpPr>
                <a:spLocks noGrp="1" noRot="1" noChangeAspect="1" noMove="1" noResize="1" noEditPoints="1" noAdjustHandles="1" noChangeArrowheads="1" noChangeShapeType="1" noTextEdit="1"/>
              </p:cNvSpPr>
              <p:nvPr>
                <p:ph idx="1"/>
              </p:nvPr>
            </p:nvSpPr>
            <p:spPr>
              <a:xfrm>
                <a:off x="457200" y="1600200"/>
                <a:ext cx="8229600" cy="4997152"/>
              </a:xfrm>
              <a:blipFill>
                <a:blip r:embed="rId2"/>
                <a:stretch>
                  <a:fillRect l="-593" t="-733" r="-593"/>
                </a:stretch>
              </a:blipFill>
            </p:spPr>
            <p:txBody>
              <a:bodyPr/>
              <a:lstStyle/>
              <a:p>
                <a:r>
                  <a:rPr lang="es-CL">
                    <a:noFill/>
                  </a:rPr>
                  <a:t> </a:t>
                </a:r>
              </a:p>
            </p:txBody>
          </p:sp>
        </mc:Fallback>
      </mc:AlternateContent>
    </p:spTree>
    <p:extLst>
      <p:ext uri="{BB962C8B-B14F-4D97-AF65-F5344CB8AC3E}">
        <p14:creationId xmlns:p14="http://schemas.microsoft.com/office/powerpoint/2010/main" val="957763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Consideraciones previas</a:t>
            </a:r>
          </a:p>
          <a:p>
            <a:pPr marL="0" indent="0" algn="just">
              <a:buNone/>
            </a:pPr>
            <a:endParaRPr lang="es-ES_tradnl" sz="1800" b="1" dirty="0"/>
          </a:p>
          <a:p>
            <a:pPr algn="just"/>
            <a:r>
              <a:rPr lang="es-ES_tradnl" sz="1800" dirty="0"/>
              <a:t>Todas las variable explicativas incluidas en el modelo son </a:t>
            </a:r>
            <a:r>
              <a:rPr lang="es-ES_tradnl" sz="1800" b="1" dirty="0"/>
              <a:t>estadísticamente significativas </a:t>
            </a:r>
            <a:r>
              <a:rPr lang="es-ES_tradnl" sz="1800" dirty="0"/>
              <a:t>con un nivel de confianza del 99%. </a:t>
            </a:r>
          </a:p>
          <a:p>
            <a:pPr algn="just"/>
            <a:endParaRPr lang="es-ES_tradnl" sz="1800" dirty="0"/>
          </a:p>
          <a:p>
            <a:pPr algn="just"/>
            <a:r>
              <a:rPr lang="es-CL" sz="1800" dirty="0"/>
              <a:t>El presente estudio busca realizar una primera aproximación al análisis de los determinantes del exceso de duración en la educación terciaria chilena y en ningún caso se busca determinar la cuantía exacta de un vínculo causal</a:t>
            </a:r>
            <a:endParaRPr lang="es-ES_tradnl" sz="1800" dirty="0"/>
          </a:p>
          <a:p>
            <a:pPr marL="0" indent="0" algn="just">
              <a:buNone/>
            </a:pPr>
            <a:endParaRPr lang="es-CL" sz="1800" dirty="0"/>
          </a:p>
          <a:p>
            <a:pPr algn="just"/>
            <a:r>
              <a:rPr lang="es-CL" sz="1800" dirty="0"/>
              <a:t>La evidencia expuesta permite sentar las bases teóricas y empíricas para futuros estudios en la materia que permitan llegar de evidencia más robusta.</a:t>
            </a:r>
          </a:p>
          <a:p>
            <a:pPr marL="0" indent="0" algn="just">
              <a:buNone/>
            </a:pPr>
            <a:endParaRPr lang="es-CL" sz="1800" dirty="0"/>
          </a:p>
          <a:p>
            <a:pPr algn="just"/>
            <a:r>
              <a:rPr lang="es-CL" sz="1800" dirty="0"/>
              <a:t>Los hallazgos constituyen un importante punto de partida para trabajar en </a:t>
            </a:r>
            <a:r>
              <a:rPr lang="es-CL" sz="1800" b="1" dirty="0"/>
              <a:t>políticas públicas que podrían ayudar a paliar los efectos negativos </a:t>
            </a:r>
            <a:r>
              <a:rPr lang="es-CL" sz="1800" dirty="0"/>
              <a:t>que genera la sobre duración sobre los estudiantes. </a:t>
            </a:r>
            <a:endParaRPr lang="es-ES_tradnl" sz="1800" dirty="0"/>
          </a:p>
          <a:p>
            <a:pPr marL="0" indent="0" algn="just">
              <a:buNone/>
            </a:pPr>
            <a:endParaRPr lang="es-CL" sz="1800" dirty="0"/>
          </a:p>
          <a:p>
            <a:endParaRPr lang="es-CL" sz="1800" dirty="0"/>
          </a:p>
          <a:p>
            <a:endParaRPr lang="es-CL" sz="1800" dirty="0"/>
          </a:p>
          <a:p>
            <a:endParaRPr lang="es-CL" sz="1800" dirty="0"/>
          </a:p>
        </p:txBody>
      </p:sp>
    </p:spTree>
    <p:extLst>
      <p:ext uri="{BB962C8B-B14F-4D97-AF65-F5344CB8AC3E}">
        <p14:creationId xmlns:p14="http://schemas.microsoft.com/office/powerpoint/2010/main" val="8264832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Brecha de género</a:t>
            </a:r>
          </a:p>
          <a:p>
            <a:pPr marL="0" indent="0" algn="just">
              <a:buNone/>
            </a:pPr>
            <a:endParaRPr lang="es-ES_tradnl" sz="1800" b="1" dirty="0"/>
          </a:p>
          <a:p>
            <a:pPr algn="just"/>
            <a:r>
              <a:rPr lang="es-CL" sz="1800" dirty="0"/>
              <a:t>Las tasas de sobre duración de las mujeres son, en promedio, </a:t>
            </a:r>
            <a:r>
              <a:rPr lang="es-CL" sz="1800" b="1" dirty="0"/>
              <a:t>1,3 puntos porcentuales más bajas que las de los hombres</a:t>
            </a:r>
            <a:r>
              <a:rPr lang="es-CL" sz="1800" dirty="0"/>
              <a:t>, controlando por todas las demás características incluidas en el modelo.</a:t>
            </a:r>
          </a:p>
          <a:p>
            <a:pPr algn="just"/>
            <a:endParaRPr lang="es-CL" sz="1800" dirty="0"/>
          </a:p>
          <a:p>
            <a:pPr algn="just"/>
            <a:r>
              <a:rPr lang="es-CL" sz="1800" dirty="0"/>
              <a:t>El coeficiente obtenido está alineado con la evidencia encontrada por Carvajal et al (2018) al estudiar a los egresados de carreras profesionales de la Universidad de Playa Ancha. </a:t>
            </a:r>
            <a:endParaRPr lang="es-ES_tradnl" sz="1800" dirty="0"/>
          </a:p>
          <a:p>
            <a:pPr marL="0" indent="0" algn="just">
              <a:buNone/>
            </a:pPr>
            <a:endParaRPr lang="es-ES_tradnl" sz="1800" b="1" dirty="0"/>
          </a:p>
          <a:p>
            <a:pPr algn="just"/>
            <a:r>
              <a:rPr lang="es-CL" sz="1800" dirty="0"/>
              <a:t>La magnitud del efecto expuesto podría estar subestimada, ya que no se está controlando por el hecho de haber tenido un hijo durante el pregrado. </a:t>
            </a:r>
          </a:p>
          <a:p>
            <a:endParaRPr lang="es-CL" sz="1800" dirty="0"/>
          </a:p>
          <a:p>
            <a:endParaRPr lang="es-CL" sz="1800" dirty="0"/>
          </a:p>
          <a:p>
            <a:endParaRPr lang="es-CL" sz="1800" dirty="0"/>
          </a:p>
        </p:txBody>
      </p:sp>
    </p:spTree>
    <p:extLst>
      <p:ext uri="{BB962C8B-B14F-4D97-AF65-F5344CB8AC3E}">
        <p14:creationId xmlns:p14="http://schemas.microsoft.com/office/powerpoint/2010/main" val="2749877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ES_tradnl" sz="1800" b="1" dirty="0"/>
              <a:t>Relevancia de los antecedentes de </a:t>
            </a:r>
            <a:r>
              <a:rPr lang="es-CL" sz="1800" b="1" dirty="0"/>
              <a:t>la Enseñanza Media</a:t>
            </a:r>
            <a:endParaRPr lang="es-ES_tradnl" sz="1800" b="1" dirty="0"/>
          </a:p>
          <a:p>
            <a:pPr marL="0" indent="0" algn="just">
              <a:buNone/>
            </a:pPr>
            <a:endParaRPr lang="es-CL" sz="1800" dirty="0"/>
          </a:p>
          <a:p>
            <a:pPr algn="just"/>
            <a:r>
              <a:rPr lang="es-CL" sz="1800" dirty="0"/>
              <a:t>Por cada aumento de decil NEM se genera una disminución de 1,2 puntos porcentuales en la tasa de sobre duración promedio, </a:t>
            </a:r>
            <a:r>
              <a:rPr lang="es-CL" sz="1800" dirty="0" err="1"/>
              <a:t>ceteris</a:t>
            </a:r>
            <a:r>
              <a:rPr lang="es-CL" sz="1800" dirty="0"/>
              <a:t> </a:t>
            </a:r>
            <a:r>
              <a:rPr lang="es-CL" sz="1800" dirty="0" err="1"/>
              <a:t>paribus</a:t>
            </a:r>
            <a:r>
              <a:rPr lang="es-CL" sz="1800" dirty="0"/>
              <a:t>.  </a:t>
            </a:r>
            <a:endParaRPr lang="es-ES_tradnl" sz="1800" dirty="0"/>
          </a:p>
          <a:p>
            <a:pPr marL="0" indent="0" algn="just">
              <a:buNone/>
            </a:pPr>
            <a:endParaRPr lang="es-ES_tradnl" sz="1800" b="1" dirty="0"/>
          </a:p>
          <a:p>
            <a:pPr algn="just"/>
            <a:r>
              <a:rPr lang="es-CL" sz="1800" dirty="0"/>
              <a:t>Un estudiante egresado de un colegio municipal sobre dura, en promedio,</a:t>
            </a:r>
            <a:r>
              <a:rPr lang="es-CL" sz="1800" b="1" dirty="0"/>
              <a:t> 4,2 puntos porcentuales más</a:t>
            </a:r>
            <a:r>
              <a:rPr lang="es-CL" sz="1800" dirty="0"/>
              <a:t> que un par de iguales características proveniente de un colegio particular pagado. </a:t>
            </a:r>
          </a:p>
          <a:p>
            <a:pPr algn="just"/>
            <a:endParaRPr lang="es-CL" sz="1800" dirty="0"/>
          </a:p>
          <a:p>
            <a:pPr algn="just"/>
            <a:r>
              <a:rPr lang="es-CL" sz="1800" dirty="0"/>
              <a:t>La brecha se reduce a 2,6 puntos porcentuales al comparar a los individuos provenientes de colegios subvencionados con aquellos egresados de colegios particulares.</a:t>
            </a:r>
          </a:p>
          <a:p>
            <a:pPr algn="just"/>
            <a:endParaRPr lang="es-CL" sz="1800" dirty="0"/>
          </a:p>
          <a:p>
            <a:pPr algn="just"/>
            <a:r>
              <a:rPr lang="es-CL" sz="1800" dirty="0"/>
              <a:t>El resultado anterior no es más que un reflejo de </a:t>
            </a:r>
            <a:r>
              <a:rPr lang="es-CL" sz="1800" b="1" dirty="0"/>
              <a:t>las brechas de calidad existentes en nuestro sistema educativo, </a:t>
            </a:r>
            <a:r>
              <a:rPr lang="es-CL" sz="1800" dirty="0"/>
              <a:t>más allá de las características particulares de vulnerabilidad de los estudiantes.</a:t>
            </a:r>
          </a:p>
          <a:p>
            <a:endParaRPr lang="es-CL" sz="1800" dirty="0"/>
          </a:p>
          <a:p>
            <a:endParaRPr lang="es-CL" sz="1800" dirty="0"/>
          </a:p>
        </p:txBody>
      </p:sp>
    </p:spTree>
    <p:extLst>
      <p:ext uri="{BB962C8B-B14F-4D97-AF65-F5344CB8AC3E}">
        <p14:creationId xmlns:p14="http://schemas.microsoft.com/office/powerpoint/2010/main" val="3547441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28800"/>
            <a:ext cx="8229600" cy="4997152"/>
          </a:xfrm>
        </p:spPr>
        <p:txBody>
          <a:bodyPr>
            <a:normAutofit lnSpcReduction="10000"/>
          </a:bodyPr>
          <a:lstStyle/>
          <a:p>
            <a:pPr marL="0" indent="0" algn="just">
              <a:buNone/>
            </a:pPr>
            <a:r>
              <a:rPr lang="es-CL" sz="1800" b="1" dirty="0"/>
              <a:t>Incentivos generados por los mecanismos de financiamiento</a:t>
            </a:r>
            <a:endParaRPr lang="es-ES_tradnl" sz="1800" b="1" dirty="0"/>
          </a:p>
          <a:p>
            <a:pPr marL="0" indent="0" algn="just">
              <a:buNone/>
            </a:pPr>
            <a:endParaRPr lang="es-CL" sz="1800" dirty="0"/>
          </a:p>
          <a:p>
            <a:pPr algn="just"/>
            <a:r>
              <a:rPr lang="es-CL" sz="1800" dirty="0"/>
              <a:t>Los coeficientes obtenidos para las variables de gratuidad y becas se alinean con la evidencia internacional (Garibaldi, 2012; </a:t>
            </a:r>
            <a:r>
              <a:rPr lang="es-CL" sz="1800" dirty="0" err="1"/>
              <a:t>Gunnes</a:t>
            </a:r>
            <a:r>
              <a:rPr lang="es-CL" sz="1800" dirty="0"/>
              <a:t>, 2013) de que aquellos estudiantes que asumirían una carga financiera mayor producto de su atraso tienden a esforzarse más para terminar sus estudios a tiempo.  </a:t>
            </a:r>
            <a:endParaRPr lang="es-ES_tradnl" sz="1800" dirty="0"/>
          </a:p>
          <a:p>
            <a:pPr marL="0" indent="0" algn="just">
              <a:buNone/>
            </a:pPr>
            <a:endParaRPr lang="es-ES_tradnl" sz="1800" b="1" dirty="0"/>
          </a:p>
          <a:p>
            <a:pPr algn="just"/>
            <a:r>
              <a:rPr lang="es-CL" sz="1800" dirty="0"/>
              <a:t>En efecto, la tasa de sobre duración reportada cambia radicalmente para individuos similares solo por el hecho de haber financiado sus estudios a través de la gratuidad: </a:t>
            </a:r>
            <a:r>
              <a:rPr lang="es-CL" sz="1800" b="1" dirty="0"/>
              <a:t>los estudiantes que gozan del financiamiento por gratuidad presentan un exceso de duración 9 puntos porcentuales menor que el de sus pares de características observables idénticas</a:t>
            </a:r>
            <a:r>
              <a:rPr lang="es-CL" sz="1800" dirty="0"/>
              <a:t> </a:t>
            </a:r>
            <a:r>
              <a:rPr lang="es-CL" sz="1800" b="1" dirty="0"/>
              <a:t>que no fueron beneficiarios de la gratuidad</a:t>
            </a:r>
            <a:r>
              <a:rPr lang="es-CL" sz="1800" dirty="0"/>
              <a:t>. </a:t>
            </a:r>
          </a:p>
          <a:p>
            <a:endParaRPr lang="es-CL" sz="1800" dirty="0"/>
          </a:p>
          <a:p>
            <a:pPr algn="just"/>
            <a:r>
              <a:rPr lang="es-CL" sz="1800" dirty="0"/>
              <a:t>La intuición detrás del resultado es simple, un individuo que goza de gratuidad tiene un incentivo financiero muy importante para terminar a tiempo ya que si no lo hace tendrá que comenzar a pagar por sus estudios.</a:t>
            </a:r>
          </a:p>
          <a:p>
            <a:endParaRPr lang="es-CL" sz="1800" dirty="0"/>
          </a:p>
          <a:p>
            <a:endParaRPr lang="es-CL" sz="1800" dirty="0"/>
          </a:p>
        </p:txBody>
      </p:sp>
    </p:spTree>
    <p:extLst>
      <p:ext uri="{BB962C8B-B14F-4D97-AF65-F5344CB8AC3E}">
        <p14:creationId xmlns:p14="http://schemas.microsoft.com/office/powerpoint/2010/main" val="942120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28800"/>
            <a:ext cx="8229600" cy="4997152"/>
          </a:xfrm>
        </p:spPr>
        <p:txBody>
          <a:bodyPr>
            <a:normAutofit/>
          </a:bodyPr>
          <a:lstStyle/>
          <a:p>
            <a:pPr marL="0" indent="0" algn="just">
              <a:buNone/>
            </a:pPr>
            <a:r>
              <a:rPr lang="es-CL" sz="1800" b="1" dirty="0"/>
              <a:t>Incentivos generados por los mecanismos de financiamiento</a:t>
            </a:r>
            <a:endParaRPr lang="es-ES_tradnl" sz="1800" b="1" dirty="0"/>
          </a:p>
          <a:p>
            <a:pPr marL="0" indent="0" algn="just">
              <a:buNone/>
            </a:pPr>
            <a:endParaRPr lang="es-CL" sz="1800" dirty="0"/>
          </a:p>
          <a:p>
            <a:pPr algn="just"/>
            <a:r>
              <a:rPr lang="es-CL" sz="1800" dirty="0"/>
              <a:t>En la misma línea, individuos que fueron becados durante su paso por la educación superior tienden a incurrir en excesos de duración menores: una sobre duración </a:t>
            </a:r>
            <a:r>
              <a:rPr lang="es-CL" sz="1800" b="1" dirty="0"/>
              <a:t>7 puntos porcentuales más baja que la de estudiantes similares que no fueron becados</a:t>
            </a:r>
            <a:r>
              <a:rPr lang="es-CL" sz="1800" dirty="0"/>
              <a:t>.</a:t>
            </a:r>
          </a:p>
          <a:p>
            <a:pPr algn="just"/>
            <a:endParaRPr lang="es-CL" sz="1800" dirty="0"/>
          </a:p>
          <a:p>
            <a:pPr algn="just"/>
            <a:r>
              <a:rPr lang="es-CL" sz="1800" dirty="0"/>
              <a:t>Los resultados sugieren que los </a:t>
            </a:r>
            <a:r>
              <a:rPr lang="es-CL" sz="1800" b="1" dirty="0"/>
              <a:t>incentivos a terminar a tiempo </a:t>
            </a:r>
            <a:r>
              <a:rPr lang="es-CL" sz="1800" dirty="0"/>
              <a:t>que impone la posibilidad de perder un beneficio </a:t>
            </a:r>
            <a:r>
              <a:rPr lang="es-CL" sz="1800" b="1" dirty="0"/>
              <a:t>hacen que estudiantes de iguales características demoren menos en cursar sus estudios superiores</a:t>
            </a:r>
            <a:r>
              <a:rPr lang="es-CL" sz="1800" dirty="0"/>
              <a:t>.</a:t>
            </a:r>
          </a:p>
          <a:p>
            <a:pPr algn="just"/>
            <a:endParaRPr lang="es-CL" sz="1800" dirty="0"/>
          </a:p>
          <a:p>
            <a:pPr algn="just"/>
            <a:r>
              <a:rPr lang="es-CL" sz="1800" dirty="0"/>
              <a:t>Si se extiende la cobertura de la gratuidad a los años de sobre duración se podría argumentar que </a:t>
            </a:r>
            <a:r>
              <a:rPr lang="es-CL" sz="1800" b="1" dirty="0"/>
              <a:t>los individuos perderían el incentivo mencionado </a:t>
            </a:r>
            <a:r>
              <a:rPr lang="es-CL" sz="1800" dirty="0"/>
              <a:t>y probablemente volverían a reportar las tasas de sobre duración observadas en estudiantes similares antes de la implementación de la gratuidad.</a:t>
            </a:r>
          </a:p>
        </p:txBody>
      </p:sp>
    </p:spTree>
    <p:extLst>
      <p:ext uri="{BB962C8B-B14F-4D97-AF65-F5344CB8AC3E}">
        <p14:creationId xmlns:p14="http://schemas.microsoft.com/office/powerpoint/2010/main" val="508553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28800"/>
            <a:ext cx="8229600" cy="4997152"/>
          </a:xfrm>
        </p:spPr>
        <p:txBody>
          <a:bodyPr>
            <a:normAutofit/>
          </a:bodyPr>
          <a:lstStyle/>
          <a:p>
            <a:pPr marL="0" indent="0" algn="just">
              <a:buNone/>
            </a:pPr>
            <a:r>
              <a:rPr lang="es-CL" sz="1800" b="1" dirty="0"/>
              <a:t>Incentivos generados por los mecanismos de financiamiento</a:t>
            </a:r>
            <a:endParaRPr lang="es-ES_tradnl" sz="1800" b="1" dirty="0"/>
          </a:p>
          <a:p>
            <a:pPr marL="0" indent="0" algn="just">
              <a:buNone/>
            </a:pPr>
            <a:endParaRPr lang="es-CL" sz="1800" dirty="0"/>
          </a:p>
          <a:p>
            <a:pPr algn="just"/>
            <a:r>
              <a:rPr lang="es-CL" sz="1800" dirty="0"/>
              <a:t>Contrariamente, un estudiante que financió su carrera gracias a los créditos estatales </a:t>
            </a:r>
            <a:r>
              <a:rPr lang="es-CL" sz="1800" b="1" dirty="0"/>
              <a:t>sobre dura 2,7 puntos porcentuales que un par de antecedentes parecidos que no fue beneficiario de algún crédito</a:t>
            </a:r>
            <a:r>
              <a:rPr lang="es-CL" sz="1800" dirty="0"/>
              <a:t>.</a:t>
            </a:r>
          </a:p>
          <a:p>
            <a:pPr algn="just"/>
            <a:endParaRPr lang="es-CL" sz="1800" dirty="0"/>
          </a:p>
          <a:p>
            <a:pPr algn="just"/>
            <a:r>
              <a:rPr lang="es-CL" sz="1800" dirty="0"/>
              <a:t>La amplia mayoría de los usuarios de los créditos debe </a:t>
            </a:r>
            <a:r>
              <a:rPr lang="es-CL" sz="1800" dirty="0" err="1"/>
              <a:t>copagar</a:t>
            </a:r>
            <a:r>
              <a:rPr lang="es-CL" sz="1800" dirty="0"/>
              <a:t> el arancel por sus propios medios, lo que llevaría a que muchos de ellos se vean obligados a trabajar mientras estudian para financiar dicho saldo restante.</a:t>
            </a:r>
          </a:p>
          <a:p>
            <a:pPr algn="just"/>
            <a:endParaRPr lang="es-CL" sz="1800" dirty="0"/>
          </a:p>
          <a:p>
            <a:pPr algn="just"/>
            <a:r>
              <a:rPr lang="es-CL" sz="1800" dirty="0"/>
              <a:t>La evidencia recopilada (</a:t>
            </a:r>
            <a:r>
              <a:rPr lang="es-CL" sz="1800" dirty="0" err="1"/>
              <a:t>Stinebrickner</a:t>
            </a:r>
            <a:r>
              <a:rPr lang="es-CL" sz="1800" dirty="0"/>
              <a:t>, 2003) sugiere que quienes estudian y trabajan simultáneamente demoran más en concluir sus procesos educativos terciarios, lo cual podría explicar el efecto encontrado.</a:t>
            </a:r>
          </a:p>
        </p:txBody>
      </p:sp>
    </p:spTree>
    <p:extLst>
      <p:ext uri="{BB962C8B-B14F-4D97-AF65-F5344CB8AC3E}">
        <p14:creationId xmlns:p14="http://schemas.microsoft.com/office/powerpoint/2010/main" val="3776320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CL" sz="1800" b="1" dirty="0"/>
              <a:t>Vulnerabilidad no es determinante</a:t>
            </a:r>
            <a:endParaRPr lang="es-ES_tradnl" sz="1800" b="1" dirty="0"/>
          </a:p>
          <a:p>
            <a:pPr marL="0" indent="0" algn="just">
              <a:buNone/>
            </a:pPr>
            <a:endParaRPr lang="es-CL" sz="1800" dirty="0"/>
          </a:p>
          <a:p>
            <a:pPr algn="just"/>
            <a:r>
              <a:rPr lang="es-CL" sz="1800" dirty="0"/>
              <a:t>Los resultados del primer realizado modelo sugieren que un individuo vulnerable, manteniendo todo lo demás constante, demoraría menos en cursar la misma carrera que un compañero proveniente de sectores más acomodados.  </a:t>
            </a:r>
            <a:endParaRPr lang="es-ES_tradnl" sz="1800" dirty="0"/>
          </a:p>
          <a:p>
            <a:pPr marL="0" indent="0" algn="just">
              <a:buNone/>
            </a:pPr>
            <a:endParaRPr lang="es-ES_tradnl" sz="1800" b="1" dirty="0"/>
          </a:p>
          <a:p>
            <a:pPr algn="just"/>
            <a:r>
              <a:rPr lang="es-CL" sz="1800" dirty="0"/>
              <a:t>No obstante, al incorporar el mecanismo de financiamiento a la especificación del modelo </a:t>
            </a:r>
            <a:r>
              <a:rPr lang="es-CL" sz="1800" b="1" dirty="0"/>
              <a:t>la influencia de la vulnerabilidad sobre el exceso de duración desaparece</a:t>
            </a:r>
            <a:r>
              <a:rPr lang="es-CL" sz="1800" dirty="0"/>
              <a:t>. </a:t>
            </a:r>
          </a:p>
          <a:p>
            <a:endParaRPr lang="es-CL" sz="1800" dirty="0"/>
          </a:p>
          <a:p>
            <a:pPr algn="just"/>
            <a:r>
              <a:rPr lang="es-CL" sz="1800" dirty="0"/>
              <a:t>En efecto, los </a:t>
            </a:r>
            <a:r>
              <a:rPr lang="es-CL" sz="1800" b="1" dirty="0"/>
              <a:t>individuos vulnerables son los únicos que pueden haber sido beneficiarios de la gratuidad y son quienes reciben la mayoría de las becas</a:t>
            </a:r>
            <a:r>
              <a:rPr lang="es-CL" sz="1800" dirty="0"/>
              <a:t>, por lo que en el primer modelo la variable vulnerabilidad habría estado incorporando el efecto de estas variables. </a:t>
            </a:r>
          </a:p>
          <a:p>
            <a:endParaRPr lang="es-CL" sz="1800" dirty="0"/>
          </a:p>
          <a:p>
            <a:endParaRPr lang="es-CL" sz="1800" dirty="0"/>
          </a:p>
          <a:p>
            <a:endParaRPr lang="es-CL" sz="1800" dirty="0"/>
          </a:p>
        </p:txBody>
      </p:sp>
    </p:spTree>
    <p:extLst>
      <p:ext uri="{BB962C8B-B14F-4D97-AF65-F5344CB8AC3E}">
        <p14:creationId xmlns:p14="http://schemas.microsoft.com/office/powerpoint/2010/main" val="1098412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Resultados</a:t>
            </a:r>
          </a:p>
        </p:txBody>
      </p:sp>
      <p:sp>
        <p:nvSpPr>
          <p:cNvPr id="3" name="2 Marcador de contenido"/>
          <p:cNvSpPr>
            <a:spLocks noGrp="1"/>
          </p:cNvSpPr>
          <p:nvPr>
            <p:ph idx="1"/>
          </p:nvPr>
        </p:nvSpPr>
        <p:spPr>
          <a:xfrm>
            <a:off x="457200" y="1600200"/>
            <a:ext cx="8229600" cy="4997152"/>
          </a:xfrm>
        </p:spPr>
        <p:txBody>
          <a:bodyPr>
            <a:normAutofit/>
          </a:bodyPr>
          <a:lstStyle/>
          <a:p>
            <a:pPr marL="0" indent="0" algn="just">
              <a:buNone/>
            </a:pPr>
            <a:r>
              <a:rPr lang="es-CL" sz="1800" b="1" dirty="0"/>
              <a:t>¿Estudiantes internalizan el costo de oportunidad?</a:t>
            </a:r>
          </a:p>
          <a:p>
            <a:pPr marL="0" indent="0" algn="just">
              <a:buNone/>
            </a:pPr>
            <a:endParaRPr lang="es-CL" sz="1800" dirty="0"/>
          </a:p>
          <a:p>
            <a:pPr algn="just"/>
            <a:r>
              <a:rPr lang="es-CL" sz="1800" dirty="0"/>
              <a:t>Ante un aumento del 30% en el arancel se observa una caída promedio de un punto porcentual en la sobre duración incurrida por individuos similares.  </a:t>
            </a:r>
            <a:endParaRPr lang="es-ES_tradnl" sz="1800" dirty="0"/>
          </a:p>
          <a:p>
            <a:pPr marL="0" indent="0" algn="just">
              <a:buNone/>
            </a:pPr>
            <a:endParaRPr lang="es-ES_tradnl" sz="1800" b="1" dirty="0"/>
          </a:p>
          <a:p>
            <a:pPr algn="just"/>
            <a:r>
              <a:rPr lang="es-CL" sz="1800" dirty="0"/>
              <a:t>Análogamente, un incremento del 30% en el salario esperado al egreso genera una disminución de 1,5 puntos porcentuales en la tasa de sobre duración promedio, </a:t>
            </a:r>
            <a:r>
              <a:rPr lang="es-CL" sz="1800" dirty="0" err="1"/>
              <a:t>ceteris</a:t>
            </a:r>
            <a:r>
              <a:rPr lang="es-CL" sz="1800" dirty="0"/>
              <a:t> </a:t>
            </a:r>
            <a:r>
              <a:rPr lang="es-CL" sz="1800" dirty="0" err="1"/>
              <a:t>paribus</a:t>
            </a:r>
            <a:r>
              <a:rPr lang="es-CL" sz="1800" dirty="0"/>
              <a:t>.</a:t>
            </a:r>
          </a:p>
          <a:p>
            <a:pPr algn="just"/>
            <a:endParaRPr lang="es-CL" sz="1800" dirty="0"/>
          </a:p>
          <a:p>
            <a:pPr algn="just"/>
            <a:r>
              <a:rPr lang="es-CL" sz="1800" dirty="0"/>
              <a:t>Una explicación plausible al bajo orden de magnitud de los estimadores obtenidos es una posible desinformación por parte de los estudiantes, lo cual se condice con la evidencia encontrada por </a:t>
            </a:r>
            <a:r>
              <a:rPr lang="es-CL" sz="1800" dirty="0" err="1"/>
              <a:t>Betts</a:t>
            </a:r>
            <a:r>
              <a:rPr lang="es-CL" sz="1800" dirty="0"/>
              <a:t> (1996) de que información detallada respecto a los retornos que se perciben en el mercado laboral no es bien comprendida por los estudiantes.  </a:t>
            </a:r>
          </a:p>
          <a:p>
            <a:endParaRPr lang="es-CL" sz="1800" dirty="0"/>
          </a:p>
          <a:p>
            <a:endParaRPr lang="es-CL" sz="1800" dirty="0"/>
          </a:p>
          <a:p>
            <a:endParaRPr lang="es-CL" sz="1800" dirty="0"/>
          </a:p>
        </p:txBody>
      </p:sp>
    </p:spTree>
    <p:extLst>
      <p:ext uri="{BB962C8B-B14F-4D97-AF65-F5344CB8AC3E}">
        <p14:creationId xmlns:p14="http://schemas.microsoft.com/office/powerpoint/2010/main" val="1524945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Principales conclusiones</a:t>
            </a:r>
          </a:p>
        </p:txBody>
      </p:sp>
      <p:sp>
        <p:nvSpPr>
          <p:cNvPr id="3" name="2 Marcador de contenido"/>
          <p:cNvSpPr>
            <a:spLocks noGrp="1"/>
          </p:cNvSpPr>
          <p:nvPr>
            <p:ph idx="1"/>
          </p:nvPr>
        </p:nvSpPr>
        <p:spPr>
          <a:xfrm>
            <a:off x="457200" y="1600200"/>
            <a:ext cx="8229600" cy="5069160"/>
          </a:xfrm>
        </p:spPr>
        <p:txBody>
          <a:bodyPr>
            <a:normAutofit/>
          </a:bodyPr>
          <a:lstStyle/>
          <a:p>
            <a:pPr algn="just"/>
            <a:r>
              <a:rPr lang="es-CL" sz="1800" b="1" dirty="0"/>
              <a:t>Quienes egresan de colegios municipales tienen una tasa de sobre duración basal más elevada</a:t>
            </a:r>
            <a:r>
              <a:rPr lang="es-CL" sz="1800" dirty="0"/>
              <a:t>, a pesar de controlar por todos los factores observables estudiados, incluyendo vulnerabilidad.</a:t>
            </a:r>
          </a:p>
          <a:p>
            <a:pPr algn="just"/>
            <a:endParaRPr lang="es-CL" sz="1800" dirty="0"/>
          </a:p>
          <a:p>
            <a:pPr algn="just"/>
            <a:r>
              <a:rPr lang="es-CL" sz="1800" dirty="0"/>
              <a:t>La </a:t>
            </a:r>
            <a:r>
              <a:rPr lang="es-CL" sz="1800" b="1" dirty="0"/>
              <a:t>vulnerabilidad</a:t>
            </a:r>
            <a:r>
              <a:rPr lang="es-CL" sz="1800" dirty="0"/>
              <a:t> u origen socioeconómico </a:t>
            </a:r>
            <a:r>
              <a:rPr lang="es-CL" sz="1800" b="1" dirty="0"/>
              <a:t>no es el factor más determinante </a:t>
            </a:r>
            <a:r>
              <a:rPr lang="es-CL" sz="1800" dirty="0"/>
              <a:t>a la hora de predecir el nivel de sobre duración que percibirá un estudiante.</a:t>
            </a:r>
          </a:p>
          <a:p>
            <a:pPr algn="just"/>
            <a:endParaRPr lang="es-CL" sz="1800" dirty="0"/>
          </a:p>
          <a:p>
            <a:pPr algn="just"/>
            <a:r>
              <a:rPr lang="es-CL" sz="1800" dirty="0"/>
              <a:t>En general, los </a:t>
            </a:r>
            <a:r>
              <a:rPr lang="es-CL" sz="1800" b="1" dirty="0"/>
              <a:t>incentivos a terminar a tiempo </a:t>
            </a:r>
            <a:r>
              <a:rPr lang="es-CL" sz="1800" dirty="0"/>
              <a:t>que impone la posibilidad de </a:t>
            </a:r>
            <a:r>
              <a:rPr lang="es-CL" sz="1800" b="1" dirty="0"/>
              <a:t>perder un beneficio</a:t>
            </a:r>
            <a:r>
              <a:rPr lang="es-CL" sz="1800" dirty="0"/>
              <a:t> de financiamiento hacen que estudiantes de igual características </a:t>
            </a:r>
            <a:r>
              <a:rPr lang="es-CL" sz="1800" b="1" dirty="0"/>
              <a:t>demoren menos en cursar sus estudios superiores</a:t>
            </a:r>
            <a:r>
              <a:rPr lang="es-CL" sz="1800" dirty="0"/>
              <a:t>.</a:t>
            </a:r>
          </a:p>
          <a:p>
            <a:pPr algn="just"/>
            <a:endParaRPr lang="es-CL" sz="1800" dirty="0"/>
          </a:p>
          <a:p>
            <a:pPr algn="just"/>
            <a:r>
              <a:rPr lang="es-CL" sz="1800" dirty="0"/>
              <a:t>Otras características que parecen influir en la sobre duración son el género, las notas de enseñanza media, el tipo institución de educación superior, y los costos de oportunidad asociados estudiar durante un año más.</a:t>
            </a:r>
          </a:p>
        </p:txBody>
      </p:sp>
    </p:spTree>
    <p:extLst>
      <p:ext uri="{BB962C8B-B14F-4D97-AF65-F5344CB8AC3E}">
        <p14:creationId xmlns:p14="http://schemas.microsoft.com/office/powerpoint/2010/main" val="1187031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Referencias</a:t>
            </a:r>
          </a:p>
        </p:txBody>
      </p:sp>
      <p:sp>
        <p:nvSpPr>
          <p:cNvPr id="3" name="2 Marcador de contenido"/>
          <p:cNvSpPr>
            <a:spLocks noGrp="1"/>
          </p:cNvSpPr>
          <p:nvPr>
            <p:ph idx="1"/>
          </p:nvPr>
        </p:nvSpPr>
        <p:spPr>
          <a:xfrm>
            <a:off x="457200" y="1600200"/>
            <a:ext cx="8229600" cy="5069160"/>
          </a:xfrm>
        </p:spPr>
        <p:txBody>
          <a:bodyPr>
            <a:normAutofit fontScale="85000" lnSpcReduction="20000"/>
          </a:bodyPr>
          <a:lstStyle/>
          <a:p>
            <a:pPr marL="0" indent="0" algn="just">
              <a:buNone/>
            </a:pPr>
            <a:r>
              <a:rPr lang="es-CL" sz="1800" dirty="0" err="1"/>
              <a:t>Adelman</a:t>
            </a:r>
            <a:r>
              <a:rPr lang="es-CL" sz="1800" dirty="0"/>
              <a:t>, C. (2006). </a:t>
            </a:r>
            <a:r>
              <a:rPr lang="es-CL" sz="1800" dirty="0" err="1"/>
              <a:t>The</a:t>
            </a:r>
            <a:r>
              <a:rPr lang="es-CL" sz="1800" dirty="0"/>
              <a:t> </a:t>
            </a:r>
            <a:r>
              <a:rPr lang="es-CL" sz="1800" dirty="0" err="1"/>
              <a:t>Toolbox</a:t>
            </a:r>
            <a:r>
              <a:rPr lang="es-CL" sz="1800" dirty="0"/>
              <a:t> </a:t>
            </a:r>
            <a:r>
              <a:rPr lang="es-CL" sz="1800" dirty="0" err="1"/>
              <a:t>Revisited</a:t>
            </a:r>
            <a:r>
              <a:rPr lang="es-CL" sz="1800" dirty="0"/>
              <a:t>: </a:t>
            </a:r>
            <a:r>
              <a:rPr lang="es-CL" sz="1800" dirty="0" err="1"/>
              <a:t>Paths</a:t>
            </a:r>
            <a:r>
              <a:rPr lang="es-CL" sz="1800" dirty="0"/>
              <a:t> </a:t>
            </a:r>
            <a:r>
              <a:rPr lang="es-CL" sz="1800" dirty="0" err="1"/>
              <a:t>to</a:t>
            </a:r>
            <a:r>
              <a:rPr lang="es-CL" sz="1800" dirty="0"/>
              <a:t> </a:t>
            </a:r>
            <a:r>
              <a:rPr lang="es-CL" sz="1800" dirty="0" err="1"/>
              <a:t>Degree</a:t>
            </a:r>
            <a:r>
              <a:rPr lang="es-CL" sz="1800" dirty="0"/>
              <a:t> </a:t>
            </a:r>
            <a:r>
              <a:rPr lang="es-CL" sz="1800" dirty="0" err="1"/>
              <a:t>Completion</a:t>
            </a:r>
            <a:r>
              <a:rPr lang="es-CL" sz="1800" dirty="0"/>
              <a:t> </a:t>
            </a:r>
            <a:r>
              <a:rPr lang="es-CL" sz="1800" dirty="0" err="1"/>
              <a:t>From</a:t>
            </a:r>
            <a:r>
              <a:rPr lang="es-CL" sz="1800" dirty="0"/>
              <a:t> High </a:t>
            </a:r>
            <a:r>
              <a:rPr lang="es-CL" sz="1800" dirty="0" err="1"/>
              <a:t>School</a:t>
            </a:r>
            <a:r>
              <a:rPr lang="es-CL" sz="1800" dirty="0"/>
              <a:t> </a:t>
            </a:r>
            <a:r>
              <a:rPr lang="es-CL" sz="1800" dirty="0" err="1"/>
              <a:t>Through</a:t>
            </a:r>
            <a:r>
              <a:rPr lang="es-CL" sz="1800" dirty="0"/>
              <a:t> </a:t>
            </a:r>
            <a:r>
              <a:rPr lang="es-CL" sz="1800" dirty="0" err="1"/>
              <a:t>College</a:t>
            </a:r>
            <a:r>
              <a:rPr lang="es-CL" sz="1800" dirty="0"/>
              <a:t>. U.S. </a:t>
            </a:r>
            <a:r>
              <a:rPr lang="es-CL" sz="1800" dirty="0" err="1"/>
              <a:t>Department</a:t>
            </a:r>
            <a:r>
              <a:rPr lang="es-CL" sz="1800" dirty="0"/>
              <a:t> </a:t>
            </a:r>
            <a:r>
              <a:rPr lang="es-CL" sz="1800" dirty="0" err="1"/>
              <a:t>of</a:t>
            </a:r>
            <a:r>
              <a:rPr lang="es-CL" sz="1800" dirty="0"/>
              <a:t> </a:t>
            </a:r>
            <a:r>
              <a:rPr lang="es-CL" sz="1800" dirty="0" err="1"/>
              <a:t>Education</a:t>
            </a:r>
            <a:r>
              <a:rPr lang="es-CL" sz="1800" dirty="0"/>
              <a:t> Recuperado de: www.ed.gov/rschstat/research/pubs/toolboxrevisit/index.html </a:t>
            </a:r>
          </a:p>
          <a:p>
            <a:pPr marL="0" indent="0" algn="just">
              <a:buNone/>
            </a:pPr>
            <a:endParaRPr lang="es-CL" sz="1800" dirty="0"/>
          </a:p>
          <a:p>
            <a:pPr marL="0" indent="0" algn="just">
              <a:buNone/>
            </a:pPr>
            <a:r>
              <a:rPr lang="es-CL" sz="1800" dirty="0"/>
              <a:t>Allen, J. et al (2010). </a:t>
            </a:r>
            <a:r>
              <a:rPr lang="es-CL" sz="1800" dirty="0" err="1"/>
              <a:t>Effects</a:t>
            </a:r>
            <a:r>
              <a:rPr lang="es-CL" sz="1800" dirty="0"/>
              <a:t> </a:t>
            </a:r>
            <a:r>
              <a:rPr lang="es-CL" sz="1800" dirty="0" err="1"/>
              <a:t>of</a:t>
            </a:r>
            <a:r>
              <a:rPr lang="es-CL" sz="1800" dirty="0"/>
              <a:t> </a:t>
            </a:r>
            <a:r>
              <a:rPr lang="es-CL" sz="1800" dirty="0" err="1"/>
              <a:t>interest</a:t>
            </a:r>
            <a:r>
              <a:rPr lang="es-CL" sz="1800" dirty="0"/>
              <a:t>–</a:t>
            </a:r>
            <a:r>
              <a:rPr lang="es-CL" sz="1800" dirty="0" err="1"/>
              <a:t>major</a:t>
            </a:r>
            <a:r>
              <a:rPr lang="es-CL" sz="1800" dirty="0"/>
              <a:t> </a:t>
            </a:r>
            <a:r>
              <a:rPr lang="es-CL" sz="1800" dirty="0" err="1"/>
              <a:t>congruence</a:t>
            </a:r>
            <a:r>
              <a:rPr lang="es-CL" sz="1800" dirty="0"/>
              <a:t>, </a:t>
            </a:r>
            <a:r>
              <a:rPr lang="es-CL" sz="1800" dirty="0" err="1"/>
              <a:t>motivation</a:t>
            </a:r>
            <a:r>
              <a:rPr lang="es-CL" sz="1800" dirty="0"/>
              <a:t>, and </a:t>
            </a:r>
            <a:r>
              <a:rPr lang="es-CL" sz="1800" dirty="0" err="1"/>
              <a:t>academic</a:t>
            </a:r>
            <a:r>
              <a:rPr lang="es-CL" sz="1800" dirty="0"/>
              <a:t> performance </a:t>
            </a:r>
            <a:r>
              <a:rPr lang="es-CL" sz="1800" dirty="0" err="1"/>
              <a:t>on</a:t>
            </a:r>
            <a:r>
              <a:rPr lang="es-CL" sz="1800" dirty="0"/>
              <a:t> </a:t>
            </a:r>
            <a:r>
              <a:rPr lang="es-CL" sz="1800" dirty="0" err="1"/>
              <a:t>timely</a:t>
            </a:r>
            <a:r>
              <a:rPr lang="es-CL" sz="1800" dirty="0"/>
              <a:t> </a:t>
            </a:r>
            <a:r>
              <a:rPr lang="es-CL" sz="1800" dirty="0" err="1"/>
              <a:t>degree</a:t>
            </a:r>
            <a:r>
              <a:rPr lang="es-CL" sz="1800" dirty="0"/>
              <a:t> </a:t>
            </a:r>
            <a:r>
              <a:rPr lang="es-CL" sz="1800" dirty="0" err="1"/>
              <a:t>attainment</a:t>
            </a:r>
            <a:r>
              <a:rPr lang="es-CL" sz="1800" dirty="0"/>
              <a:t>. </a:t>
            </a:r>
            <a:r>
              <a:rPr lang="es-CL" sz="1800" dirty="0" err="1"/>
              <a:t>Journal</a:t>
            </a:r>
            <a:r>
              <a:rPr lang="es-CL" sz="1800" dirty="0"/>
              <a:t> </a:t>
            </a:r>
            <a:r>
              <a:rPr lang="es-CL" sz="1800" dirty="0" err="1"/>
              <a:t>of</a:t>
            </a:r>
            <a:r>
              <a:rPr lang="es-CL" sz="1800" dirty="0"/>
              <a:t> </a:t>
            </a:r>
            <a:r>
              <a:rPr lang="es-CL" sz="1800" dirty="0" err="1"/>
              <a:t>Counseling</a:t>
            </a:r>
            <a:r>
              <a:rPr lang="es-CL" sz="1800" dirty="0"/>
              <a:t> </a:t>
            </a:r>
            <a:r>
              <a:rPr lang="es-CL" sz="1800" dirty="0" err="1"/>
              <a:t>Psychology</a:t>
            </a:r>
            <a:r>
              <a:rPr lang="es-CL" sz="1800" dirty="0"/>
              <a:t>, 57(1), 23–35. Recuperado de: https://doi.org/10.1037/a0017267 </a:t>
            </a:r>
          </a:p>
          <a:p>
            <a:pPr marL="0" indent="0" algn="just">
              <a:buNone/>
            </a:pPr>
            <a:endParaRPr lang="es-CL" sz="1800" dirty="0"/>
          </a:p>
          <a:p>
            <a:pPr marL="0" indent="0" algn="just">
              <a:buNone/>
            </a:pPr>
            <a:r>
              <a:rPr lang="es-CL" sz="1800" dirty="0" err="1"/>
              <a:t>Bettinger</a:t>
            </a:r>
            <a:r>
              <a:rPr lang="es-CL" sz="1800" dirty="0"/>
              <a:t>, E. et al (2009). </a:t>
            </a:r>
            <a:r>
              <a:rPr lang="es-CL" sz="1800" dirty="0" err="1"/>
              <a:t>Addressing</a:t>
            </a:r>
            <a:r>
              <a:rPr lang="es-CL" sz="1800" dirty="0"/>
              <a:t> </a:t>
            </a:r>
            <a:r>
              <a:rPr lang="es-CL" sz="1800" dirty="0" err="1"/>
              <a:t>the</a:t>
            </a:r>
            <a:r>
              <a:rPr lang="es-CL" sz="1800" dirty="0"/>
              <a:t> </a:t>
            </a:r>
            <a:r>
              <a:rPr lang="es-CL" sz="1800" dirty="0" err="1"/>
              <a:t>Needs</a:t>
            </a:r>
            <a:r>
              <a:rPr lang="es-CL" sz="1800" dirty="0"/>
              <a:t> </a:t>
            </a:r>
            <a:r>
              <a:rPr lang="es-CL" sz="1800" dirty="0" err="1"/>
              <a:t>of</a:t>
            </a:r>
            <a:r>
              <a:rPr lang="es-CL" sz="1800" dirty="0"/>
              <a:t> </a:t>
            </a:r>
            <a:r>
              <a:rPr lang="es-CL" sz="1800" dirty="0" err="1"/>
              <a:t>Underprepared</a:t>
            </a:r>
            <a:r>
              <a:rPr lang="es-CL" sz="1800" dirty="0"/>
              <a:t> </a:t>
            </a:r>
            <a:r>
              <a:rPr lang="es-CL" sz="1800" dirty="0" err="1"/>
              <a:t>Students</a:t>
            </a:r>
            <a:r>
              <a:rPr lang="es-CL" sz="1800" dirty="0"/>
              <a:t> in </a:t>
            </a:r>
            <a:r>
              <a:rPr lang="es-CL" sz="1800" dirty="0" err="1"/>
              <a:t>Higher</a:t>
            </a:r>
            <a:r>
              <a:rPr lang="es-CL" sz="1800" dirty="0"/>
              <a:t> </a:t>
            </a:r>
            <a:r>
              <a:rPr lang="es-CL" sz="1800" dirty="0" err="1"/>
              <a:t>Education</a:t>
            </a:r>
            <a:r>
              <a:rPr lang="es-CL" sz="1800" dirty="0"/>
              <a:t>. </a:t>
            </a:r>
            <a:r>
              <a:rPr lang="es-CL" sz="1800" dirty="0" err="1"/>
              <a:t>Journal</a:t>
            </a:r>
            <a:r>
              <a:rPr lang="es-CL" sz="1800" dirty="0"/>
              <a:t> </a:t>
            </a:r>
            <a:r>
              <a:rPr lang="es-CL" sz="1800" dirty="0" err="1"/>
              <a:t>of</a:t>
            </a:r>
            <a:r>
              <a:rPr lang="es-CL" sz="1800" dirty="0"/>
              <a:t> Human </a:t>
            </a:r>
            <a:r>
              <a:rPr lang="es-CL" sz="1800" dirty="0" err="1"/>
              <a:t>Resources</a:t>
            </a:r>
            <a:r>
              <a:rPr lang="es-CL" sz="1800" dirty="0"/>
              <a:t>, 44(3), 736-771. Recuperado de: http://jhr.uwpress.org/content/44/3/736.abstract </a:t>
            </a:r>
          </a:p>
          <a:p>
            <a:pPr marL="0" indent="0" algn="just">
              <a:buNone/>
            </a:pPr>
            <a:endParaRPr lang="es-CL" sz="1800" dirty="0"/>
          </a:p>
          <a:p>
            <a:pPr marL="0" indent="0" algn="just">
              <a:buNone/>
            </a:pPr>
            <a:r>
              <a:rPr lang="es-CL" sz="1800" dirty="0" err="1"/>
              <a:t>Betts</a:t>
            </a:r>
            <a:r>
              <a:rPr lang="es-CL" sz="1800" dirty="0"/>
              <a:t>, J. (1996). </a:t>
            </a:r>
            <a:r>
              <a:rPr lang="es-CL" sz="1800" dirty="0" err="1"/>
              <a:t>What</a:t>
            </a:r>
            <a:r>
              <a:rPr lang="es-CL" sz="1800" dirty="0"/>
              <a:t> Do </a:t>
            </a:r>
            <a:r>
              <a:rPr lang="es-CL" sz="1800" dirty="0" err="1"/>
              <a:t>Students</a:t>
            </a:r>
            <a:r>
              <a:rPr lang="es-CL" sz="1800" dirty="0"/>
              <a:t> </a:t>
            </a:r>
            <a:r>
              <a:rPr lang="es-CL" sz="1800" dirty="0" err="1"/>
              <a:t>Know</a:t>
            </a:r>
            <a:r>
              <a:rPr lang="es-CL" sz="1800" dirty="0"/>
              <a:t> </a:t>
            </a:r>
            <a:r>
              <a:rPr lang="es-CL" sz="1800" dirty="0" err="1"/>
              <a:t>about</a:t>
            </a:r>
            <a:r>
              <a:rPr lang="es-CL" sz="1800" dirty="0"/>
              <a:t> </a:t>
            </a:r>
            <a:r>
              <a:rPr lang="es-CL" sz="1800" dirty="0" err="1"/>
              <a:t>Wages</a:t>
            </a:r>
            <a:r>
              <a:rPr lang="es-CL" sz="1800" dirty="0"/>
              <a:t>? </a:t>
            </a:r>
            <a:r>
              <a:rPr lang="es-CL" sz="1800" dirty="0" err="1"/>
              <a:t>Evidence</a:t>
            </a:r>
            <a:r>
              <a:rPr lang="es-CL" sz="1800" dirty="0"/>
              <a:t> </a:t>
            </a:r>
            <a:r>
              <a:rPr lang="es-CL" sz="1800" dirty="0" err="1"/>
              <a:t>from</a:t>
            </a:r>
            <a:r>
              <a:rPr lang="es-CL" sz="1800" dirty="0"/>
              <a:t> a </a:t>
            </a:r>
            <a:r>
              <a:rPr lang="es-CL" sz="1800" dirty="0" err="1"/>
              <a:t>Survey</a:t>
            </a:r>
            <a:r>
              <a:rPr lang="es-CL" sz="1800" dirty="0"/>
              <a:t> </a:t>
            </a:r>
            <a:r>
              <a:rPr lang="es-CL" sz="1800" dirty="0" err="1"/>
              <a:t>of</a:t>
            </a:r>
            <a:r>
              <a:rPr lang="es-CL" sz="1800" dirty="0"/>
              <a:t> </a:t>
            </a:r>
            <a:r>
              <a:rPr lang="es-CL" sz="1800" dirty="0" err="1"/>
              <a:t>Undergraduates</a:t>
            </a:r>
            <a:r>
              <a:rPr lang="es-CL" sz="1800" dirty="0"/>
              <a:t>. </a:t>
            </a:r>
            <a:r>
              <a:rPr lang="es-CL" sz="1800" dirty="0" err="1"/>
              <a:t>The</a:t>
            </a:r>
            <a:r>
              <a:rPr lang="es-CL" sz="1800" dirty="0"/>
              <a:t> </a:t>
            </a:r>
            <a:r>
              <a:rPr lang="es-CL" sz="1800" dirty="0" err="1"/>
              <a:t>Journal</a:t>
            </a:r>
            <a:r>
              <a:rPr lang="es-CL" sz="1800" dirty="0"/>
              <a:t> </a:t>
            </a:r>
            <a:r>
              <a:rPr lang="es-CL" sz="1800" dirty="0" err="1"/>
              <a:t>of</a:t>
            </a:r>
            <a:r>
              <a:rPr lang="es-CL" sz="1800" dirty="0"/>
              <a:t> Human </a:t>
            </a:r>
            <a:r>
              <a:rPr lang="es-CL" sz="1800" dirty="0" err="1"/>
              <a:t>Resources</a:t>
            </a:r>
            <a:r>
              <a:rPr lang="es-CL" sz="1800" dirty="0"/>
              <a:t>, 31(1), 27–56. Recuperado de: https://www.jstor.org/stable/146042 </a:t>
            </a:r>
          </a:p>
          <a:p>
            <a:pPr marL="0" indent="0" algn="just">
              <a:buNone/>
            </a:pPr>
            <a:endParaRPr lang="es-CL" sz="1800" dirty="0"/>
          </a:p>
          <a:p>
            <a:pPr marL="0" indent="0" algn="just">
              <a:buNone/>
            </a:pPr>
            <a:r>
              <a:rPr lang="es-CL" sz="1800" dirty="0"/>
              <a:t>Bucarey, A. et al (2020). Labor </a:t>
            </a:r>
            <a:r>
              <a:rPr lang="es-CL" sz="1800" dirty="0" err="1"/>
              <a:t>Market</a:t>
            </a:r>
            <a:r>
              <a:rPr lang="es-CL" sz="1800" dirty="0"/>
              <a:t> </a:t>
            </a:r>
            <a:r>
              <a:rPr lang="es-CL" sz="1800" dirty="0" err="1"/>
              <a:t>Returns</a:t>
            </a:r>
            <a:r>
              <a:rPr lang="es-CL" sz="1800" dirty="0"/>
              <a:t> </a:t>
            </a:r>
            <a:r>
              <a:rPr lang="es-CL" sz="1800" dirty="0" err="1"/>
              <a:t>to</a:t>
            </a:r>
            <a:r>
              <a:rPr lang="es-CL" sz="1800" dirty="0"/>
              <a:t> </a:t>
            </a:r>
            <a:r>
              <a:rPr lang="es-CL" sz="1800" dirty="0" err="1"/>
              <a:t>Student</a:t>
            </a:r>
            <a:r>
              <a:rPr lang="es-CL" sz="1800" dirty="0"/>
              <a:t> </a:t>
            </a:r>
            <a:r>
              <a:rPr lang="es-CL" sz="1800" dirty="0" err="1"/>
              <a:t>Loans</a:t>
            </a:r>
            <a:r>
              <a:rPr lang="es-CL" sz="1800" dirty="0"/>
              <a:t> </a:t>
            </a:r>
            <a:r>
              <a:rPr lang="es-CL" sz="1800" dirty="0" err="1"/>
              <a:t>for</a:t>
            </a:r>
            <a:r>
              <a:rPr lang="es-CL" sz="1800" dirty="0"/>
              <a:t> </a:t>
            </a:r>
            <a:r>
              <a:rPr lang="es-CL" sz="1800" dirty="0" err="1"/>
              <a:t>University</a:t>
            </a:r>
            <a:r>
              <a:rPr lang="es-CL" sz="1800" dirty="0"/>
              <a:t>: </a:t>
            </a:r>
            <a:r>
              <a:rPr lang="es-CL" sz="1800" dirty="0" err="1"/>
              <a:t>Evidence</a:t>
            </a:r>
            <a:r>
              <a:rPr lang="es-CL" sz="1800" dirty="0"/>
              <a:t> </a:t>
            </a:r>
            <a:r>
              <a:rPr lang="es-CL" sz="1800" dirty="0" err="1"/>
              <a:t>from</a:t>
            </a:r>
            <a:r>
              <a:rPr lang="es-CL" sz="1800" dirty="0"/>
              <a:t> Chile. </a:t>
            </a:r>
            <a:r>
              <a:rPr lang="es-CL" sz="1800" dirty="0" err="1"/>
              <a:t>Journal</a:t>
            </a:r>
            <a:r>
              <a:rPr lang="es-CL" sz="1800" dirty="0"/>
              <a:t> </a:t>
            </a:r>
            <a:r>
              <a:rPr lang="es-CL" sz="1800" dirty="0" err="1"/>
              <a:t>of</a:t>
            </a:r>
            <a:r>
              <a:rPr lang="es-CL" sz="1800" dirty="0"/>
              <a:t> Labor </a:t>
            </a:r>
            <a:r>
              <a:rPr lang="es-CL" sz="1800" dirty="0" err="1"/>
              <a:t>Economics</a:t>
            </a:r>
            <a:r>
              <a:rPr lang="es-CL" sz="1800" dirty="0"/>
              <a:t>, 38(3). Recuperado de: https://doi.org/10.1086/706486 </a:t>
            </a:r>
          </a:p>
          <a:p>
            <a:pPr marL="0" indent="0" algn="just">
              <a:buNone/>
            </a:pPr>
            <a:endParaRPr lang="es-CL" sz="1800" dirty="0"/>
          </a:p>
          <a:p>
            <a:pPr marL="0" indent="0" algn="just">
              <a:buNone/>
            </a:pPr>
            <a:r>
              <a:rPr lang="es-CL" sz="1800" dirty="0"/>
              <a:t>Carvajal, C. et al (2018). </a:t>
            </a:r>
            <a:r>
              <a:rPr lang="es-CL" sz="1800" dirty="0" err="1"/>
              <a:t>Sobre-duración</a:t>
            </a:r>
            <a:r>
              <a:rPr lang="es-CL" sz="1800" dirty="0"/>
              <a:t>: una Aproximación Cuantitativa. Formación Universitaria, 11(3), 19-28. Recuperado de: http://dx.doi.org/10.4067/S0718-50062018000300019</a:t>
            </a:r>
          </a:p>
        </p:txBody>
      </p:sp>
    </p:spTree>
    <p:extLst>
      <p:ext uri="{BB962C8B-B14F-4D97-AF65-F5344CB8AC3E}">
        <p14:creationId xmlns:p14="http://schemas.microsoft.com/office/powerpoint/2010/main" val="2376725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Referencias</a:t>
            </a:r>
          </a:p>
        </p:txBody>
      </p:sp>
      <p:sp>
        <p:nvSpPr>
          <p:cNvPr id="3" name="2 Marcador de contenido"/>
          <p:cNvSpPr>
            <a:spLocks noGrp="1"/>
          </p:cNvSpPr>
          <p:nvPr>
            <p:ph idx="1"/>
          </p:nvPr>
        </p:nvSpPr>
        <p:spPr>
          <a:xfrm>
            <a:off x="457200" y="1600200"/>
            <a:ext cx="8229600" cy="5069160"/>
          </a:xfrm>
        </p:spPr>
        <p:txBody>
          <a:bodyPr>
            <a:normAutofit fontScale="85000" lnSpcReduction="10000"/>
          </a:bodyPr>
          <a:lstStyle/>
          <a:p>
            <a:pPr marL="0" indent="0" algn="just">
              <a:buNone/>
            </a:pPr>
            <a:r>
              <a:rPr lang="en-US" sz="1800" dirty="0"/>
              <a:t>Deming, D. et al (2014). School Choice, School Quality, and Postsecondary Attainment. American Economic Review, 104 (3), 991-1013. </a:t>
            </a:r>
            <a:r>
              <a:rPr lang="en-US" sz="1800" dirty="0" err="1"/>
              <a:t>Recuperado</a:t>
            </a:r>
            <a:r>
              <a:rPr lang="en-US" sz="1800" dirty="0"/>
              <a:t> de: https://doi.org/10.1257/aer.104.3.991 </a:t>
            </a:r>
          </a:p>
          <a:p>
            <a:pPr marL="0" indent="0" algn="just">
              <a:buNone/>
            </a:pPr>
            <a:endParaRPr lang="en-US" sz="1800" dirty="0"/>
          </a:p>
          <a:p>
            <a:pPr marL="0" indent="0" algn="just">
              <a:buNone/>
            </a:pPr>
            <a:r>
              <a:rPr lang="en-US" sz="1800" dirty="0" err="1"/>
              <a:t>DesJardins</a:t>
            </a:r>
            <a:r>
              <a:rPr lang="en-US" sz="1800" dirty="0"/>
              <a:t>, S. et al (2002). A Temporal Investigation of Factors Related to Timely Degree Completion. The Journal of Higher Education, 73(5), 555-581. </a:t>
            </a:r>
            <a:r>
              <a:rPr lang="en-US" sz="1800" dirty="0" err="1"/>
              <a:t>Recuperado</a:t>
            </a:r>
            <a:r>
              <a:rPr lang="en-US" sz="1800" dirty="0"/>
              <a:t> de: http://doi.org/10.1353/jhe.2002.0042 </a:t>
            </a:r>
          </a:p>
          <a:p>
            <a:pPr marL="0" indent="0" algn="just">
              <a:buNone/>
            </a:pPr>
            <a:endParaRPr lang="en-US" sz="1800" dirty="0"/>
          </a:p>
          <a:p>
            <a:pPr marL="0" indent="0" algn="just">
              <a:buNone/>
            </a:pPr>
            <a:r>
              <a:rPr lang="en-US" sz="1800" dirty="0"/>
              <a:t>Garibaldi, P. et al (2012). College Cost and Time to Complete a Degree: Evidence from Tuition Discontinuities. Review of Economics and Statistics, 94(3), 699-711. </a:t>
            </a:r>
            <a:r>
              <a:rPr lang="en-US" sz="1800" dirty="0" err="1"/>
              <a:t>Recuperado</a:t>
            </a:r>
            <a:r>
              <a:rPr lang="en-US" sz="1800" dirty="0"/>
              <a:t> de: https://doi.org/10.1162/REST_a_00195 </a:t>
            </a:r>
          </a:p>
          <a:p>
            <a:pPr marL="0" indent="0" algn="just">
              <a:buNone/>
            </a:pPr>
            <a:endParaRPr lang="en-US" sz="1800" dirty="0"/>
          </a:p>
          <a:p>
            <a:pPr marL="0" indent="0" algn="just">
              <a:buNone/>
            </a:pPr>
            <a:r>
              <a:rPr lang="en-US" sz="1800" dirty="0"/>
              <a:t>Goodman, J. et al (2017). Access to 4-Year Public Colleges and Degree Completion. Journal of Labor Economics, 35 (3), 829-867. </a:t>
            </a:r>
            <a:r>
              <a:rPr lang="en-US" sz="1800" dirty="0" err="1"/>
              <a:t>Recuperado</a:t>
            </a:r>
            <a:r>
              <a:rPr lang="en-US" sz="1800" dirty="0"/>
              <a:t> de: https://doi.org/10.1086/690818 </a:t>
            </a:r>
          </a:p>
          <a:p>
            <a:pPr marL="0" indent="0" algn="just">
              <a:buNone/>
            </a:pPr>
            <a:endParaRPr lang="en-US" sz="1800" dirty="0"/>
          </a:p>
          <a:p>
            <a:pPr marL="0" indent="0" algn="just">
              <a:buNone/>
            </a:pPr>
            <a:r>
              <a:rPr lang="en-US" sz="1800" dirty="0" err="1"/>
              <a:t>Gunnes</a:t>
            </a:r>
            <a:r>
              <a:rPr lang="en-US" sz="1800" dirty="0"/>
              <a:t>, T. et al (2013). Financial incentives and study duration in higher education. </a:t>
            </a:r>
            <a:r>
              <a:rPr lang="en-US" sz="1800" dirty="0" err="1"/>
              <a:t>Labour</a:t>
            </a:r>
            <a:r>
              <a:rPr lang="en-US" sz="1800" dirty="0"/>
              <a:t> Economics, 25, 1–11. </a:t>
            </a:r>
            <a:r>
              <a:rPr lang="en-US" sz="1800" dirty="0" err="1"/>
              <a:t>Recuperado</a:t>
            </a:r>
            <a:r>
              <a:rPr lang="en-US" sz="1800" dirty="0"/>
              <a:t> de: https://doi.org/10.1016/j.labeco.2013.04.010</a:t>
            </a:r>
          </a:p>
          <a:p>
            <a:pPr marL="0" indent="0" algn="just">
              <a:buNone/>
            </a:pPr>
            <a:endParaRPr lang="en-US" sz="1800" dirty="0"/>
          </a:p>
          <a:p>
            <a:pPr marL="0" indent="0" algn="just">
              <a:buNone/>
            </a:pPr>
            <a:r>
              <a:rPr lang="en-US" sz="1800" dirty="0" err="1"/>
              <a:t>Hämäläinen</a:t>
            </a:r>
            <a:r>
              <a:rPr lang="en-US" sz="1800" dirty="0"/>
              <a:t>, U. et al (2017). Graduation Incentives Through Conditional Student Loan Forgiveness. Discussion Papers 11142, Institute of Labor Economics (IZA). </a:t>
            </a:r>
            <a:r>
              <a:rPr lang="en-US" sz="1800" dirty="0" err="1"/>
              <a:t>Recuperado</a:t>
            </a:r>
            <a:r>
              <a:rPr lang="en-US" sz="1800" dirty="0"/>
              <a:t> de: http://ftp.iza.org/dp11142.pdf </a:t>
            </a:r>
          </a:p>
          <a:p>
            <a:pPr marL="0" indent="0" algn="just">
              <a:buNone/>
            </a:pPr>
            <a:endParaRPr lang="es-CL" sz="1800" dirty="0"/>
          </a:p>
        </p:txBody>
      </p:sp>
    </p:spTree>
    <p:extLst>
      <p:ext uri="{BB962C8B-B14F-4D97-AF65-F5344CB8AC3E}">
        <p14:creationId xmlns:p14="http://schemas.microsoft.com/office/powerpoint/2010/main" val="1409582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Referencias</a:t>
            </a:r>
          </a:p>
        </p:txBody>
      </p:sp>
      <p:sp>
        <p:nvSpPr>
          <p:cNvPr id="3" name="2 Marcador de contenido"/>
          <p:cNvSpPr>
            <a:spLocks noGrp="1"/>
          </p:cNvSpPr>
          <p:nvPr>
            <p:ph idx="1"/>
          </p:nvPr>
        </p:nvSpPr>
        <p:spPr>
          <a:xfrm>
            <a:off x="457200" y="1600200"/>
            <a:ext cx="8229600" cy="5257800"/>
          </a:xfrm>
        </p:spPr>
        <p:txBody>
          <a:bodyPr>
            <a:normAutofit fontScale="85000" lnSpcReduction="20000"/>
          </a:bodyPr>
          <a:lstStyle/>
          <a:p>
            <a:pPr marL="0" indent="0" algn="just">
              <a:buNone/>
            </a:pPr>
            <a:r>
              <a:rPr lang="es-CL" sz="1800" dirty="0"/>
              <a:t>Herzog, S. (2005). </a:t>
            </a:r>
            <a:r>
              <a:rPr lang="es-CL" sz="1800" dirty="0" err="1"/>
              <a:t>Measuring</a:t>
            </a:r>
            <a:r>
              <a:rPr lang="es-CL" sz="1800" dirty="0"/>
              <a:t> </a:t>
            </a:r>
            <a:r>
              <a:rPr lang="es-CL" sz="1800" dirty="0" err="1"/>
              <a:t>determinants</a:t>
            </a:r>
            <a:r>
              <a:rPr lang="es-CL" sz="1800" dirty="0"/>
              <a:t> </a:t>
            </a:r>
            <a:r>
              <a:rPr lang="es-CL" sz="1800" dirty="0" err="1"/>
              <a:t>of</a:t>
            </a:r>
            <a:r>
              <a:rPr lang="es-CL" sz="1800" dirty="0"/>
              <a:t> </a:t>
            </a:r>
            <a:r>
              <a:rPr lang="es-CL" sz="1800" dirty="0" err="1"/>
              <a:t>student</a:t>
            </a:r>
            <a:r>
              <a:rPr lang="es-CL" sz="1800" dirty="0"/>
              <a:t> </a:t>
            </a:r>
            <a:r>
              <a:rPr lang="es-CL" sz="1800" dirty="0" err="1"/>
              <a:t>return</a:t>
            </a:r>
            <a:r>
              <a:rPr lang="es-CL" sz="1800" dirty="0"/>
              <a:t> vs. </a:t>
            </a:r>
            <a:r>
              <a:rPr lang="es-CL" sz="1800" dirty="0" err="1"/>
              <a:t>dropout</a:t>
            </a:r>
            <a:r>
              <a:rPr lang="es-CL" sz="1800" dirty="0"/>
              <a:t>/</a:t>
            </a:r>
            <a:r>
              <a:rPr lang="es-CL" sz="1800" dirty="0" err="1"/>
              <a:t>stopout</a:t>
            </a:r>
            <a:r>
              <a:rPr lang="es-CL" sz="1800" dirty="0"/>
              <a:t> vs. transfer: A </a:t>
            </a:r>
            <a:r>
              <a:rPr lang="es-CL" sz="1800" dirty="0" err="1"/>
              <a:t>first-to-second</a:t>
            </a:r>
            <a:r>
              <a:rPr lang="es-CL" sz="1800" dirty="0"/>
              <a:t> </a:t>
            </a:r>
            <a:r>
              <a:rPr lang="es-CL" sz="1800" dirty="0" err="1"/>
              <a:t>year</a:t>
            </a:r>
            <a:r>
              <a:rPr lang="es-CL" sz="1800" dirty="0"/>
              <a:t> </a:t>
            </a:r>
            <a:r>
              <a:rPr lang="es-CL" sz="1800" dirty="0" err="1"/>
              <a:t>analysis</a:t>
            </a:r>
            <a:r>
              <a:rPr lang="es-CL" sz="1800" dirty="0"/>
              <a:t> </a:t>
            </a:r>
            <a:r>
              <a:rPr lang="es-CL" sz="1800" dirty="0" err="1"/>
              <a:t>of</a:t>
            </a:r>
            <a:r>
              <a:rPr lang="es-CL" sz="1800" dirty="0"/>
              <a:t> new </a:t>
            </a:r>
            <a:r>
              <a:rPr lang="es-CL" sz="1800" dirty="0" err="1"/>
              <a:t>freshmen</a:t>
            </a:r>
            <a:r>
              <a:rPr lang="es-CL" sz="1800" dirty="0"/>
              <a:t>. </a:t>
            </a:r>
            <a:r>
              <a:rPr lang="es-CL" sz="1800" dirty="0" err="1"/>
              <a:t>Research</a:t>
            </a:r>
            <a:r>
              <a:rPr lang="es-CL" sz="1800" dirty="0"/>
              <a:t> in </a:t>
            </a:r>
            <a:r>
              <a:rPr lang="es-CL" sz="1800" dirty="0" err="1"/>
              <a:t>Higher</a:t>
            </a:r>
            <a:r>
              <a:rPr lang="es-CL" sz="1800" dirty="0"/>
              <a:t> </a:t>
            </a:r>
            <a:r>
              <a:rPr lang="es-CL" sz="1800" dirty="0" err="1"/>
              <a:t>Education</a:t>
            </a:r>
            <a:r>
              <a:rPr lang="es-CL" sz="1800" dirty="0"/>
              <a:t>, 46 (8), 883– 928. Recuperado de: https://doi.org/10.1007/s11162-005-6933-7 </a:t>
            </a:r>
          </a:p>
          <a:p>
            <a:pPr marL="0" indent="0" algn="just">
              <a:buNone/>
            </a:pPr>
            <a:endParaRPr lang="es-CL" sz="1800" dirty="0"/>
          </a:p>
          <a:p>
            <a:pPr marL="0" indent="0" algn="just">
              <a:buNone/>
            </a:pPr>
            <a:r>
              <a:rPr lang="es-CL" sz="1800" dirty="0"/>
              <a:t>Hill, J. et al (2016). 2012/14 </a:t>
            </a:r>
            <a:r>
              <a:rPr lang="es-CL" sz="1800" dirty="0" err="1"/>
              <a:t>Beginning</a:t>
            </a:r>
            <a:r>
              <a:rPr lang="es-CL" sz="1800" dirty="0"/>
              <a:t> </a:t>
            </a:r>
            <a:r>
              <a:rPr lang="es-CL" sz="1800" dirty="0" err="1"/>
              <a:t>Postsecondary</a:t>
            </a:r>
            <a:r>
              <a:rPr lang="es-CL" sz="1800" dirty="0"/>
              <a:t> </a:t>
            </a:r>
            <a:r>
              <a:rPr lang="es-CL" sz="1800" dirty="0" err="1"/>
              <a:t>Students</a:t>
            </a:r>
            <a:r>
              <a:rPr lang="es-CL" sz="1800" dirty="0"/>
              <a:t> Longitudinal </a:t>
            </a:r>
            <a:r>
              <a:rPr lang="es-CL" sz="1800" dirty="0" err="1"/>
              <a:t>Study</a:t>
            </a:r>
            <a:r>
              <a:rPr lang="es-CL" sz="1800" dirty="0"/>
              <a:t> (BPS:12/14): Data File </a:t>
            </a:r>
            <a:r>
              <a:rPr lang="es-CL" sz="1800" dirty="0" err="1"/>
              <a:t>Documentation</a:t>
            </a:r>
            <a:r>
              <a:rPr lang="es-CL" sz="1800" dirty="0"/>
              <a:t> (NCES 2016-062). U.S. </a:t>
            </a:r>
            <a:r>
              <a:rPr lang="es-CL" sz="1800" dirty="0" err="1"/>
              <a:t>Department</a:t>
            </a:r>
            <a:r>
              <a:rPr lang="es-CL" sz="1800" dirty="0"/>
              <a:t> </a:t>
            </a:r>
            <a:r>
              <a:rPr lang="es-CL" sz="1800" dirty="0" err="1"/>
              <a:t>of</a:t>
            </a:r>
            <a:r>
              <a:rPr lang="es-CL" sz="1800" dirty="0"/>
              <a:t> </a:t>
            </a:r>
            <a:r>
              <a:rPr lang="es-CL" sz="1800" dirty="0" err="1"/>
              <a:t>Education</a:t>
            </a:r>
            <a:r>
              <a:rPr lang="es-CL" sz="1800" dirty="0"/>
              <a:t>. Washington, DC: </a:t>
            </a:r>
            <a:r>
              <a:rPr lang="es-CL" sz="1800" dirty="0" err="1"/>
              <a:t>National</a:t>
            </a:r>
            <a:r>
              <a:rPr lang="es-CL" sz="1800" dirty="0"/>
              <a:t> Center </a:t>
            </a:r>
            <a:r>
              <a:rPr lang="es-CL" sz="1800" dirty="0" err="1"/>
              <a:t>for</a:t>
            </a:r>
            <a:r>
              <a:rPr lang="es-CL" sz="1800" dirty="0"/>
              <a:t> </a:t>
            </a:r>
            <a:r>
              <a:rPr lang="es-CL" sz="1800" dirty="0" err="1"/>
              <a:t>Education</a:t>
            </a:r>
            <a:r>
              <a:rPr lang="es-CL" sz="1800" dirty="0"/>
              <a:t> </a:t>
            </a:r>
            <a:r>
              <a:rPr lang="es-CL" sz="1800" dirty="0" err="1"/>
              <a:t>Statistics</a:t>
            </a:r>
            <a:r>
              <a:rPr lang="es-CL" sz="1800" dirty="0"/>
              <a:t>. Recuperado de: https://nces.ed.gov/pubs2016/2016062.pdf </a:t>
            </a:r>
          </a:p>
          <a:p>
            <a:pPr marL="0" indent="0" algn="just">
              <a:buNone/>
            </a:pPr>
            <a:endParaRPr lang="es-CL" sz="1800" dirty="0"/>
          </a:p>
          <a:p>
            <a:pPr marL="0" indent="0" algn="just">
              <a:buNone/>
            </a:pPr>
            <a:r>
              <a:rPr lang="es-CL" sz="1800" dirty="0"/>
              <a:t>Montoya, A. et al (2018). </a:t>
            </a:r>
            <a:r>
              <a:rPr lang="es-CL" sz="1800" dirty="0" err="1"/>
              <a:t>The</a:t>
            </a:r>
            <a:r>
              <a:rPr lang="es-CL" sz="1800" dirty="0"/>
              <a:t> </a:t>
            </a:r>
            <a:r>
              <a:rPr lang="es-CL" sz="1800" dirty="0" err="1"/>
              <a:t>Returns</a:t>
            </a:r>
            <a:r>
              <a:rPr lang="es-CL" sz="1800" dirty="0"/>
              <a:t> </a:t>
            </a:r>
            <a:r>
              <a:rPr lang="es-CL" sz="1800" dirty="0" err="1"/>
              <a:t>to</a:t>
            </a:r>
            <a:r>
              <a:rPr lang="es-CL" sz="1800" dirty="0"/>
              <a:t> </a:t>
            </a:r>
            <a:r>
              <a:rPr lang="es-CL" sz="1800" dirty="0" err="1"/>
              <a:t>College</a:t>
            </a:r>
            <a:r>
              <a:rPr lang="es-CL" sz="1800" dirty="0"/>
              <a:t> </a:t>
            </a:r>
            <a:r>
              <a:rPr lang="es-CL" sz="1800" dirty="0" err="1"/>
              <a:t>Choice</a:t>
            </a:r>
            <a:r>
              <a:rPr lang="es-CL" sz="1800" dirty="0"/>
              <a:t>: </a:t>
            </a:r>
            <a:r>
              <a:rPr lang="es-CL" sz="1800" dirty="0" err="1"/>
              <a:t>Loans</a:t>
            </a:r>
            <a:r>
              <a:rPr lang="es-CL" sz="1800" dirty="0"/>
              <a:t>, </a:t>
            </a:r>
            <a:r>
              <a:rPr lang="es-CL" sz="1800" dirty="0" err="1"/>
              <a:t>Scholarships</a:t>
            </a:r>
            <a:r>
              <a:rPr lang="es-CL" sz="1800" dirty="0"/>
              <a:t> and Labor </a:t>
            </a:r>
            <a:r>
              <a:rPr lang="es-CL" sz="1800" dirty="0" err="1"/>
              <a:t>Outcomes</a:t>
            </a:r>
            <a:r>
              <a:rPr lang="es-CL" sz="1800" dirty="0"/>
              <a:t>. </a:t>
            </a:r>
            <a:r>
              <a:rPr lang="es-CL" sz="1800" dirty="0" err="1"/>
              <a:t>Working</a:t>
            </a:r>
            <a:r>
              <a:rPr lang="es-CL" sz="1800" dirty="0"/>
              <a:t> </a:t>
            </a:r>
            <a:r>
              <a:rPr lang="es-CL" sz="1800" dirty="0" err="1"/>
              <a:t>Paper</a:t>
            </a:r>
            <a:r>
              <a:rPr lang="es-CL" sz="1800" dirty="0"/>
              <a:t> Series 2018:12, Uppsala </a:t>
            </a:r>
            <a:r>
              <a:rPr lang="es-CL" sz="1800" dirty="0" err="1"/>
              <a:t>University</a:t>
            </a:r>
            <a:r>
              <a:rPr lang="es-CL" sz="1800" dirty="0"/>
              <a:t>, </a:t>
            </a:r>
            <a:r>
              <a:rPr lang="es-CL" sz="1800" dirty="0" err="1"/>
              <a:t>Department</a:t>
            </a:r>
            <a:r>
              <a:rPr lang="es-CL" sz="1800" dirty="0"/>
              <a:t> </a:t>
            </a:r>
            <a:r>
              <a:rPr lang="es-CL" sz="1800" dirty="0" err="1"/>
              <a:t>of</a:t>
            </a:r>
            <a:r>
              <a:rPr lang="es-CL" sz="1800" dirty="0"/>
              <a:t> </a:t>
            </a:r>
            <a:r>
              <a:rPr lang="es-CL" sz="1800" dirty="0" err="1"/>
              <a:t>Economics</a:t>
            </a:r>
            <a:r>
              <a:rPr lang="es-CL" sz="1800" dirty="0"/>
              <a:t>. Recuperado de: https://ideas.repec.org/p/hhs/uunewp/2018_012.html </a:t>
            </a:r>
          </a:p>
          <a:p>
            <a:pPr marL="0" indent="0" algn="just">
              <a:buNone/>
            </a:pPr>
            <a:endParaRPr lang="es-CL" sz="1800" dirty="0"/>
          </a:p>
          <a:p>
            <a:pPr marL="0" indent="0" algn="just">
              <a:buNone/>
            </a:pPr>
            <a:r>
              <a:rPr lang="es-CL" sz="1800" dirty="0"/>
              <a:t>OECD (2019), </a:t>
            </a:r>
            <a:r>
              <a:rPr lang="es-CL" sz="1800" dirty="0" err="1"/>
              <a:t>Education</a:t>
            </a:r>
            <a:r>
              <a:rPr lang="es-CL" sz="1800" dirty="0"/>
              <a:t> at a </a:t>
            </a:r>
            <a:r>
              <a:rPr lang="es-CL" sz="1800" dirty="0" err="1"/>
              <a:t>Glance</a:t>
            </a:r>
            <a:r>
              <a:rPr lang="es-CL" sz="1800" dirty="0"/>
              <a:t> 2019: OECD </a:t>
            </a:r>
            <a:r>
              <a:rPr lang="es-CL" sz="1800" dirty="0" err="1"/>
              <a:t>Indicators</a:t>
            </a:r>
            <a:r>
              <a:rPr lang="es-CL" sz="1800" dirty="0"/>
              <a:t>, OECD Publishing, Paris. Recuperado de:  https://doi.org/10.1787/f8d7880d-en.</a:t>
            </a:r>
          </a:p>
          <a:p>
            <a:pPr marL="0" indent="0" algn="just">
              <a:buNone/>
            </a:pPr>
            <a:endParaRPr lang="es-CL" sz="1800" dirty="0"/>
          </a:p>
          <a:p>
            <a:pPr marL="0" indent="0" algn="just">
              <a:buNone/>
            </a:pPr>
            <a:r>
              <a:rPr lang="es-CL" sz="1800" dirty="0"/>
              <a:t>Oriol, X. et al (2017) Emociones positivas, apoyo a la autonomía y rendimiento de estudiantes universitarios: El papel mediador del compromiso académico y la autoeficacia. Revista </a:t>
            </a:r>
            <a:r>
              <a:rPr lang="es-CL" sz="1800" dirty="0" err="1"/>
              <a:t>Psicodidáctica</a:t>
            </a:r>
            <a:r>
              <a:rPr lang="es-CL" sz="1800" dirty="0"/>
              <a:t>, 22(1), 45-53. Recuperado de: https://doi.org/10.1387/RevPsicodidact.14280 </a:t>
            </a:r>
          </a:p>
          <a:p>
            <a:pPr marL="0" indent="0" algn="just">
              <a:buNone/>
            </a:pPr>
            <a:endParaRPr lang="es-CL" sz="1800" dirty="0"/>
          </a:p>
          <a:p>
            <a:pPr marL="0" indent="0" algn="just">
              <a:buNone/>
            </a:pPr>
            <a:r>
              <a:rPr lang="es-CL" sz="1800" dirty="0"/>
              <a:t>Pey, R. et al (2012). Informe para la toma de decisiones sobre duración de las carreras de pregrado en el CRUCH, Consejo de Rectores de las Universidades Chilenas (CRUCH). Recuperado de: http://reforma.fen.uchile.cl/Papers/DURACION%20CARRERAS%20PREGRADO%20CRUCH.pdf </a:t>
            </a:r>
          </a:p>
          <a:p>
            <a:pPr marL="0" indent="0" algn="just">
              <a:buNone/>
            </a:pPr>
            <a:endParaRPr lang="es-CL" sz="1800" dirty="0"/>
          </a:p>
        </p:txBody>
      </p:sp>
    </p:spTree>
    <p:extLst>
      <p:ext uri="{BB962C8B-B14F-4D97-AF65-F5344CB8AC3E}">
        <p14:creationId xmlns:p14="http://schemas.microsoft.com/office/powerpoint/2010/main" val="37329863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L" sz="3200" dirty="0"/>
              <a:t>Referencias</a:t>
            </a:r>
          </a:p>
        </p:txBody>
      </p:sp>
      <p:sp>
        <p:nvSpPr>
          <p:cNvPr id="3" name="2 Marcador de contenido"/>
          <p:cNvSpPr>
            <a:spLocks noGrp="1"/>
          </p:cNvSpPr>
          <p:nvPr>
            <p:ph idx="1"/>
          </p:nvPr>
        </p:nvSpPr>
        <p:spPr>
          <a:xfrm>
            <a:off x="457200" y="1340768"/>
            <a:ext cx="8229600" cy="5517232"/>
          </a:xfrm>
        </p:spPr>
        <p:txBody>
          <a:bodyPr>
            <a:normAutofit fontScale="85000" lnSpcReduction="10000"/>
          </a:bodyPr>
          <a:lstStyle/>
          <a:p>
            <a:pPr marL="0" indent="0" algn="just">
              <a:buNone/>
            </a:pPr>
            <a:r>
              <a:rPr lang="es-CL" sz="1800" dirty="0"/>
              <a:t>Scott-Clayton, J.E. (2015). </a:t>
            </a:r>
            <a:r>
              <a:rPr lang="es-CL" sz="1800" dirty="0" err="1"/>
              <a:t>The</a:t>
            </a:r>
            <a:r>
              <a:rPr lang="es-CL" sz="1800" dirty="0"/>
              <a:t> Role </a:t>
            </a:r>
            <a:r>
              <a:rPr lang="es-CL" sz="1800" dirty="0" err="1"/>
              <a:t>of</a:t>
            </a:r>
            <a:r>
              <a:rPr lang="es-CL" sz="1800" dirty="0"/>
              <a:t> </a:t>
            </a:r>
            <a:r>
              <a:rPr lang="es-CL" sz="1800" dirty="0" err="1"/>
              <a:t>Financial</a:t>
            </a:r>
            <a:r>
              <a:rPr lang="es-CL" sz="1800" dirty="0"/>
              <a:t> </a:t>
            </a:r>
            <a:r>
              <a:rPr lang="es-CL" sz="1800" dirty="0" err="1"/>
              <a:t>Aid</a:t>
            </a:r>
            <a:r>
              <a:rPr lang="es-CL" sz="1800" dirty="0"/>
              <a:t> in </a:t>
            </a:r>
            <a:r>
              <a:rPr lang="es-CL" sz="1800" dirty="0" err="1"/>
              <a:t>Promoting</a:t>
            </a:r>
            <a:r>
              <a:rPr lang="es-CL" sz="1800" dirty="0"/>
              <a:t> </a:t>
            </a:r>
            <a:r>
              <a:rPr lang="es-CL" sz="1800" dirty="0" err="1"/>
              <a:t>College</a:t>
            </a:r>
            <a:r>
              <a:rPr lang="es-CL" sz="1800" dirty="0"/>
              <a:t> Access and </a:t>
            </a:r>
            <a:r>
              <a:rPr lang="es-CL" sz="1800" dirty="0" err="1"/>
              <a:t>Success</a:t>
            </a:r>
            <a:r>
              <a:rPr lang="es-CL" sz="1800" dirty="0"/>
              <a:t>: </a:t>
            </a:r>
            <a:r>
              <a:rPr lang="es-CL" sz="1800" dirty="0" err="1"/>
              <a:t>Research</a:t>
            </a:r>
            <a:r>
              <a:rPr lang="es-CL" sz="1800" dirty="0"/>
              <a:t> </a:t>
            </a:r>
            <a:r>
              <a:rPr lang="es-CL" sz="1800" dirty="0" err="1"/>
              <a:t>Evidence</a:t>
            </a:r>
            <a:r>
              <a:rPr lang="es-CL" sz="1800" dirty="0"/>
              <a:t> and </a:t>
            </a:r>
            <a:r>
              <a:rPr lang="es-CL" sz="1800" dirty="0" err="1"/>
              <a:t>Proposals</a:t>
            </a:r>
            <a:r>
              <a:rPr lang="es-CL" sz="1800" dirty="0"/>
              <a:t> </a:t>
            </a:r>
            <a:r>
              <a:rPr lang="es-CL" sz="1800" dirty="0" err="1"/>
              <a:t>for</a:t>
            </a:r>
            <a:r>
              <a:rPr lang="es-CL" sz="1800" dirty="0"/>
              <a:t> </a:t>
            </a:r>
            <a:r>
              <a:rPr lang="es-CL" sz="1800" dirty="0" err="1"/>
              <a:t>Reform</a:t>
            </a:r>
            <a:r>
              <a:rPr lang="es-CL" sz="1800" dirty="0"/>
              <a:t>. </a:t>
            </a:r>
            <a:r>
              <a:rPr lang="es-CL" sz="1800" dirty="0" err="1"/>
              <a:t>Journal</a:t>
            </a:r>
            <a:r>
              <a:rPr lang="es-CL" sz="1800" dirty="0"/>
              <a:t> </a:t>
            </a:r>
            <a:r>
              <a:rPr lang="es-CL" sz="1800" dirty="0" err="1"/>
              <a:t>of</a:t>
            </a:r>
            <a:r>
              <a:rPr lang="es-CL" sz="1800" dirty="0"/>
              <a:t> </a:t>
            </a:r>
            <a:r>
              <a:rPr lang="es-CL" sz="1800" dirty="0" err="1"/>
              <a:t>Student</a:t>
            </a:r>
            <a:r>
              <a:rPr lang="es-CL" sz="1800" dirty="0"/>
              <a:t> </a:t>
            </a:r>
            <a:r>
              <a:rPr lang="es-CL" sz="1800" dirty="0" err="1"/>
              <a:t>Financial</a:t>
            </a:r>
            <a:r>
              <a:rPr lang="es-CL" sz="1800" dirty="0"/>
              <a:t> </a:t>
            </a:r>
            <a:r>
              <a:rPr lang="es-CL" sz="1800" dirty="0" err="1"/>
              <a:t>Aid</a:t>
            </a:r>
            <a:r>
              <a:rPr lang="es-CL" sz="1800" dirty="0"/>
              <a:t>, 45(3). Recuperado de: </a:t>
            </a:r>
            <a:r>
              <a:rPr lang="es-CL" sz="1800" dirty="0">
                <a:hlinkClick r:id="rId2"/>
              </a:rPr>
              <a:t>https://ir.library.louisville.edu/jsfa/vol45/iss3/3</a:t>
            </a:r>
            <a:endParaRPr lang="es-CL" sz="1800" dirty="0"/>
          </a:p>
          <a:p>
            <a:pPr marL="0" indent="0" algn="just">
              <a:buNone/>
            </a:pPr>
            <a:r>
              <a:rPr lang="es-CL" sz="1800" dirty="0"/>
              <a:t> </a:t>
            </a:r>
          </a:p>
          <a:p>
            <a:pPr marL="0" indent="0" algn="just">
              <a:buNone/>
            </a:pPr>
            <a:r>
              <a:rPr lang="es-CL" sz="1800" dirty="0" err="1"/>
              <a:t>Stinebrickner</a:t>
            </a:r>
            <a:r>
              <a:rPr lang="es-CL" sz="1800" dirty="0"/>
              <a:t>, R. et al (2003), </a:t>
            </a:r>
            <a:r>
              <a:rPr lang="es-CL" sz="1800" dirty="0" err="1"/>
              <a:t>Working</a:t>
            </a:r>
            <a:r>
              <a:rPr lang="es-CL" sz="1800" dirty="0"/>
              <a:t> </a:t>
            </a:r>
            <a:r>
              <a:rPr lang="es-CL" sz="1800" dirty="0" err="1"/>
              <a:t>during</a:t>
            </a:r>
            <a:r>
              <a:rPr lang="es-CL" sz="1800" dirty="0"/>
              <a:t> </a:t>
            </a:r>
            <a:r>
              <a:rPr lang="es-CL" sz="1800" dirty="0" err="1"/>
              <a:t>School</a:t>
            </a:r>
            <a:r>
              <a:rPr lang="es-CL" sz="1800" dirty="0"/>
              <a:t> and </a:t>
            </a:r>
            <a:r>
              <a:rPr lang="es-CL" sz="1800" dirty="0" err="1"/>
              <a:t>Academic</a:t>
            </a:r>
            <a:r>
              <a:rPr lang="es-CL" sz="1800" dirty="0"/>
              <a:t> Performance, </a:t>
            </a:r>
            <a:r>
              <a:rPr lang="es-CL" sz="1800" dirty="0" err="1"/>
              <a:t>Journal</a:t>
            </a:r>
            <a:r>
              <a:rPr lang="es-CL" sz="1800" dirty="0"/>
              <a:t> </a:t>
            </a:r>
            <a:r>
              <a:rPr lang="es-CL" sz="1800" dirty="0" err="1"/>
              <a:t>of</a:t>
            </a:r>
            <a:r>
              <a:rPr lang="es-CL" sz="1800" dirty="0"/>
              <a:t> Labor </a:t>
            </a:r>
            <a:r>
              <a:rPr lang="es-CL" sz="1800" dirty="0" err="1"/>
              <a:t>Economics</a:t>
            </a:r>
            <a:r>
              <a:rPr lang="es-CL" sz="1800" dirty="0"/>
              <a:t>, 21(2), 473-491. Recuperado de: https://www.jstor.org/stable/10.1086/345565 </a:t>
            </a:r>
          </a:p>
          <a:p>
            <a:pPr marL="0" indent="0" algn="just">
              <a:buNone/>
            </a:pPr>
            <a:endParaRPr lang="es-CL" sz="1800" dirty="0"/>
          </a:p>
          <a:p>
            <a:pPr marL="0" indent="0" algn="just">
              <a:buNone/>
            </a:pPr>
            <a:r>
              <a:rPr lang="es-CL" sz="1800" dirty="0" err="1"/>
              <a:t>Sten-Gahmberg</a:t>
            </a:r>
            <a:r>
              <a:rPr lang="es-CL" sz="1800" dirty="0"/>
              <a:t>, S. (2020). </a:t>
            </a:r>
            <a:r>
              <a:rPr lang="es-CL" sz="1800" dirty="0" err="1"/>
              <a:t>Student</a:t>
            </a:r>
            <a:r>
              <a:rPr lang="es-CL" sz="1800" dirty="0"/>
              <a:t> </a:t>
            </a:r>
            <a:r>
              <a:rPr lang="es-CL" sz="1800" dirty="0" err="1"/>
              <a:t>Heterogeneity</a:t>
            </a:r>
            <a:r>
              <a:rPr lang="es-CL" sz="1800" dirty="0"/>
              <a:t> and </a:t>
            </a:r>
            <a:r>
              <a:rPr lang="es-CL" sz="1800" dirty="0" err="1"/>
              <a:t>Financial</a:t>
            </a:r>
            <a:r>
              <a:rPr lang="es-CL" sz="1800" dirty="0"/>
              <a:t> Incentives in </a:t>
            </a:r>
            <a:r>
              <a:rPr lang="es-CL" sz="1800" dirty="0" err="1"/>
              <a:t>Graduate</a:t>
            </a:r>
            <a:r>
              <a:rPr lang="es-CL" sz="1800" dirty="0"/>
              <a:t> </a:t>
            </a:r>
            <a:r>
              <a:rPr lang="es-CL" sz="1800" dirty="0" err="1"/>
              <a:t>Education</a:t>
            </a:r>
            <a:r>
              <a:rPr lang="es-CL" sz="1800" dirty="0"/>
              <a:t>: </a:t>
            </a:r>
            <a:r>
              <a:rPr lang="es-CL" sz="1800" dirty="0" err="1"/>
              <a:t>Evidence</a:t>
            </a:r>
            <a:r>
              <a:rPr lang="es-CL" sz="1800" dirty="0"/>
              <a:t> </a:t>
            </a:r>
            <a:r>
              <a:rPr lang="es-CL" sz="1800" dirty="0" err="1"/>
              <a:t>from</a:t>
            </a:r>
            <a:r>
              <a:rPr lang="es-CL" sz="1800" dirty="0"/>
              <a:t> a </a:t>
            </a:r>
            <a:r>
              <a:rPr lang="es-CL" sz="1800" dirty="0" err="1"/>
              <a:t>Student</a:t>
            </a:r>
            <a:r>
              <a:rPr lang="es-CL" sz="1800" dirty="0"/>
              <a:t> </a:t>
            </a:r>
            <a:r>
              <a:rPr lang="es-CL" sz="1800" dirty="0" err="1"/>
              <a:t>Aid</a:t>
            </a:r>
            <a:r>
              <a:rPr lang="es-CL" sz="1800" dirty="0"/>
              <a:t> </a:t>
            </a:r>
            <a:r>
              <a:rPr lang="es-CL" sz="1800" dirty="0" err="1"/>
              <a:t>Reform</a:t>
            </a:r>
            <a:r>
              <a:rPr lang="es-CL" sz="1800" dirty="0"/>
              <a:t>. </a:t>
            </a:r>
            <a:r>
              <a:rPr lang="es-CL" sz="1800" dirty="0" err="1"/>
              <a:t>Education</a:t>
            </a:r>
            <a:r>
              <a:rPr lang="es-CL" sz="1800" dirty="0"/>
              <a:t> </a:t>
            </a:r>
            <a:r>
              <a:rPr lang="es-CL" sz="1800" dirty="0" err="1"/>
              <a:t>Finance</a:t>
            </a:r>
            <a:r>
              <a:rPr lang="es-CL" sz="1800" dirty="0"/>
              <a:t> and </a:t>
            </a:r>
            <a:r>
              <a:rPr lang="es-CL" sz="1800" dirty="0" err="1"/>
              <a:t>Policy</a:t>
            </a:r>
            <a:r>
              <a:rPr lang="es-CL" sz="1800" dirty="0"/>
              <a:t>, 15(3), 543-580. Recuperado de: https://doi.org/10.1162/edfp_a_00294 </a:t>
            </a:r>
          </a:p>
          <a:p>
            <a:pPr marL="0" indent="0" algn="just">
              <a:buNone/>
            </a:pPr>
            <a:endParaRPr lang="es-CL" sz="1800" dirty="0"/>
          </a:p>
          <a:p>
            <a:pPr marL="0" indent="0" algn="just">
              <a:buNone/>
            </a:pPr>
            <a:r>
              <a:rPr lang="es-CL" sz="1800" dirty="0"/>
              <a:t>Valenzuela, J. et al (2015). El efecto de la SEP en la reducción de la segregación socioeconómica del sistema escolar chileno. Primeros resultados. Estudios de Política Educativa - Mineduc. 1. 14-61. Recuperado de: https://www.researchgate.net/publication/280557341 </a:t>
            </a:r>
          </a:p>
          <a:p>
            <a:pPr marL="0" indent="0" algn="just">
              <a:buNone/>
            </a:pPr>
            <a:endParaRPr lang="es-CL" sz="1800" dirty="0"/>
          </a:p>
          <a:p>
            <a:pPr marL="0" indent="0" algn="just">
              <a:buNone/>
            </a:pPr>
            <a:r>
              <a:rPr lang="es-CL" sz="1800" dirty="0"/>
              <a:t>Vera, J. et al (2012). Factores asociados al rezago en estudiantes de una institución de educación superior en México. Revista Iberoamericana de Educación Superior, 3(7), 41-56. Recuperado de: https://www.redalyc.org/pdf/2991/299129031003.pdf </a:t>
            </a:r>
          </a:p>
          <a:p>
            <a:pPr marL="0" indent="0" algn="just">
              <a:buNone/>
            </a:pPr>
            <a:endParaRPr lang="es-CL" sz="1800" dirty="0"/>
          </a:p>
          <a:p>
            <a:pPr marL="0" indent="0" algn="just">
              <a:buNone/>
            </a:pPr>
            <a:r>
              <a:rPr lang="es-CL" sz="1800" dirty="0" err="1"/>
              <a:t>Vossensteyn</a:t>
            </a:r>
            <a:r>
              <a:rPr lang="es-CL" sz="1800" dirty="0"/>
              <a:t>, H. et al (2015). </a:t>
            </a:r>
            <a:r>
              <a:rPr lang="es-CL" sz="1800" dirty="0" err="1"/>
              <a:t>Dropout</a:t>
            </a:r>
            <a:r>
              <a:rPr lang="es-CL" sz="1800" dirty="0"/>
              <a:t> and </a:t>
            </a:r>
            <a:r>
              <a:rPr lang="es-CL" sz="1800" dirty="0" err="1"/>
              <a:t>Completion</a:t>
            </a:r>
            <a:r>
              <a:rPr lang="es-CL" sz="1800" dirty="0"/>
              <a:t> in </a:t>
            </a:r>
            <a:r>
              <a:rPr lang="es-CL" sz="1800" dirty="0" err="1"/>
              <a:t>Higher</a:t>
            </a:r>
            <a:r>
              <a:rPr lang="es-CL" sz="1800" dirty="0"/>
              <a:t> </a:t>
            </a:r>
            <a:r>
              <a:rPr lang="es-CL" sz="1800" dirty="0" err="1"/>
              <a:t>education</a:t>
            </a:r>
            <a:r>
              <a:rPr lang="es-CL" sz="1800" dirty="0"/>
              <a:t> in </a:t>
            </a:r>
            <a:r>
              <a:rPr lang="es-CL" sz="1800" dirty="0" err="1"/>
              <a:t>Europe</a:t>
            </a:r>
            <a:r>
              <a:rPr lang="es-CL" sz="1800" dirty="0"/>
              <a:t>, </a:t>
            </a:r>
            <a:r>
              <a:rPr lang="es-CL" sz="1800" dirty="0" err="1"/>
              <a:t>Publications</a:t>
            </a:r>
            <a:r>
              <a:rPr lang="es-CL" sz="1800" dirty="0"/>
              <a:t> Office </a:t>
            </a:r>
            <a:r>
              <a:rPr lang="es-CL" sz="1800" dirty="0" err="1"/>
              <a:t>of</a:t>
            </a:r>
            <a:r>
              <a:rPr lang="es-CL" sz="1800" dirty="0"/>
              <a:t> </a:t>
            </a:r>
            <a:r>
              <a:rPr lang="es-CL" sz="1800" dirty="0" err="1"/>
              <a:t>the</a:t>
            </a:r>
            <a:r>
              <a:rPr lang="es-CL" sz="1800" dirty="0"/>
              <a:t> </a:t>
            </a:r>
            <a:r>
              <a:rPr lang="es-CL" sz="1800" dirty="0" err="1"/>
              <a:t>European</a:t>
            </a:r>
            <a:r>
              <a:rPr lang="es-CL" sz="1800" dirty="0"/>
              <a:t> </a:t>
            </a:r>
            <a:r>
              <a:rPr lang="es-CL" sz="1800" dirty="0" err="1"/>
              <a:t>Union</a:t>
            </a:r>
            <a:r>
              <a:rPr lang="es-CL" sz="1800" dirty="0"/>
              <a:t>, </a:t>
            </a:r>
            <a:r>
              <a:rPr lang="es-CL" sz="1800" dirty="0" err="1"/>
              <a:t>Luxembourg</a:t>
            </a:r>
            <a:r>
              <a:rPr lang="es-CL" sz="1800" dirty="0"/>
              <a:t>. Recuperado de:  http://dx.doi.org/10.2766/826962.</a:t>
            </a:r>
          </a:p>
          <a:p>
            <a:pPr marL="0" indent="0" algn="just">
              <a:buNone/>
            </a:pPr>
            <a:endParaRPr lang="es-CL" sz="1800" dirty="0"/>
          </a:p>
        </p:txBody>
      </p:sp>
    </p:spTree>
    <p:extLst>
      <p:ext uri="{BB962C8B-B14F-4D97-AF65-F5344CB8AC3E}">
        <p14:creationId xmlns:p14="http://schemas.microsoft.com/office/powerpoint/2010/main" val="143326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ítulo 1"/>
          <p:cNvSpPr txBox="1">
            <a:spLocks/>
          </p:cNvSpPr>
          <p:nvPr/>
        </p:nvSpPr>
        <p:spPr>
          <a:xfrm>
            <a:off x="0" y="4405313"/>
            <a:ext cx="9144000" cy="1655762"/>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Font typeface="Arial" pitchFamily="34" charset="0"/>
              <a:buNone/>
            </a:pPr>
            <a:r>
              <a:rPr lang="es-CL">
                <a:solidFill>
                  <a:schemeClr val="accent1">
                    <a:lumMod val="50000"/>
                  </a:schemeClr>
                </a:solidFill>
              </a:rPr>
              <a:t>www.accioneducar.cl</a:t>
            </a:r>
          </a:p>
          <a:p>
            <a:pPr marL="0" indent="0" algn="ctr">
              <a:buFont typeface="Arial" pitchFamily="34" charset="0"/>
              <a:buNone/>
            </a:pPr>
            <a:r>
              <a:rPr lang="es-CL">
                <a:solidFill>
                  <a:schemeClr val="accent1">
                    <a:lumMod val="50000"/>
                  </a:schemeClr>
                </a:solidFill>
              </a:rPr>
              <a:t>@Accioneducar</a:t>
            </a:r>
          </a:p>
          <a:p>
            <a:endParaRPr lang="es-CL" dirty="0"/>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5368" y="2067446"/>
            <a:ext cx="4570354" cy="1142588"/>
          </a:xfrm>
          <a:prstGeom prst="rect">
            <a:avLst/>
          </a:prstGeom>
        </p:spPr>
      </p:pic>
    </p:spTree>
    <p:extLst>
      <p:ext uri="{BB962C8B-B14F-4D97-AF65-F5344CB8AC3E}">
        <p14:creationId xmlns:p14="http://schemas.microsoft.com/office/powerpoint/2010/main" val="1405346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dad">
  <a:themeElements>
    <a:clrScheme name="Fluj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dad">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88953</TotalTime>
  <Words>3680</Words>
  <Application>Microsoft Office PowerPoint</Application>
  <PresentationFormat>Presentación en pantalla (4:3)</PresentationFormat>
  <Paragraphs>425</Paragraphs>
  <Slides>27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27</vt:i4>
      </vt:variant>
    </vt:vector>
  </HeadingPairs>
  <TitlesOfParts>
    <vt:vector size="31" baseType="lpstr">
      <vt:lpstr>Arial</vt:lpstr>
      <vt:lpstr>Calibri</vt:lpstr>
      <vt:lpstr>Cambria Math</vt:lpstr>
      <vt:lpstr>Claridad</vt:lpstr>
      <vt:lpstr>Exceso de duración en la educación Terciaria: posibles causas y soluciones</vt:lpstr>
      <vt:lpstr>Introducción</vt:lpstr>
      <vt:lpstr>¿Qué es la sobre duración?</vt:lpstr>
      <vt:lpstr>Perjuicios generados por el exceso de duración</vt:lpstr>
      <vt:lpstr>Coyuntura nacional</vt:lpstr>
      <vt:lpstr>Objetivos del estudio</vt:lpstr>
      <vt:lpstr>Fuentes de Información</vt:lpstr>
      <vt:lpstr>Estadística descriptiva</vt:lpstr>
      <vt:lpstr>Estadística descriptiva</vt:lpstr>
      <vt:lpstr>Estadística descriptiva</vt:lpstr>
      <vt:lpstr>Estadística descriptiva</vt:lpstr>
      <vt:lpstr>Modelo multivariado</vt:lpstr>
      <vt:lpstr>Modelo multivariado</vt:lpstr>
      <vt:lpstr>Resultados</vt:lpstr>
      <vt:lpstr>Resultados</vt:lpstr>
      <vt:lpstr>Resultados</vt:lpstr>
      <vt:lpstr>Resultados</vt:lpstr>
      <vt:lpstr>Resultados</vt:lpstr>
      <vt:lpstr>Resultados</vt:lpstr>
      <vt:lpstr>Resultados</vt:lpstr>
      <vt:lpstr>Resultados</vt:lpstr>
      <vt:lpstr>Principales conclusiones</vt:lpstr>
      <vt:lpstr>Referencias</vt:lpstr>
      <vt:lpstr>Referencias</vt:lpstr>
      <vt:lpstr>Referencias</vt:lpstr>
      <vt:lpstr>Referencias</vt:lpstr>
      <vt:lpstr>Presentación de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Diseñar las bases de una estrategia país, de largo plazo, para la educación chilena</dc:title>
  <dc:creator>Daniel Rodríguez</dc:creator>
  <cp:lastModifiedBy>_ Carpentier</cp:lastModifiedBy>
  <cp:revision>1711</cp:revision>
  <cp:lastPrinted>2018-12-26T13:58:48Z</cp:lastPrinted>
  <dcterms:created xsi:type="dcterms:W3CDTF">2013-01-09T15:30:05Z</dcterms:created>
  <dcterms:modified xsi:type="dcterms:W3CDTF">2021-01-13T21:57:19Z</dcterms:modified>
</cp:coreProperties>
</file>