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67" r:id="rId6"/>
    <p:sldId id="264" r:id="rId7"/>
    <p:sldId id="268" r:id="rId8"/>
    <p:sldId id="265" r:id="rId9"/>
    <p:sldId id="262" r:id="rId10"/>
    <p:sldId id="269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56"/>
    <p:restoredTop sz="94643"/>
  </p:normalViewPr>
  <p:slideViewPr>
    <p:cSldViewPr snapToGrid="0" snapToObjects="1">
      <p:cViewPr varScale="1">
        <p:scale>
          <a:sx n="103" d="100"/>
          <a:sy n="103" d="100"/>
        </p:scale>
        <p:origin x="1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F86F3-08A9-7B40-AEAD-6EAA738A0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799CBB-18C5-8C4A-A69D-4E3FB929A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3C2E54-1759-3B43-9093-02AC75B64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E347DD-9A6F-0A4C-89B0-058CD13A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DC1C9C-8B80-1B4B-A3A5-58379FFC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171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105A8-C56B-F442-A9EC-B7F9CA88D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F4384E-6972-0041-9CFF-B5C7DDEE4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23C2E2-84FA-1F41-9DF5-F09DB12B8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C3150-159E-0D45-97AB-E8283A6E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F40C9C-EB4E-E244-A800-9C8000A4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234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29807A-00FA-194E-AA17-078D7424B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21FF77-330A-F543-8A70-BF91D11D0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7D9895-7FE5-9649-8B02-F68C63A68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A03995-1DBD-4C4A-B860-81F6F24FD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ECC159-56CD-AA49-9B68-19D9E208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2915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2C7869-27B3-D74E-82EF-1D952EFF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88C153-29BB-D143-9ECA-9D2FBB3CD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ADE053-C6A1-EA4D-AB6C-B0B44918C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F959B0-1A8B-0244-929E-3FEDC302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EDAAE7-18FC-B049-B415-D785C3E7D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629164-F62F-D447-A81A-D2CEF33B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692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88BCD-C095-914B-BF83-F18DEC12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E24DDD-C75F-1845-B4CF-F618CEB87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222A49-4D12-C849-AB7D-BB0013936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5D2AE6-C45D-9C48-BD91-DDE69020D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C649E26-F1DA-574C-816A-A0D817C30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A2F12E6-C228-6544-B690-D2DF1191C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5D4A905-AAE5-3141-89C9-D776DE580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39ECAF-0C85-F647-838C-4890A4B4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4265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969DE-EA12-F643-BF82-AEBB513E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87BF99D-E9AE-9B41-98B5-8FEE138FE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1C61BC-4158-D646-ABAE-B15D395CC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51B3E8-AB01-5F47-A4EF-E0286E2A8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580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97A427-B83F-C349-B7D3-D303F6312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541E3C9-C47E-5F49-8152-E89066D1D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DB1F4F-8DE5-AB48-8D09-C7EFEE4D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4701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7570C-D4AC-F54E-805E-792F0926E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94A398-E762-2F4D-968A-B7D19391A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8E2421-D444-7942-A41A-4A45B9ABF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60C5C0-B8E4-0E4F-8A0D-C0E60A4E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D3629B-C386-DC40-B124-173FF41B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7D7038-046A-1E4A-B344-909BB7860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027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BA504-8946-1347-BACF-BDD16EB8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81EF23F-BAF5-5F42-9811-A22309411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E32503-2194-A346-AD95-BF5DAF631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CE3C63-64C4-B248-A132-8163B6C58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F538D5-CB5D-2B44-A086-ABCEF0A3C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BC4AD8-C055-5E42-AE3D-DCF74524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76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69B09-561E-164A-A527-5CA5A2B22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A98BD1-E1BE-8F44-B1EA-7F1D80177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F03C05-85C5-6E49-AC43-61F8A034E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5AB2F6-D029-D241-88B2-5830BB341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0773DF-5410-F64B-9BEF-78EE1D09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302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41BB57-BC0B-634E-8189-C9DED4134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E3D1EA-FE98-F840-92B0-8355B33BB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367DA6-CCC4-FF4D-A2DB-B5E5F0469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F9BDA7-7FC6-C84A-931F-77DAD6F57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D47066-5F9A-F447-9FDE-246B005A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243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30602B-5360-794D-A815-F34915FE8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3EED24-A691-2F4D-BFDB-B195FBDDD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2152F7-EA89-8542-A9A5-6F1FA1EDC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FD3B8-0FEA-1A44-A6A6-83D50A7A07D7}" type="datetimeFigureOut">
              <a:rPr lang="es-CL" smtClean="0"/>
              <a:t>13-01-21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2CD709-4AC9-2B42-8F55-DA80D5A4A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50B8A6-9B4A-B040-A672-95D0640E0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7A02-495C-D84E-A711-343881B68C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502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openweathermap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C554B-D9FC-8A42-AB5B-70111F6E5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CL" sz="4400" b="1" dirty="0"/>
              <a:t>ELECTRICITY INTERRUPTIONS IN CHILE:</a:t>
            </a:r>
            <a:br>
              <a:rPr lang="es-CL" sz="4400" b="1" dirty="0"/>
            </a:br>
            <a:r>
              <a:rPr lang="es-CL" sz="4400" b="1" dirty="0"/>
              <a:t>CAUSES AND REGULATORY IMPLICATIONS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F3184A-0830-5A41-BC76-21AD4113E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0208"/>
            <a:ext cx="9144000" cy="2907791"/>
          </a:xfrm>
        </p:spPr>
        <p:txBody>
          <a:bodyPr>
            <a:normAutofit fontScale="92500" lnSpcReduction="20000"/>
          </a:bodyPr>
          <a:lstStyle/>
          <a:p>
            <a:r>
              <a:rPr lang="es-CL" b="1" dirty="0"/>
              <a:t>Javier Bustos Salvagno </a:t>
            </a:r>
          </a:p>
          <a:p>
            <a:endParaRPr lang="es-CL" dirty="0"/>
          </a:p>
          <a:p>
            <a:r>
              <a:rPr lang="es-CL" dirty="0"/>
              <a:t>CiSGER-Universidad del Desarrollo and Solar Energy Research Center </a:t>
            </a:r>
          </a:p>
          <a:p>
            <a:r>
              <a:rPr lang="es-CL" dirty="0">
                <a:solidFill>
                  <a:schemeClr val="accent1"/>
                </a:solidFill>
              </a:rPr>
              <a:t>rj.bustos@udd.cl</a:t>
            </a:r>
          </a:p>
          <a:p>
            <a:endParaRPr lang="es-CL" dirty="0"/>
          </a:p>
          <a:p>
            <a:r>
              <a:rPr lang="es-CL" b="1" dirty="0"/>
              <a:t>12 Encuentro de la Sociedad Chilena de Políticas Públicas</a:t>
            </a:r>
          </a:p>
          <a:p>
            <a:endParaRPr lang="es-CL" b="1" dirty="0"/>
          </a:p>
          <a:p>
            <a:r>
              <a:rPr lang="es-CL" sz="1800" dirty="0"/>
              <a:t>Investigación financiada por ANID/FONDAP/15110019</a:t>
            </a:r>
          </a:p>
          <a:p>
            <a:endParaRPr lang="es-CL" dirty="0"/>
          </a:p>
        </p:txBody>
      </p:sp>
      <p:pic>
        <p:nvPicPr>
          <p:cNvPr id="1026" name="Picture 2" descr="CiSGER">
            <a:extLst>
              <a:ext uri="{FF2B5EF4-FFF2-40B4-BE49-F238E27FC236}">
                <a16:creationId xmlns:a16="http://schemas.microsoft.com/office/drawing/2014/main" id="{7AE2AAA9-A2F8-BC43-ADA2-2CDF9B0A9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0308DCD-D572-404C-B2E4-A608E1A39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5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DECB5-8F95-2745-AA47-10BA9A26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392" y="365125"/>
            <a:ext cx="8598408" cy="1325563"/>
          </a:xfrm>
        </p:spPr>
        <p:txBody>
          <a:bodyPr/>
          <a:lstStyle/>
          <a:p>
            <a:r>
              <a:rPr lang="es-CL" b="1" dirty="0"/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7B8694-0266-B247-95B2-23803810C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es-CL" sz="2400" dirty="0"/>
              <a:t>20% del consumo energético a nivel mundial es abastecido por electricidad, y aumentando por objetivos de descarbonización y transición energética (World Energy Outlook, 2020).</a:t>
            </a:r>
          </a:p>
          <a:p>
            <a:pPr algn="just">
              <a:lnSpc>
                <a:spcPct val="110000"/>
              </a:lnSpc>
            </a:pPr>
            <a:r>
              <a:rPr lang="es-CL" sz="2400" dirty="0"/>
              <a:t>A medida que los países alcanzan niveles altos de acceso a electricidad (99% en el caso de Chile), la calidad de suministro (medido por interrupciones) pasa a ser cada vez más relevante.</a:t>
            </a:r>
          </a:p>
          <a:p>
            <a:pPr algn="just">
              <a:lnSpc>
                <a:spcPct val="110000"/>
              </a:lnSpc>
            </a:pPr>
            <a:r>
              <a:rPr lang="es-CL" sz="2400" dirty="0"/>
              <a:t>Chile tiene una meta de reducir las horas de interrupciones a 4 hs en 2035 y 1 hora en 2050 (Política Nacional de Energía 2015). </a:t>
            </a:r>
          </a:p>
          <a:p>
            <a:pPr algn="just">
              <a:lnSpc>
                <a:spcPct val="110000"/>
              </a:lnSpc>
            </a:pPr>
            <a:r>
              <a:rPr lang="es-CL" sz="2400" dirty="0"/>
              <a:t>En 2019 se alcanzó un promedio de 10,14 horas de interrupciones promedio por usuario a nivel nacional (sin considerar eventos de fuerza mayor).</a:t>
            </a:r>
          </a:p>
          <a:p>
            <a:pPr algn="just">
              <a:lnSpc>
                <a:spcPct val="110000"/>
              </a:lnSpc>
            </a:pPr>
            <a:r>
              <a:rPr lang="es-CL" sz="2400" dirty="0"/>
              <a:t>No hay estudios sobre los factores que explican los niveles de interrupciones de suministro eléctrico para el caso chileno.</a:t>
            </a:r>
          </a:p>
          <a:p>
            <a:pPr algn="just">
              <a:lnSpc>
                <a:spcPct val="110000"/>
              </a:lnSpc>
            </a:pPr>
            <a:endParaRPr lang="es-CL" sz="2400" dirty="0"/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CD4922A6-3442-544F-8B56-99B2B7A64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DF3F5E-A7B7-9C4F-88F1-AEEBDD729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31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DECB5-8F95-2745-AA47-10BA9A260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896" y="365125"/>
            <a:ext cx="8756904" cy="1325563"/>
          </a:xfrm>
        </p:spPr>
        <p:txBody>
          <a:bodyPr/>
          <a:lstStyle/>
          <a:p>
            <a:r>
              <a:rPr lang="es-CL" b="1" dirty="0"/>
              <a:t>Marco de análisis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7B8694-0266-B247-95B2-23803810C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0856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s-CL" sz="2400" dirty="0"/>
              <a:t>La literatura separa en interrupciones causadas por factores:</a:t>
            </a:r>
          </a:p>
          <a:p>
            <a:pPr lvl="1">
              <a:lnSpc>
                <a:spcPct val="110000"/>
              </a:lnSpc>
            </a:pPr>
            <a:r>
              <a:rPr lang="es-CL" sz="2000" u="sng" dirty="0"/>
              <a:t>Inherentes</a:t>
            </a:r>
            <a:r>
              <a:rPr lang="es-CL" sz="2000" dirty="0"/>
              <a:t>: condiciones demográficas, topográficas y climáticas del área donde se suministra</a:t>
            </a:r>
          </a:p>
          <a:p>
            <a:pPr lvl="1">
              <a:lnSpc>
                <a:spcPct val="110000"/>
              </a:lnSpc>
            </a:pPr>
            <a:r>
              <a:rPr lang="es-CL" sz="2000" u="sng" dirty="0"/>
              <a:t>Heredados</a:t>
            </a:r>
            <a:r>
              <a:rPr lang="es-CL" sz="2000" dirty="0"/>
              <a:t>: por la empresa suministradora de acuerdo a sus inversiones, como por ejemplo la cantidad de kilómetros de líneas soterradas. </a:t>
            </a:r>
            <a:endParaRPr lang="es-CL" sz="2400" dirty="0"/>
          </a:p>
          <a:p>
            <a:pPr>
              <a:lnSpc>
                <a:spcPct val="110000"/>
              </a:lnSpc>
            </a:pPr>
            <a:r>
              <a:rPr lang="es-CL" sz="2400" dirty="0"/>
              <a:t>La literatura de regulación económica* identifica un trade-off entre mecanismos de  tarificación por incentivos (price-cap, empresa modelo) y calidad de suministro en industrias intensivas en capital.</a:t>
            </a:r>
          </a:p>
          <a:p>
            <a:pPr>
              <a:lnSpc>
                <a:spcPct val="110000"/>
              </a:lnSpc>
            </a:pPr>
            <a:r>
              <a:rPr lang="es-CL" sz="2400" dirty="0"/>
              <a:t> En nuestro análisis incoporaremos variables regulatorias para testear si el mecanismo de tarificación tiene un efecto en el nivel de horas de interrupciones eléctricas. </a:t>
            </a:r>
          </a:p>
          <a:p>
            <a:pPr marL="0" indent="0">
              <a:lnSpc>
                <a:spcPct val="110000"/>
              </a:lnSpc>
              <a:buNone/>
            </a:pPr>
            <a:endParaRPr lang="es-CL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s-CL" sz="1600" dirty="0"/>
              <a:t>*</a:t>
            </a:r>
            <a:r>
              <a:rPr lang="es-CL" sz="1800" dirty="0"/>
              <a:t>Ajodhia, Schiavo and Malaman, 2006; Growitsch, Jamasb, and Pollitt, 2009; Ter-Martirosyan and Kwoka, 2010.</a:t>
            </a:r>
            <a:endParaRPr lang="es-CL" sz="1600" dirty="0"/>
          </a:p>
          <a:p>
            <a:pPr>
              <a:lnSpc>
                <a:spcPct val="110000"/>
              </a:lnSpc>
            </a:pPr>
            <a:endParaRPr lang="es-CL" sz="2400" dirty="0"/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CD4922A6-3442-544F-8B56-99B2B7A64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DF3F5E-A7B7-9C4F-88F1-AEEBDD729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99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F1D521-F782-3649-83F5-B961EAEC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392" y="365125"/>
            <a:ext cx="8598408" cy="1325563"/>
          </a:xfrm>
        </p:spPr>
        <p:txBody>
          <a:bodyPr/>
          <a:lstStyle/>
          <a:p>
            <a:r>
              <a:rPr lang="es-CL" b="1" dirty="0"/>
              <a:t>Datos y fuentes utilizadas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34E079-D851-254F-B9D5-7671940D0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71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s-CL" dirty="0"/>
              <a:t>SAIDI mensual comunal, por origen de la interrupción, del </a:t>
            </a:r>
            <a:r>
              <a:rPr lang="es-CL" b="1" dirty="0"/>
              <a:t>2012 al 2018</a:t>
            </a:r>
            <a:r>
              <a:rPr lang="es-CL" dirty="0"/>
              <a:t>: </a:t>
            </a:r>
            <a:r>
              <a:rPr lang="es-CL" b="1" dirty="0"/>
              <a:t>Energía Abierta (CNE)</a:t>
            </a:r>
          </a:p>
          <a:p>
            <a:pPr>
              <a:lnSpc>
                <a:spcPct val="120000"/>
              </a:lnSpc>
            </a:pPr>
            <a:endParaRPr lang="es-CL" dirty="0"/>
          </a:p>
          <a:p>
            <a:pPr marL="457200" lvl="1" indent="0">
              <a:lnSpc>
                <a:spcPct val="120000"/>
              </a:lnSpc>
              <a:buNone/>
            </a:pPr>
            <a:r>
              <a:rPr lang="es-CL" sz="2000" dirty="0"/>
              <a:t>Donde t es el tiempo de interrupción mayor a 3 minutos para el cliente c por la interrupción i en la comuna j. 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s-CL" dirty="0"/>
          </a:p>
          <a:p>
            <a:pPr>
              <a:lnSpc>
                <a:spcPct val="120000"/>
              </a:lnSpc>
            </a:pPr>
            <a:r>
              <a:rPr lang="es-CL" dirty="0"/>
              <a:t>Distribuidores por comuna y clientes urbano/rurales: </a:t>
            </a:r>
            <a:r>
              <a:rPr lang="es-CL" b="1" dirty="0"/>
              <a:t>SEC</a:t>
            </a:r>
          </a:p>
          <a:p>
            <a:pPr>
              <a:lnSpc>
                <a:spcPct val="120000"/>
              </a:lnSpc>
            </a:pPr>
            <a:r>
              <a:rPr lang="es-CL" dirty="0"/>
              <a:t>Ingreso promedio por comuna, población urbana/rural: </a:t>
            </a:r>
            <a:r>
              <a:rPr lang="es-CL" b="1" dirty="0"/>
              <a:t>CASEN</a:t>
            </a:r>
          </a:p>
          <a:p>
            <a:pPr>
              <a:lnSpc>
                <a:spcPct val="120000"/>
              </a:lnSpc>
            </a:pPr>
            <a:r>
              <a:rPr lang="es-CL" dirty="0"/>
              <a:t>Velocidad del viento, mm de lluvia y cm de nieve por comuna: </a:t>
            </a:r>
            <a:r>
              <a:rPr lang="es-CL" b="1" dirty="0"/>
              <a:t>Open Weather</a:t>
            </a:r>
            <a:r>
              <a:rPr lang="es-CL" dirty="0"/>
              <a:t> (</a:t>
            </a:r>
            <a:r>
              <a:rPr lang="es-CL" u="sng" dirty="0">
                <a:hlinkClick r:id="rId2"/>
              </a:rPr>
              <a:t>https://openweathermap.org/</a:t>
            </a:r>
            <a:r>
              <a:rPr lang="es-CL" u="sng" dirty="0"/>
              <a:t>)</a:t>
            </a:r>
            <a:endParaRPr lang="es-CL" dirty="0"/>
          </a:p>
          <a:p>
            <a:pPr>
              <a:lnSpc>
                <a:spcPct val="120000"/>
              </a:lnSpc>
            </a:pPr>
            <a:endParaRPr lang="es-CL" dirty="0"/>
          </a:p>
          <a:p>
            <a:pPr>
              <a:lnSpc>
                <a:spcPct val="120000"/>
              </a:lnSpc>
            </a:pPr>
            <a:endParaRPr lang="es-CL" dirty="0"/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5969F018-FB9F-D34F-8975-72E9EEC9D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76D112-6A9F-F744-9034-B23821CA7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38657A8D-6C56-9B48-B783-913258AD9C98}"/>
                  </a:ext>
                </a:extLst>
              </p:cNvPr>
              <p:cNvSpPr/>
              <p:nvPr/>
            </p:nvSpPr>
            <p:spPr>
              <a:xfrm>
                <a:off x="5327660" y="2393950"/>
                <a:ext cx="2913041" cy="7436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CL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𝑆𝐴𝐼𝐷𝐼</m:t>
                          </m:r>
                        </m:e>
                        <m:sub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s-CL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CL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s-CL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𝐶𝑙𝑖𝑒𝑛</m:t>
                                  </m:r>
                                </m:e>
                                <m:sub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𝑓𝑠𝑖</m:t>
                                  </m:r>
                                  <m:r>
                                    <m:rPr>
                                      <m:lit/>
                                    </m:rP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_</m:t>
                                  </m:r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s-CL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s-CL" i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s-CL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s-CL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𝐶𝑙𝑖𝑒𝑛𝑡</m:t>
                              </m:r>
                            </m:e>
                            <m:sub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𝑖𝑛𝑠𝑡</m:t>
                              </m:r>
                              <m:r>
                                <m:rPr>
                                  <m:lit/>
                                </m:rPr>
                                <a:rPr lang="es-CL" i="0"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CL" dirty="0"/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38657A8D-6C56-9B48-B783-913258AD9C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660" y="2393950"/>
                <a:ext cx="2913041" cy="743602"/>
              </a:xfrm>
              <a:prstGeom prst="rect">
                <a:avLst/>
              </a:prstGeom>
              <a:blipFill>
                <a:blip r:embed="rId5"/>
                <a:stretch>
                  <a:fillRect t="-53333" b="-36667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272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F1D521-F782-3649-83F5-B961EAEC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392" y="365125"/>
            <a:ext cx="8598408" cy="1325563"/>
          </a:xfrm>
        </p:spPr>
        <p:txBody>
          <a:bodyPr/>
          <a:lstStyle/>
          <a:p>
            <a:r>
              <a:rPr lang="es-CL" b="1" dirty="0"/>
              <a:t>Estrategia empírica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34E079-D851-254F-B9D5-7671940D0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711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CL" dirty="0"/>
              <a:t>Variable dependiente: SAIDI mensual comunal se clasifica en:</a:t>
            </a:r>
          </a:p>
          <a:p>
            <a:pPr lvl="1">
              <a:lnSpc>
                <a:spcPct val="120000"/>
              </a:lnSpc>
            </a:pPr>
            <a:r>
              <a:rPr lang="es-CL" b="1" dirty="0"/>
              <a:t>Razones internas</a:t>
            </a:r>
            <a:r>
              <a:rPr lang="es-CL" dirty="0"/>
              <a:t>: interrupciones en redes de distribución</a:t>
            </a:r>
          </a:p>
          <a:p>
            <a:pPr lvl="1">
              <a:lnSpc>
                <a:spcPct val="120000"/>
              </a:lnSpc>
            </a:pPr>
            <a:r>
              <a:rPr lang="es-CL" b="1" dirty="0"/>
              <a:t>Razones externas</a:t>
            </a:r>
            <a:r>
              <a:rPr lang="es-CL" dirty="0"/>
              <a:t>: interrupciones en transmisión o generación</a:t>
            </a:r>
          </a:p>
          <a:p>
            <a:pPr lvl="1">
              <a:lnSpc>
                <a:spcPct val="120000"/>
              </a:lnSpc>
            </a:pPr>
            <a:r>
              <a:rPr lang="es-CL" b="1" dirty="0"/>
              <a:t>Fuerza mayor</a:t>
            </a:r>
            <a:r>
              <a:rPr lang="es-CL" dirty="0"/>
              <a:t>: calificadas por la Superintendencia de Electricidad y Combustibles</a:t>
            </a:r>
          </a:p>
          <a:p>
            <a:pPr>
              <a:lnSpc>
                <a:spcPct val="120000"/>
              </a:lnSpc>
            </a:pPr>
            <a:r>
              <a:rPr lang="es-CL" dirty="0"/>
              <a:t>Se estimaron tres modelos: básico, con variables climáticas, con variables regulatorias</a:t>
            </a:r>
          </a:p>
          <a:p>
            <a:pPr>
              <a:lnSpc>
                <a:spcPct val="120000"/>
              </a:lnSpc>
            </a:pPr>
            <a:r>
              <a:rPr lang="es-CL" dirty="0"/>
              <a:t>Estimación de efectos fijos por comuna (Test de Hausman aplicado)</a:t>
            </a:r>
          </a:p>
          <a:p>
            <a:pPr>
              <a:lnSpc>
                <a:spcPct val="120000"/>
              </a:lnSpc>
            </a:pPr>
            <a:endParaRPr lang="es-CL" dirty="0"/>
          </a:p>
          <a:p>
            <a:pPr lvl="1">
              <a:lnSpc>
                <a:spcPct val="120000"/>
              </a:lnSpc>
            </a:pPr>
            <a:endParaRPr lang="es-CL" dirty="0"/>
          </a:p>
          <a:p>
            <a:pPr>
              <a:lnSpc>
                <a:spcPct val="120000"/>
              </a:lnSpc>
            </a:pPr>
            <a:endParaRPr lang="es-CL" dirty="0"/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5969F018-FB9F-D34F-8975-72E9EEC9D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76D112-6A9F-F744-9034-B23821CA7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18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B385A-912F-6D4F-8688-A70B2F70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554" y="170688"/>
            <a:ext cx="9139238" cy="1325563"/>
          </a:xfrm>
        </p:spPr>
        <p:txBody>
          <a:bodyPr/>
          <a:lstStyle/>
          <a:p>
            <a:r>
              <a:rPr lang="es-CL" b="1" dirty="0"/>
              <a:t>Resultados: Modelo Básico</a:t>
            </a:r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923EFEF0-7121-C84D-90C0-C8F306A52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6AEFD0-3662-5943-8081-BB3689DE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4C53B2B-1400-D641-8A24-7D4EAC04A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6195" y="1859836"/>
            <a:ext cx="2528001" cy="20294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sz="2000" dirty="0"/>
              <a:t>Ingreso comunal no es significativo para interrupciones en redes de distribución, pero si en fallas externas y fuerza mayor.</a:t>
            </a:r>
          </a:p>
          <a:p>
            <a:pPr marL="0" indent="0" algn="ctr">
              <a:buNone/>
            </a:pPr>
            <a:endParaRPr lang="es-CL" sz="2000" dirty="0"/>
          </a:p>
          <a:p>
            <a:pPr marL="0" indent="0" algn="ctr">
              <a:buNone/>
            </a:pPr>
            <a:endParaRPr lang="es-CL" sz="2000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79BD46B1-F494-DF4D-9DD9-8C85D5F8C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406215"/>
              </p:ext>
            </p:extLst>
          </p:nvPr>
        </p:nvGraphicFramePr>
        <p:xfrm>
          <a:off x="115435" y="1471483"/>
          <a:ext cx="7677934" cy="4661334"/>
        </p:xfrm>
        <a:graphic>
          <a:graphicData uri="http://schemas.openxmlformats.org/drawingml/2006/table">
            <a:tbl>
              <a:tblPr/>
              <a:tblGrid>
                <a:gridCol w="2795912">
                  <a:extLst>
                    <a:ext uri="{9D8B030D-6E8A-4147-A177-3AD203B41FA5}">
                      <a16:colId xmlns:a16="http://schemas.microsoft.com/office/drawing/2014/main" val="590919126"/>
                    </a:ext>
                  </a:extLst>
                </a:gridCol>
                <a:gridCol w="1498723">
                  <a:extLst>
                    <a:ext uri="{9D8B030D-6E8A-4147-A177-3AD203B41FA5}">
                      <a16:colId xmlns:a16="http://schemas.microsoft.com/office/drawing/2014/main" val="1514238241"/>
                    </a:ext>
                  </a:extLst>
                </a:gridCol>
                <a:gridCol w="1771220">
                  <a:extLst>
                    <a:ext uri="{9D8B030D-6E8A-4147-A177-3AD203B41FA5}">
                      <a16:colId xmlns:a16="http://schemas.microsoft.com/office/drawing/2014/main" val="1251578645"/>
                    </a:ext>
                  </a:extLst>
                </a:gridCol>
                <a:gridCol w="1612079">
                  <a:extLst>
                    <a:ext uri="{9D8B030D-6E8A-4147-A177-3AD203B41FA5}">
                      <a16:colId xmlns:a16="http://schemas.microsoft.com/office/drawing/2014/main" val="2599451727"/>
                    </a:ext>
                  </a:extLst>
                </a:gridCol>
              </a:tblGrid>
              <a:tr h="52615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VARIABLES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SAIDI Interno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SAIDI    Externo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SAIDI  fuerza mayor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900674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5491048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Log Ingreso comunal per capita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-0.00094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-0.422***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0.369*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531278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(0.0738)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(0.0700)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(0.170)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325807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Meses invierno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0.152***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0.0248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0.539***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14357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(0.0251)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(0.0238)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(0.0577)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1469626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Tamaño Dx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-0.164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0.0138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-1.177**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33244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(0.156)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(0.148)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(0.359)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986963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% Urbano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-0.292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-0.240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-0.0674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488735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(0.224)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(0.212)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(0.515)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323057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Constante</a:t>
                      </a: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1.028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5.752***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-3.562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0914463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(0.908)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(0.861)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(2.086)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765091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871040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Observaciones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16,548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16,548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16,548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331602"/>
                  </a:ext>
                </a:extLst>
              </a:tr>
              <a:tr h="2890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Número de comunas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197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197</a:t>
                      </a:r>
                      <a:endParaRPr lang="es-CL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197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852" marR="56852" marT="1137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59213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FDDBB036-5701-844F-A452-19C3629349CB}"/>
              </a:ext>
            </a:extLst>
          </p:cNvPr>
          <p:cNvSpPr/>
          <p:nvPr/>
        </p:nvSpPr>
        <p:spPr>
          <a:xfrm>
            <a:off x="2019490" y="6317980"/>
            <a:ext cx="3409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/>
              <a:t>* p&lt;0.05, ** p&lt;0.01, *** p&lt;0.001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C59AD80B-F2C2-034E-8589-123DE172EE76}"/>
              </a:ext>
            </a:extLst>
          </p:cNvPr>
          <p:cNvCxnSpPr>
            <a:cxnSpLocks/>
          </p:cNvCxnSpPr>
          <p:nvPr/>
        </p:nvCxnSpPr>
        <p:spPr>
          <a:xfrm flipV="1">
            <a:off x="7473695" y="2231136"/>
            <a:ext cx="1109473" cy="20726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C08A5491-453D-6C4D-9017-C4D7F1250AF5}"/>
              </a:ext>
            </a:extLst>
          </p:cNvPr>
          <p:cNvSpPr/>
          <p:nvPr/>
        </p:nvSpPr>
        <p:spPr>
          <a:xfrm>
            <a:off x="3138772" y="2306321"/>
            <a:ext cx="4334923" cy="59740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A7DD0E2E-FE54-1F4F-97DE-A0605854F20D}"/>
              </a:ext>
            </a:extLst>
          </p:cNvPr>
          <p:cNvSpPr/>
          <p:nvPr/>
        </p:nvSpPr>
        <p:spPr>
          <a:xfrm>
            <a:off x="3138772" y="3458777"/>
            <a:ext cx="4237387" cy="59740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0F8E9745-807A-B941-9B35-B55DD51A3866}"/>
              </a:ext>
            </a:extLst>
          </p:cNvPr>
          <p:cNvCxnSpPr>
            <a:cxnSpLocks/>
          </p:cNvCxnSpPr>
          <p:nvPr/>
        </p:nvCxnSpPr>
        <p:spPr>
          <a:xfrm>
            <a:off x="7376159" y="3755136"/>
            <a:ext cx="1207009" cy="85609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7EC0E5F-2FCB-E244-B865-0F6C5D8F6481}"/>
              </a:ext>
            </a:extLst>
          </p:cNvPr>
          <p:cNvSpPr/>
          <p:nvPr/>
        </p:nvSpPr>
        <p:spPr>
          <a:xfrm>
            <a:off x="8659368" y="4415312"/>
            <a:ext cx="30114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000" dirty="0"/>
              <a:t>Empresas de distribución de mayor tamaño  tienen un efecto significativo en reducir interrupciones por fuerza mayor</a:t>
            </a:r>
          </a:p>
        </p:txBody>
      </p:sp>
    </p:spTree>
    <p:extLst>
      <p:ext uri="{BB962C8B-B14F-4D97-AF65-F5344CB8AC3E}">
        <p14:creationId xmlns:p14="http://schemas.microsoft.com/office/powerpoint/2010/main" val="115392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3" grpId="0" animBg="1"/>
      <p:bldP spid="15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B385A-912F-6D4F-8688-A70B2F70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554" y="170688"/>
            <a:ext cx="9139238" cy="1325563"/>
          </a:xfrm>
        </p:spPr>
        <p:txBody>
          <a:bodyPr/>
          <a:lstStyle/>
          <a:p>
            <a:r>
              <a:rPr lang="es-CL" b="1" dirty="0"/>
              <a:t>Resultados: Variables climáticas</a:t>
            </a:r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923EFEF0-7121-C84D-90C0-C8F306A52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6AEFD0-3662-5943-8081-BB3689DE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28F148C3-99AB-0B4A-91D9-7566AF506D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465994"/>
              </p:ext>
            </p:extLst>
          </p:nvPr>
        </p:nvGraphicFramePr>
        <p:xfrm>
          <a:off x="233362" y="1258977"/>
          <a:ext cx="8176067" cy="5319465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860099">
                  <a:extLst>
                    <a:ext uri="{9D8B030D-6E8A-4147-A177-3AD203B41FA5}">
                      <a16:colId xmlns:a16="http://schemas.microsoft.com/office/drawing/2014/main" val="1241077901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val="1829051239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990160607"/>
                    </a:ext>
                  </a:extLst>
                </a:gridCol>
              </a:tblGrid>
              <a:tr h="253125">
                <a:tc>
                  <a:txBody>
                    <a:bodyPr/>
                    <a:lstStyle/>
                    <a:p>
                      <a:r>
                        <a:rPr lang="es-CL" sz="1600" dirty="0">
                          <a:effectLst/>
                        </a:rPr>
                        <a:t>VARIABLES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SAIDI interno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SAIDI Interno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355480895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288626227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Log Ingreso comunal per capita</a:t>
                      </a:r>
                      <a:endParaRPr lang="es-C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0.00663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844791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(0.0738)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(0.0737)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442888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Tamaño Dx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-0.166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129225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(0.156)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(0.156)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2667900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 urbano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-0.312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1556746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(0.224)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(0.224)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85069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Nº dias de alto viento (40km/h)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0.0419***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0.0419***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7975120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(0.00779)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(0.00775)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990878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Nº dias con horas de lluvias críticas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0.0218***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2116940909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(0.00431)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3305489402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>
                          <a:effectLst/>
                        </a:rPr>
                        <a:t>Nº dias con horas de nieve críticas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0.0465***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3369359846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(0.0135)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4234932658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dirty="0">
                          <a:effectLst/>
                        </a:rPr>
                        <a:t>Nº dias con acumulado de lluvias críticas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0.0415***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8120653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(0.00699)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4355983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dirty="0">
                          <a:effectLst/>
                        </a:rPr>
                        <a:t>Nº dias con acumulado de nieve críticas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0.120***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3896311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(0.0300)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936831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Constante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0.912***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0.925***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334011786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(0.164)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(0.164)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410750948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27578104"/>
                  </a:ext>
                </a:extLst>
              </a:tr>
            </a:tbl>
          </a:graphicData>
        </a:graphic>
      </p:graphicFrame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4C53B2B-1400-D641-8A24-7D4EAC04A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0721" y="1936058"/>
            <a:ext cx="2621279" cy="3306502"/>
          </a:xfrm>
        </p:spPr>
        <p:txBody>
          <a:bodyPr>
            <a:normAutofit fontScale="92500" lnSpcReduction="10000"/>
          </a:bodyPr>
          <a:lstStyle/>
          <a:p>
            <a:r>
              <a:rPr lang="es-CL" sz="2000" dirty="0"/>
              <a:t>Las variables climáticas (en reemplazo de la dummy estacional) son altamente significativas</a:t>
            </a:r>
          </a:p>
          <a:p>
            <a:r>
              <a:rPr lang="es-CL" sz="2000" dirty="0"/>
              <a:t>La lluvia y nieve acumulada diaria son marginalmente más importantes que intensas precipitaciones en una hora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016831F-B690-E64A-9D10-DB678CBA2BE4}"/>
              </a:ext>
            </a:extLst>
          </p:cNvPr>
          <p:cNvSpPr/>
          <p:nvPr/>
        </p:nvSpPr>
        <p:spPr>
          <a:xfrm>
            <a:off x="201545" y="6519446"/>
            <a:ext cx="2961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1600" dirty="0"/>
              <a:t>* p&lt;0.05, ** p&lt;0.01, *** p&lt;0.001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65D4979B-F7C1-1740-92E8-5ED8619BD674}"/>
              </a:ext>
            </a:extLst>
          </p:cNvPr>
          <p:cNvCxnSpPr>
            <a:cxnSpLocks/>
          </p:cNvCxnSpPr>
          <p:nvPr/>
        </p:nvCxnSpPr>
        <p:spPr>
          <a:xfrm flipV="1">
            <a:off x="8461248" y="3201993"/>
            <a:ext cx="1109473" cy="20726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DE7FC616-61BB-F642-952E-203A3B27FE8C}"/>
              </a:ext>
            </a:extLst>
          </p:cNvPr>
          <p:cNvSpPr/>
          <p:nvPr/>
        </p:nvSpPr>
        <p:spPr>
          <a:xfrm>
            <a:off x="4126325" y="3277178"/>
            <a:ext cx="4334923" cy="255059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826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B385A-912F-6D4F-8688-A70B2F70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224" y="32476"/>
            <a:ext cx="9139238" cy="1325563"/>
          </a:xfrm>
        </p:spPr>
        <p:txBody>
          <a:bodyPr/>
          <a:lstStyle/>
          <a:p>
            <a:r>
              <a:rPr lang="es-CL" b="1" dirty="0"/>
              <a:t>Resultados: Variables regulatorias</a:t>
            </a:r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923EFEF0-7121-C84D-90C0-C8F306A52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6AEFD0-3662-5943-8081-BB3689DE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28F148C3-99AB-0B4A-91D9-7566AF506D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8279996"/>
              </p:ext>
            </p:extLst>
          </p:nvPr>
        </p:nvGraphicFramePr>
        <p:xfrm>
          <a:off x="431485" y="1143382"/>
          <a:ext cx="7944419" cy="5320425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407960">
                  <a:extLst>
                    <a:ext uri="{9D8B030D-6E8A-4147-A177-3AD203B41FA5}">
                      <a16:colId xmlns:a16="http://schemas.microsoft.com/office/drawing/2014/main" val="1241077901"/>
                    </a:ext>
                  </a:extLst>
                </a:gridCol>
                <a:gridCol w="2280939">
                  <a:extLst>
                    <a:ext uri="{9D8B030D-6E8A-4147-A177-3AD203B41FA5}">
                      <a16:colId xmlns:a16="http://schemas.microsoft.com/office/drawing/2014/main" val="1829051239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990160607"/>
                    </a:ext>
                  </a:extLst>
                </a:gridCol>
              </a:tblGrid>
              <a:tr h="253125">
                <a:tc>
                  <a:txBody>
                    <a:bodyPr/>
                    <a:lstStyle/>
                    <a:p>
                      <a:r>
                        <a:rPr lang="es-CL" sz="1600" dirty="0">
                          <a:effectLst/>
                        </a:rPr>
                        <a:t>VARIABLES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SAIDI interno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dirty="0">
                          <a:effectLst/>
                        </a:rPr>
                        <a:t>SAIDI Interno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extLst>
                  <a:ext uri="{0D108BD9-81ED-4DB2-BD59-A6C34878D82A}">
                    <a16:rowId xmlns:a16="http://schemas.microsoft.com/office/drawing/2014/main" val="355480895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Ingreso comunal per capita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-0.0358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-0.0411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844791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(0.0758)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(0.0758)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442888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Tamaño Dx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-3.256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-3.315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129225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(2.455)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(2,454)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2667900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urbano</a:t>
                      </a:r>
                      <a:endParaRPr lang="es-CL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1556746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(0.224)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(0.224)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85069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Nº dias de alto viento (40km/h)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0.0424***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0.0423***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7975120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(0.00779)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(0.00775)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990878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Nº dias con lluvias críticas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0.0220***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0.0417***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8120653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(0.00431)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(0.00699)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4355983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Nº dias con nieve crítica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0.0465***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0.119***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3896311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(0.0135)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(0.0300)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936831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Empresa de Referencia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-0.513**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-0.513**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7421134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(0.159)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(0.159)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3457069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Tamaño * Empresa de Referencia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6465437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47625" marR="47625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(2.518)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(2.517)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1682875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 de Área Típica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-0.0223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-0.0198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07367834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endParaRPr lang="es-CL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(0.0489)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(0.0489)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1496756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Constante</a:t>
                      </a: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1897256"/>
                  </a:ext>
                </a:extLst>
              </a:tr>
              <a:tr h="253125">
                <a:tc>
                  <a:txBody>
                    <a:bodyPr/>
                    <a:lstStyle/>
                    <a:p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662" marR="54662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(1.001)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(1.000)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78104"/>
                  </a:ext>
                </a:extLst>
              </a:tr>
            </a:tbl>
          </a:graphicData>
        </a:graphic>
      </p:graphicFrame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4C53B2B-1400-D641-8A24-7D4EAC04A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0032" y="1969128"/>
            <a:ext cx="2621279" cy="3444119"/>
          </a:xfrm>
        </p:spPr>
        <p:txBody>
          <a:bodyPr>
            <a:normAutofit/>
          </a:bodyPr>
          <a:lstStyle/>
          <a:p>
            <a:r>
              <a:rPr lang="es-CL" sz="2000" dirty="0"/>
              <a:t>Empresas de referencia tienen menor nivel de interrupciones, independientemente de su tamaño.</a:t>
            </a:r>
          </a:p>
          <a:p>
            <a:r>
              <a:rPr lang="es-CL" sz="2000" dirty="0"/>
              <a:t>El nivel de costos de distribución (medido por la pertenencia a un área típica no es significativo)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51DDE44-2107-034C-A94A-B7D41DC94882}"/>
              </a:ext>
            </a:extLst>
          </p:cNvPr>
          <p:cNvSpPr/>
          <p:nvPr/>
        </p:nvSpPr>
        <p:spPr>
          <a:xfrm>
            <a:off x="431484" y="6519446"/>
            <a:ext cx="2961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1600" dirty="0"/>
              <a:t>* p&lt;0.05, ** p&lt;0.01, *** p&lt;0.001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4E969960-6E6A-F948-9654-81B904009081}"/>
              </a:ext>
            </a:extLst>
          </p:cNvPr>
          <p:cNvSpPr/>
          <p:nvPr/>
        </p:nvSpPr>
        <p:spPr>
          <a:xfrm>
            <a:off x="4126325" y="4407408"/>
            <a:ext cx="4237387" cy="157886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4AECE6CE-766B-D341-8170-5E364AC639BC}"/>
              </a:ext>
            </a:extLst>
          </p:cNvPr>
          <p:cNvCxnSpPr>
            <a:cxnSpLocks/>
          </p:cNvCxnSpPr>
          <p:nvPr/>
        </p:nvCxnSpPr>
        <p:spPr>
          <a:xfrm flipV="1">
            <a:off x="8363712" y="3535680"/>
            <a:ext cx="1036320" cy="116808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13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B251F-3F1B-4841-BA93-54F7D1394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62" y="365125"/>
            <a:ext cx="9139238" cy="1325563"/>
          </a:xfrm>
        </p:spPr>
        <p:txBody>
          <a:bodyPr/>
          <a:lstStyle/>
          <a:p>
            <a:r>
              <a:rPr lang="es-CL" b="1" dirty="0"/>
              <a:t>Conclusiones y pasos siguientes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0E0FAC-031A-8A4F-8885-9E9E0F0AB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s-CL" dirty="0"/>
              <a:t>Más allá de las consideraciones demográficas y geográficas, las </a:t>
            </a:r>
            <a:r>
              <a:rPr lang="es-CL" b="1" dirty="0"/>
              <a:t>variables climáticas y regulatorias</a:t>
            </a:r>
            <a:r>
              <a:rPr lang="es-CL" dirty="0"/>
              <a:t> surgen como relevantes a la hora de explicar las horas sin suministro eléctrico en las comunas analizadas.</a:t>
            </a:r>
          </a:p>
          <a:p>
            <a:pPr>
              <a:lnSpc>
                <a:spcPct val="120000"/>
              </a:lnSpc>
            </a:pPr>
            <a:r>
              <a:rPr lang="es-CL" dirty="0"/>
              <a:t>Interrupciones catalogadas por SEC como </a:t>
            </a:r>
            <a:r>
              <a:rPr lang="es-CL" b="1" dirty="0"/>
              <a:t>fuerza mayor </a:t>
            </a:r>
            <a:r>
              <a:rPr lang="es-CL" dirty="0"/>
              <a:t>parecen ser mejor administradas por empresas de distribución de mayor tamaño. </a:t>
            </a:r>
          </a:p>
          <a:p>
            <a:pPr>
              <a:lnSpc>
                <a:spcPct val="120000"/>
              </a:lnSpc>
            </a:pPr>
            <a:r>
              <a:rPr lang="es-CL" dirty="0"/>
              <a:t>El </a:t>
            </a:r>
            <a:r>
              <a:rPr lang="es-CL" b="1" dirty="0"/>
              <a:t>nivel de ingreso </a:t>
            </a:r>
            <a:r>
              <a:rPr lang="es-CL" dirty="0"/>
              <a:t>de las comunas no tendría relación con interrupciones en distribución, pero si en transmisión – generación lo cual sería conveniente que se considerara en la planificación centralizada de la transmisión. </a:t>
            </a:r>
          </a:p>
          <a:p>
            <a:pPr>
              <a:lnSpc>
                <a:spcPct val="120000"/>
              </a:lnSpc>
            </a:pPr>
            <a:endParaRPr lang="es-CL" dirty="0"/>
          </a:p>
          <a:p>
            <a:pPr>
              <a:lnSpc>
                <a:spcPct val="120000"/>
              </a:lnSpc>
            </a:pPr>
            <a:endParaRPr lang="es-CL" dirty="0"/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77C401F0-A61D-BD42-86C5-88149EF6B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8C21C9-96CF-3E41-AD34-31915D2E6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662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B251F-3F1B-4841-BA93-54F7D1394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62" y="365125"/>
            <a:ext cx="9139238" cy="1325563"/>
          </a:xfrm>
        </p:spPr>
        <p:txBody>
          <a:bodyPr/>
          <a:lstStyle/>
          <a:p>
            <a:r>
              <a:rPr lang="es-CL" b="1" dirty="0"/>
              <a:t>Conclusiones y pasos siguientes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0E0FAC-031A-8A4F-8885-9E9E0F0AB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s-CL" dirty="0"/>
              <a:t>Un </a:t>
            </a:r>
            <a:r>
              <a:rPr lang="es-CL" b="1" dirty="0"/>
              <a:t>proceso tarifario </a:t>
            </a:r>
            <a:r>
              <a:rPr lang="es-CL" dirty="0"/>
              <a:t>con una tarificación empresa por empresa (sin áreas típicas) podría tener un efecto positivo en la calidad de suministro =&gt; Importante revisar modelo de remuneración en distribución en consecuencia. </a:t>
            </a:r>
          </a:p>
          <a:p>
            <a:pPr>
              <a:lnSpc>
                <a:spcPct val="120000"/>
              </a:lnSpc>
            </a:pPr>
            <a:r>
              <a:rPr lang="es-CL" b="1" dirty="0"/>
              <a:t>Nueva información post 2018 </a:t>
            </a:r>
            <a:r>
              <a:rPr lang="es-CL" dirty="0"/>
              <a:t>sobre interrupciones con una mayor cobertura comunal podría evaluar diferencias entre empresas de distribución y cooperativas eléctricas, así como efectos por el cambio en Norma Técnica de Calidad de Servicio en Distribución y de mecanismo de tarificación de Ley Corta de Distribución en 2019. </a:t>
            </a:r>
          </a:p>
          <a:p>
            <a:pPr>
              <a:lnSpc>
                <a:spcPct val="120000"/>
              </a:lnSpc>
            </a:pPr>
            <a:endParaRPr lang="es-CL" dirty="0"/>
          </a:p>
          <a:p>
            <a:pPr>
              <a:lnSpc>
                <a:spcPct val="120000"/>
              </a:lnSpc>
            </a:pPr>
            <a:endParaRPr lang="es-CL" dirty="0"/>
          </a:p>
          <a:p>
            <a:pPr>
              <a:lnSpc>
                <a:spcPct val="120000"/>
              </a:lnSpc>
            </a:pPr>
            <a:endParaRPr lang="es-CL" dirty="0"/>
          </a:p>
        </p:txBody>
      </p:sp>
      <p:pic>
        <p:nvPicPr>
          <p:cNvPr id="4" name="Picture 2" descr="CiSGER">
            <a:extLst>
              <a:ext uri="{FF2B5EF4-FFF2-40B4-BE49-F238E27FC236}">
                <a16:creationId xmlns:a16="http://schemas.microsoft.com/office/drawing/2014/main" id="{77C401F0-A61D-BD42-86C5-88149EF6B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195263"/>
            <a:ext cx="1981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8C21C9-96CF-3E41-AD34-31915D2E6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23813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150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1222</Words>
  <Application>Microsoft Macintosh PowerPoint</Application>
  <PresentationFormat>Panorámica</PresentationFormat>
  <Paragraphs>244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Tema de Office</vt:lpstr>
      <vt:lpstr>ELECTRICITY INTERRUPTIONS IN CHILE: CAUSES AND REGULATORY IMPLICATIONS</vt:lpstr>
      <vt:lpstr>Introducción</vt:lpstr>
      <vt:lpstr>Marco de análisis</vt:lpstr>
      <vt:lpstr>Datos y fuentes utilizadas</vt:lpstr>
      <vt:lpstr>Estrategia empírica</vt:lpstr>
      <vt:lpstr>Resultados: Modelo Básico</vt:lpstr>
      <vt:lpstr>Resultados: Variables climáticas</vt:lpstr>
      <vt:lpstr>Resultados: Variables regulatorias</vt:lpstr>
      <vt:lpstr>Conclusiones y pasos siguientes</vt:lpstr>
      <vt:lpstr>Conclusiones y pasos siguientes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INTERRUPTIONS IN CHILE: CAUSE AND REGULATORY IMPLICATIONS</dc:title>
  <dc:creator>Javier Bustos Salvagno</dc:creator>
  <cp:lastModifiedBy>Javier Bustos Salvagno</cp:lastModifiedBy>
  <cp:revision>29</cp:revision>
  <dcterms:created xsi:type="dcterms:W3CDTF">2021-01-03T16:39:00Z</dcterms:created>
  <dcterms:modified xsi:type="dcterms:W3CDTF">2021-01-13T17:55:14Z</dcterms:modified>
</cp:coreProperties>
</file>