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8"/>
  </p:notesMasterIdLst>
  <p:sldIdLst>
    <p:sldId id="256" r:id="rId2"/>
    <p:sldId id="257" r:id="rId3"/>
    <p:sldId id="279" r:id="rId4"/>
    <p:sldId id="273" r:id="rId5"/>
    <p:sldId id="261" r:id="rId6"/>
    <p:sldId id="274" r:id="rId7"/>
    <p:sldId id="268" r:id="rId8"/>
    <p:sldId id="280" r:id="rId9"/>
    <p:sldId id="281" r:id="rId10"/>
    <p:sldId id="278" r:id="rId11"/>
    <p:sldId id="284" r:id="rId12"/>
    <p:sldId id="264" r:id="rId13"/>
    <p:sldId id="270" r:id="rId14"/>
    <p:sldId id="265" r:id="rId15"/>
    <p:sldId id="282" r:id="rId16"/>
    <p:sldId id="267" r:id="rId1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80000" autoAdjust="0"/>
  </p:normalViewPr>
  <p:slideViewPr>
    <p:cSldViewPr snapToGrid="0">
      <p:cViewPr varScale="1">
        <p:scale>
          <a:sx n="57" d="100"/>
          <a:sy n="57" d="100"/>
        </p:scale>
        <p:origin x="12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435AE4AD-8CC5-4059-A350-C300AC20F27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72BBC79-199A-4D5A-9C73-015A4154846E}">
      <dgm:prSet custT="1"/>
      <dgm:spPr/>
      <dgm:t>
        <a:bodyPr/>
        <a:lstStyle/>
        <a:p>
          <a:r>
            <a:rPr lang="es-CL" sz="1800" dirty="0"/>
            <a:t>Existen variables individuales y del contexto educativo que podrían incidir en la probabilidad de ser identificado con NEE. </a:t>
          </a:r>
          <a:endParaRPr lang="en-US" sz="1800" dirty="0"/>
        </a:p>
      </dgm:t>
    </dgm:pt>
    <dgm:pt modelId="{08FE1624-3358-4534-A0A4-26D0F5DEC82E}" type="parTrans" cxnId="{11932251-9F12-454E-B109-00551EB757AF}">
      <dgm:prSet/>
      <dgm:spPr/>
      <dgm:t>
        <a:bodyPr/>
        <a:lstStyle/>
        <a:p>
          <a:endParaRPr lang="en-US" sz="1800"/>
        </a:p>
      </dgm:t>
    </dgm:pt>
    <dgm:pt modelId="{765B877E-14AB-4EE8-9BC4-C63DB0EF1A1C}" type="sibTrans" cxnId="{11932251-9F12-454E-B109-00551EB757AF}">
      <dgm:prSet/>
      <dgm:spPr/>
      <dgm:t>
        <a:bodyPr/>
        <a:lstStyle/>
        <a:p>
          <a:endParaRPr lang="en-US" sz="1800"/>
        </a:p>
      </dgm:t>
    </dgm:pt>
    <dgm:pt modelId="{4DD8DC56-4E24-4D44-BDF1-5E55353637E8}">
      <dgm:prSet custT="1"/>
      <dgm:spPr/>
      <dgm:t>
        <a:bodyPr/>
        <a:lstStyle/>
        <a:p>
          <a:r>
            <a:rPr lang="es-CL" sz="1800" dirty="0"/>
            <a:t>Los PIE  cumplen parcialmente su cometido. Logran mejorar el rendimiento de los alumnos que reciben prestaciones por dos años, pero el efecto es bajo. No logran afectar las tasas de repitencia y deserción en los primeros años de escolaridad.</a:t>
          </a:r>
          <a:endParaRPr lang="en-US" sz="1800" dirty="0"/>
        </a:p>
      </dgm:t>
    </dgm:pt>
    <dgm:pt modelId="{BD764E85-527D-4989-9B36-527AB656C25E}" type="parTrans" cxnId="{F884B6BB-0D73-4E05-8AF2-B9D559E53EA7}">
      <dgm:prSet/>
      <dgm:spPr/>
      <dgm:t>
        <a:bodyPr/>
        <a:lstStyle/>
        <a:p>
          <a:endParaRPr lang="en-US" sz="1800"/>
        </a:p>
      </dgm:t>
    </dgm:pt>
    <dgm:pt modelId="{4779E450-57CA-4CB0-8FD8-CEB4114AD56E}" type="sibTrans" cxnId="{F884B6BB-0D73-4E05-8AF2-B9D559E53EA7}">
      <dgm:prSet/>
      <dgm:spPr/>
      <dgm:t>
        <a:bodyPr/>
        <a:lstStyle/>
        <a:p>
          <a:endParaRPr lang="en-US" sz="1800"/>
        </a:p>
      </dgm:t>
    </dgm:pt>
    <dgm:pt modelId="{BC4D59E0-9523-4893-AC66-584F3B14FCE3}">
      <dgm:prSet custT="1"/>
      <dgm:spPr/>
      <dgm:t>
        <a:bodyPr/>
        <a:lstStyle/>
        <a:p>
          <a:r>
            <a:rPr lang="es-CL" sz="1800" dirty="0"/>
            <a:t>Al tercer año, las conclusiones se mantienen. Habría un leve aumento en el rendimiento académico pero no hay efecto en repitencia o deserción temprana.</a:t>
          </a:r>
          <a:endParaRPr lang="en-US" sz="1800" dirty="0"/>
        </a:p>
      </dgm:t>
    </dgm:pt>
    <dgm:pt modelId="{944296CD-D0C6-4FB6-B62A-D28E241B3B9D}" type="parTrans" cxnId="{8A414E97-66C3-4FC4-B4DF-D13DA01FCB8D}">
      <dgm:prSet/>
      <dgm:spPr/>
      <dgm:t>
        <a:bodyPr/>
        <a:lstStyle/>
        <a:p>
          <a:endParaRPr lang="en-US" sz="1800"/>
        </a:p>
      </dgm:t>
    </dgm:pt>
    <dgm:pt modelId="{E1102D2C-A27E-494F-8183-302A1C0027F5}" type="sibTrans" cxnId="{8A414E97-66C3-4FC4-B4DF-D13DA01FCB8D}">
      <dgm:prSet/>
      <dgm:spPr/>
      <dgm:t>
        <a:bodyPr/>
        <a:lstStyle/>
        <a:p>
          <a:endParaRPr lang="en-US" sz="1800"/>
        </a:p>
      </dgm:t>
    </dgm:pt>
    <dgm:pt modelId="{F21A82F6-0EE6-4867-AC89-4D85255BF471}" type="pres">
      <dgm:prSet presAssocID="{435AE4AD-8CC5-4059-A350-C300AC20F270}" presName="root" presStyleCnt="0">
        <dgm:presLayoutVars>
          <dgm:dir/>
          <dgm:resizeHandles val="exact"/>
        </dgm:presLayoutVars>
      </dgm:prSet>
      <dgm:spPr/>
    </dgm:pt>
    <dgm:pt modelId="{8B1B1279-3215-4FC7-9A42-33AEB7B1BD08}" type="pres">
      <dgm:prSet presAssocID="{572BBC79-199A-4D5A-9C73-015A4154846E}" presName="compNode" presStyleCnt="0"/>
      <dgm:spPr/>
    </dgm:pt>
    <dgm:pt modelId="{F8F2FF4A-C032-4D87-9134-3CA6B0A4259A}" type="pres">
      <dgm:prSet presAssocID="{572BBC79-199A-4D5A-9C73-015A4154846E}" presName="bgRect" presStyleLbl="bgShp" presStyleIdx="0" presStyleCnt="3"/>
      <dgm:spPr/>
    </dgm:pt>
    <dgm:pt modelId="{772EB6E3-826C-4E67-8068-6F15803C2BA1}" type="pres">
      <dgm:prSet presAssocID="{572BBC79-199A-4D5A-9C73-015A4154846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upo"/>
        </a:ext>
      </dgm:extLst>
    </dgm:pt>
    <dgm:pt modelId="{23E40259-3534-434C-9EFB-E453BA659F0F}" type="pres">
      <dgm:prSet presAssocID="{572BBC79-199A-4D5A-9C73-015A4154846E}" presName="spaceRect" presStyleCnt="0"/>
      <dgm:spPr/>
    </dgm:pt>
    <dgm:pt modelId="{C258FB70-9B3C-4D35-9B4F-2A7DD51B35B7}" type="pres">
      <dgm:prSet presAssocID="{572BBC79-199A-4D5A-9C73-015A4154846E}" presName="parTx" presStyleLbl="revTx" presStyleIdx="0" presStyleCnt="3">
        <dgm:presLayoutVars>
          <dgm:chMax val="0"/>
          <dgm:chPref val="0"/>
        </dgm:presLayoutVars>
      </dgm:prSet>
      <dgm:spPr/>
    </dgm:pt>
    <dgm:pt modelId="{0E32866C-33F3-4EDA-81DF-2515CCB643EA}" type="pres">
      <dgm:prSet presAssocID="{765B877E-14AB-4EE8-9BC4-C63DB0EF1A1C}" presName="sibTrans" presStyleCnt="0"/>
      <dgm:spPr/>
    </dgm:pt>
    <dgm:pt modelId="{9E013DA9-298B-4817-9946-8E03FBA1FDFC}" type="pres">
      <dgm:prSet presAssocID="{4DD8DC56-4E24-4D44-BDF1-5E55353637E8}" presName="compNode" presStyleCnt="0"/>
      <dgm:spPr/>
    </dgm:pt>
    <dgm:pt modelId="{14DA09F9-B78A-4BC0-8735-07F010510A85}" type="pres">
      <dgm:prSet presAssocID="{4DD8DC56-4E24-4D44-BDF1-5E55353637E8}" presName="bgRect" presStyleLbl="bgShp" presStyleIdx="1" presStyleCnt="3"/>
      <dgm:spPr/>
    </dgm:pt>
    <dgm:pt modelId="{A6586FD5-6A77-4A18-9BEC-021F834957C1}" type="pres">
      <dgm:prSet presAssocID="{4DD8DC56-4E24-4D44-BDF1-5E55353637E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ula de clases"/>
        </a:ext>
      </dgm:extLst>
    </dgm:pt>
    <dgm:pt modelId="{9775A605-AC08-495A-9045-3302BF7F49DA}" type="pres">
      <dgm:prSet presAssocID="{4DD8DC56-4E24-4D44-BDF1-5E55353637E8}" presName="spaceRect" presStyleCnt="0"/>
      <dgm:spPr/>
    </dgm:pt>
    <dgm:pt modelId="{5DD95D69-DDEC-4811-86C2-C85A3E67EEE7}" type="pres">
      <dgm:prSet presAssocID="{4DD8DC56-4E24-4D44-BDF1-5E55353637E8}" presName="parTx" presStyleLbl="revTx" presStyleIdx="1" presStyleCnt="3">
        <dgm:presLayoutVars>
          <dgm:chMax val="0"/>
          <dgm:chPref val="0"/>
        </dgm:presLayoutVars>
      </dgm:prSet>
      <dgm:spPr/>
    </dgm:pt>
    <dgm:pt modelId="{77B5AEC1-DF71-4D91-8E41-C8F5902B01E9}" type="pres">
      <dgm:prSet presAssocID="{4779E450-57CA-4CB0-8FD8-CEB4114AD56E}" presName="sibTrans" presStyleCnt="0"/>
      <dgm:spPr/>
    </dgm:pt>
    <dgm:pt modelId="{AEAC60CD-293C-4CA9-9819-CB41967093B9}" type="pres">
      <dgm:prSet presAssocID="{BC4D59E0-9523-4893-AC66-584F3B14FCE3}" presName="compNode" presStyleCnt="0"/>
      <dgm:spPr/>
    </dgm:pt>
    <dgm:pt modelId="{4DDA7266-CBCC-4DCB-AC3D-FE1B99AC98FC}" type="pres">
      <dgm:prSet presAssocID="{BC4D59E0-9523-4893-AC66-584F3B14FCE3}" presName="bgRect" presStyleLbl="bgShp" presStyleIdx="2" presStyleCnt="3"/>
      <dgm:spPr/>
    </dgm:pt>
    <dgm:pt modelId="{B7457D7C-F475-4CB2-B2E9-4DD49AB86AA1}" type="pres">
      <dgm:prSet presAssocID="{BC4D59E0-9523-4893-AC66-584F3B14FCE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CB220CB8-EF43-4BCB-A038-ACF8480EF5CB}" type="pres">
      <dgm:prSet presAssocID="{BC4D59E0-9523-4893-AC66-584F3B14FCE3}" presName="spaceRect" presStyleCnt="0"/>
      <dgm:spPr/>
    </dgm:pt>
    <dgm:pt modelId="{5A0944FC-4AB8-4DCF-A960-E864CB0CAB9E}" type="pres">
      <dgm:prSet presAssocID="{BC4D59E0-9523-4893-AC66-584F3B14FCE3}" presName="parTx" presStyleLbl="revTx" presStyleIdx="2" presStyleCnt="3">
        <dgm:presLayoutVars>
          <dgm:chMax val="0"/>
          <dgm:chPref val="0"/>
        </dgm:presLayoutVars>
      </dgm:prSet>
      <dgm:spPr/>
    </dgm:pt>
  </dgm:ptLst>
  <dgm:cxnLst>
    <dgm:cxn modelId="{D7BF4B09-126A-4277-8B79-94FBE85B5F74}" type="presOf" srcId="{BC4D59E0-9523-4893-AC66-584F3B14FCE3}" destId="{5A0944FC-4AB8-4DCF-A960-E864CB0CAB9E}" srcOrd="0" destOrd="0" presId="urn:microsoft.com/office/officeart/2018/2/layout/IconVerticalSolidList"/>
    <dgm:cxn modelId="{11932251-9F12-454E-B109-00551EB757AF}" srcId="{435AE4AD-8CC5-4059-A350-C300AC20F270}" destId="{572BBC79-199A-4D5A-9C73-015A4154846E}" srcOrd="0" destOrd="0" parTransId="{08FE1624-3358-4534-A0A4-26D0F5DEC82E}" sibTransId="{765B877E-14AB-4EE8-9BC4-C63DB0EF1A1C}"/>
    <dgm:cxn modelId="{26EF548D-094C-4873-95A1-1B4DC65B9EE2}" type="presOf" srcId="{435AE4AD-8CC5-4059-A350-C300AC20F270}" destId="{F21A82F6-0EE6-4867-AC89-4D85255BF471}" srcOrd="0" destOrd="0" presId="urn:microsoft.com/office/officeart/2018/2/layout/IconVerticalSolidList"/>
    <dgm:cxn modelId="{8A414E97-66C3-4FC4-B4DF-D13DA01FCB8D}" srcId="{435AE4AD-8CC5-4059-A350-C300AC20F270}" destId="{BC4D59E0-9523-4893-AC66-584F3B14FCE3}" srcOrd="2" destOrd="0" parTransId="{944296CD-D0C6-4FB6-B62A-D28E241B3B9D}" sibTransId="{E1102D2C-A27E-494F-8183-302A1C0027F5}"/>
    <dgm:cxn modelId="{F884B6BB-0D73-4E05-8AF2-B9D559E53EA7}" srcId="{435AE4AD-8CC5-4059-A350-C300AC20F270}" destId="{4DD8DC56-4E24-4D44-BDF1-5E55353637E8}" srcOrd="1" destOrd="0" parTransId="{BD764E85-527D-4989-9B36-527AB656C25E}" sibTransId="{4779E450-57CA-4CB0-8FD8-CEB4114AD56E}"/>
    <dgm:cxn modelId="{1344B3EE-2F27-438F-B10E-75407CD48096}" type="presOf" srcId="{572BBC79-199A-4D5A-9C73-015A4154846E}" destId="{C258FB70-9B3C-4D35-9B4F-2A7DD51B35B7}" srcOrd="0" destOrd="0" presId="urn:microsoft.com/office/officeart/2018/2/layout/IconVerticalSolidList"/>
    <dgm:cxn modelId="{71C488F9-730F-4A31-9340-2EA1A196A1B8}" type="presOf" srcId="{4DD8DC56-4E24-4D44-BDF1-5E55353637E8}" destId="{5DD95D69-DDEC-4811-86C2-C85A3E67EEE7}" srcOrd="0" destOrd="0" presId="urn:microsoft.com/office/officeart/2018/2/layout/IconVerticalSolidList"/>
    <dgm:cxn modelId="{01D200E2-A554-40F3-8585-7D9405F3F01C}" type="presParOf" srcId="{F21A82F6-0EE6-4867-AC89-4D85255BF471}" destId="{8B1B1279-3215-4FC7-9A42-33AEB7B1BD08}" srcOrd="0" destOrd="0" presId="urn:microsoft.com/office/officeart/2018/2/layout/IconVerticalSolidList"/>
    <dgm:cxn modelId="{746972CB-09F1-4CFB-8D55-E69340E3B4AF}" type="presParOf" srcId="{8B1B1279-3215-4FC7-9A42-33AEB7B1BD08}" destId="{F8F2FF4A-C032-4D87-9134-3CA6B0A4259A}" srcOrd="0" destOrd="0" presId="urn:microsoft.com/office/officeart/2018/2/layout/IconVerticalSolidList"/>
    <dgm:cxn modelId="{3AE11303-77CD-4C5D-88D0-23FD66A4FE6B}" type="presParOf" srcId="{8B1B1279-3215-4FC7-9A42-33AEB7B1BD08}" destId="{772EB6E3-826C-4E67-8068-6F15803C2BA1}" srcOrd="1" destOrd="0" presId="urn:microsoft.com/office/officeart/2018/2/layout/IconVerticalSolidList"/>
    <dgm:cxn modelId="{F9B77F65-0E93-48C2-AC0B-4A4E88983B1E}" type="presParOf" srcId="{8B1B1279-3215-4FC7-9A42-33AEB7B1BD08}" destId="{23E40259-3534-434C-9EFB-E453BA659F0F}" srcOrd="2" destOrd="0" presId="urn:microsoft.com/office/officeart/2018/2/layout/IconVerticalSolidList"/>
    <dgm:cxn modelId="{5DF09D16-5253-4504-9605-C9A4233D2315}" type="presParOf" srcId="{8B1B1279-3215-4FC7-9A42-33AEB7B1BD08}" destId="{C258FB70-9B3C-4D35-9B4F-2A7DD51B35B7}" srcOrd="3" destOrd="0" presId="urn:microsoft.com/office/officeart/2018/2/layout/IconVerticalSolidList"/>
    <dgm:cxn modelId="{253647A6-028A-4241-89B0-2E1CD0433DA8}" type="presParOf" srcId="{F21A82F6-0EE6-4867-AC89-4D85255BF471}" destId="{0E32866C-33F3-4EDA-81DF-2515CCB643EA}" srcOrd="1" destOrd="0" presId="urn:microsoft.com/office/officeart/2018/2/layout/IconVerticalSolidList"/>
    <dgm:cxn modelId="{34BFB8B1-715F-4157-973F-0907D3B855F6}" type="presParOf" srcId="{F21A82F6-0EE6-4867-AC89-4D85255BF471}" destId="{9E013DA9-298B-4817-9946-8E03FBA1FDFC}" srcOrd="2" destOrd="0" presId="urn:microsoft.com/office/officeart/2018/2/layout/IconVerticalSolidList"/>
    <dgm:cxn modelId="{A75CCDDE-2D6F-4ED2-AA40-C3687F20A3E5}" type="presParOf" srcId="{9E013DA9-298B-4817-9946-8E03FBA1FDFC}" destId="{14DA09F9-B78A-4BC0-8735-07F010510A85}" srcOrd="0" destOrd="0" presId="urn:microsoft.com/office/officeart/2018/2/layout/IconVerticalSolidList"/>
    <dgm:cxn modelId="{C8CE231B-7005-452C-B660-CB70F4FB544C}" type="presParOf" srcId="{9E013DA9-298B-4817-9946-8E03FBA1FDFC}" destId="{A6586FD5-6A77-4A18-9BEC-021F834957C1}" srcOrd="1" destOrd="0" presId="urn:microsoft.com/office/officeart/2018/2/layout/IconVerticalSolidList"/>
    <dgm:cxn modelId="{63AB2957-E71D-495B-88A9-BC45988FAF11}" type="presParOf" srcId="{9E013DA9-298B-4817-9946-8E03FBA1FDFC}" destId="{9775A605-AC08-495A-9045-3302BF7F49DA}" srcOrd="2" destOrd="0" presId="urn:microsoft.com/office/officeart/2018/2/layout/IconVerticalSolidList"/>
    <dgm:cxn modelId="{12DE8C1E-8BF2-4383-A630-607654095DF1}" type="presParOf" srcId="{9E013DA9-298B-4817-9946-8E03FBA1FDFC}" destId="{5DD95D69-DDEC-4811-86C2-C85A3E67EEE7}" srcOrd="3" destOrd="0" presId="urn:microsoft.com/office/officeart/2018/2/layout/IconVerticalSolidList"/>
    <dgm:cxn modelId="{62AC82E0-C208-433E-B0C2-6609CF094D4A}" type="presParOf" srcId="{F21A82F6-0EE6-4867-AC89-4D85255BF471}" destId="{77B5AEC1-DF71-4D91-8E41-C8F5902B01E9}" srcOrd="3" destOrd="0" presId="urn:microsoft.com/office/officeart/2018/2/layout/IconVerticalSolidList"/>
    <dgm:cxn modelId="{80160B6B-A452-4D38-BFCD-2C4F3E2AAC46}" type="presParOf" srcId="{F21A82F6-0EE6-4867-AC89-4D85255BF471}" destId="{AEAC60CD-293C-4CA9-9819-CB41967093B9}" srcOrd="4" destOrd="0" presId="urn:microsoft.com/office/officeart/2018/2/layout/IconVerticalSolidList"/>
    <dgm:cxn modelId="{512B8534-233E-49E8-9681-AAC09359D96A}" type="presParOf" srcId="{AEAC60CD-293C-4CA9-9819-CB41967093B9}" destId="{4DDA7266-CBCC-4DCB-AC3D-FE1B99AC98FC}" srcOrd="0" destOrd="0" presId="urn:microsoft.com/office/officeart/2018/2/layout/IconVerticalSolidList"/>
    <dgm:cxn modelId="{9050BBCC-D72A-43EF-929D-6104E908FA88}" type="presParOf" srcId="{AEAC60CD-293C-4CA9-9819-CB41967093B9}" destId="{B7457D7C-F475-4CB2-B2E9-4DD49AB86AA1}" srcOrd="1" destOrd="0" presId="urn:microsoft.com/office/officeart/2018/2/layout/IconVerticalSolidList"/>
    <dgm:cxn modelId="{A42183CF-2909-4A05-90F8-731461A7EB60}" type="presParOf" srcId="{AEAC60CD-293C-4CA9-9819-CB41967093B9}" destId="{CB220CB8-EF43-4BCB-A038-ACF8480EF5CB}" srcOrd="2" destOrd="0" presId="urn:microsoft.com/office/officeart/2018/2/layout/IconVerticalSolidList"/>
    <dgm:cxn modelId="{BF415358-82D6-4A5B-AC47-CD1D878FEACA}" type="presParOf" srcId="{AEAC60CD-293C-4CA9-9819-CB41967093B9}" destId="{5A0944FC-4AB8-4DCF-A960-E864CB0CAB9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2C94E5-1A17-426A-B243-06A015051B31}"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60934ED-293A-47BC-8B34-AC0FA3D9DD24}">
      <dgm:prSet custT="1"/>
      <dgm:spPr/>
      <dgm:t>
        <a:bodyPr/>
        <a:lstStyle/>
        <a:p>
          <a:pPr>
            <a:defRPr cap="all"/>
          </a:pPr>
          <a:r>
            <a:rPr lang="es-CL" sz="1600" dirty="0"/>
            <a:t>mejorar la cantidad de información que se tiene sobre ALUMNOS CON </a:t>
          </a:r>
          <a:r>
            <a:rPr lang="es-CL" sz="1600" dirty="0" err="1"/>
            <a:t>nee</a:t>
          </a:r>
          <a:r>
            <a:rPr lang="es-CL" sz="1600" dirty="0"/>
            <a:t>.</a:t>
          </a:r>
          <a:endParaRPr lang="en-US" sz="1600" dirty="0"/>
        </a:p>
      </dgm:t>
    </dgm:pt>
    <dgm:pt modelId="{79AE5A12-DCF5-47FC-958F-B1178FF60B46}" type="parTrans" cxnId="{322D2082-7AA7-44CC-AF3C-428985A644DD}">
      <dgm:prSet/>
      <dgm:spPr/>
      <dgm:t>
        <a:bodyPr/>
        <a:lstStyle/>
        <a:p>
          <a:endParaRPr lang="en-US" sz="1600"/>
        </a:p>
      </dgm:t>
    </dgm:pt>
    <dgm:pt modelId="{F32B5CA1-31ED-4EA4-9E9F-8703F0EDBC08}" type="sibTrans" cxnId="{322D2082-7AA7-44CC-AF3C-428985A644DD}">
      <dgm:prSet/>
      <dgm:spPr/>
      <dgm:t>
        <a:bodyPr/>
        <a:lstStyle/>
        <a:p>
          <a:endParaRPr lang="en-US" sz="1600"/>
        </a:p>
      </dgm:t>
    </dgm:pt>
    <dgm:pt modelId="{3275C461-BDD4-43F8-9A0A-F4CF62336C89}">
      <dgm:prSet custT="1"/>
      <dgm:spPr/>
      <dgm:t>
        <a:bodyPr/>
        <a:lstStyle/>
        <a:p>
          <a:pPr>
            <a:defRPr cap="all"/>
          </a:pPr>
          <a:r>
            <a:rPr lang="es-CL" sz="1600" dirty="0"/>
            <a:t>incrementar el número de estudios y evaluaciones SOBRE LOS PIE.</a:t>
          </a:r>
          <a:endParaRPr lang="en-US" sz="1600" dirty="0"/>
        </a:p>
      </dgm:t>
    </dgm:pt>
    <dgm:pt modelId="{D15EE1A4-B382-4EF3-A84A-B2627B1A66F7}" type="parTrans" cxnId="{EB5B644B-1187-4D4C-94E0-95D5176E02FC}">
      <dgm:prSet/>
      <dgm:spPr/>
      <dgm:t>
        <a:bodyPr/>
        <a:lstStyle/>
        <a:p>
          <a:endParaRPr lang="en-US" sz="1600"/>
        </a:p>
      </dgm:t>
    </dgm:pt>
    <dgm:pt modelId="{41771317-4A77-42AD-995B-BF0F95CAABA0}" type="sibTrans" cxnId="{EB5B644B-1187-4D4C-94E0-95D5176E02FC}">
      <dgm:prSet/>
      <dgm:spPr/>
      <dgm:t>
        <a:bodyPr/>
        <a:lstStyle/>
        <a:p>
          <a:endParaRPr lang="en-US" sz="1600"/>
        </a:p>
      </dgm:t>
    </dgm:pt>
    <dgm:pt modelId="{34EA2BEC-1AD7-49A3-8A08-96B0E6915593}">
      <dgm:prSet custT="1"/>
      <dgm:spPr/>
      <dgm:t>
        <a:bodyPr/>
        <a:lstStyle/>
        <a:p>
          <a:pPr>
            <a:defRPr cap="all"/>
          </a:pPr>
          <a:r>
            <a:rPr lang="es-CL" sz="1600" dirty="0"/>
            <a:t>personalizar de mejor manera los acciones y apoyos que entregan los PIE a estudiantes. </a:t>
          </a:r>
          <a:endParaRPr lang="en-US" sz="1600" dirty="0"/>
        </a:p>
      </dgm:t>
    </dgm:pt>
    <dgm:pt modelId="{3601EF21-7C82-4F8A-9765-C08A075C9BE8}" type="parTrans" cxnId="{0EC77659-2552-4A21-AA36-A0A44A45C3ED}">
      <dgm:prSet/>
      <dgm:spPr/>
      <dgm:t>
        <a:bodyPr/>
        <a:lstStyle/>
        <a:p>
          <a:endParaRPr lang="en-US" sz="1600"/>
        </a:p>
      </dgm:t>
    </dgm:pt>
    <dgm:pt modelId="{A8A8D797-47FC-49E3-A217-866C738F7212}" type="sibTrans" cxnId="{0EC77659-2552-4A21-AA36-A0A44A45C3ED}">
      <dgm:prSet/>
      <dgm:spPr/>
      <dgm:t>
        <a:bodyPr/>
        <a:lstStyle/>
        <a:p>
          <a:endParaRPr lang="en-US" sz="1600"/>
        </a:p>
      </dgm:t>
    </dgm:pt>
    <dgm:pt modelId="{0F74ED36-A66D-43F3-846A-F06F100DCEB7}">
      <dgm:prSet custT="1"/>
      <dgm:spPr/>
      <dgm:t>
        <a:bodyPr/>
        <a:lstStyle/>
        <a:p>
          <a:pPr>
            <a:defRPr cap="all"/>
          </a:pPr>
          <a:r>
            <a:rPr lang="es-CL" sz="1600" dirty="0"/>
            <a:t>mejorar seguimiento a estudiantes que egresan de los PIE.</a:t>
          </a:r>
          <a:endParaRPr lang="en-US" sz="1600" dirty="0"/>
        </a:p>
      </dgm:t>
    </dgm:pt>
    <dgm:pt modelId="{58F630DC-1698-4839-B97C-116C8D1BFBD2}" type="parTrans" cxnId="{75B8C924-0FBD-4671-8902-772D2980B935}">
      <dgm:prSet/>
      <dgm:spPr/>
      <dgm:t>
        <a:bodyPr/>
        <a:lstStyle/>
        <a:p>
          <a:endParaRPr lang="en-US" sz="1600"/>
        </a:p>
      </dgm:t>
    </dgm:pt>
    <dgm:pt modelId="{93360E0A-E111-4AA1-A80A-5D884EF9EC28}" type="sibTrans" cxnId="{75B8C924-0FBD-4671-8902-772D2980B935}">
      <dgm:prSet/>
      <dgm:spPr/>
      <dgm:t>
        <a:bodyPr/>
        <a:lstStyle/>
        <a:p>
          <a:endParaRPr lang="en-US" sz="1600"/>
        </a:p>
      </dgm:t>
    </dgm:pt>
    <dgm:pt modelId="{04A7D0C8-D04D-4319-A70C-85847DF0EC2E}">
      <dgm:prSet custT="1"/>
      <dgm:spPr/>
      <dgm:t>
        <a:bodyPr/>
        <a:lstStyle/>
        <a:p>
          <a:pPr>
            <a:defRPr cap="all"/>
          </a:pPr>
          <a:r>
            <a:rPr lang="es-CL" sz="1600" dirty="0"/>
            <a:t>Anclar Pie en los PME para que la comunidad educativa pueda monitorear acciones tomas en materia de inclusión.</a:t>
          </a:r>
          <a:endParaRPr lang="en-US" sz="1600" dirty="0"/>
        </a:p>
      </dgm:t>
    </dgm:pt>
    <dgm:pt modelId="{419007AD-7622-432F-AC23-99351CBBE2CE}" type="parTrans" cxnId="{07A74668-BA6D-46E5-A0C6-2137B06ADB99}">
      <dgm:prSet/>
      <dgm:spPr/>
      <dgm:t>
        <a:bodyPr/>
        <a:lstStyle/>
        <a:p>
          <a:endParaRPr lang="en-US" sz="1600"/>
        </a:p>
      </dgm:t>
    </dgm:pt>
    <dgm:pt modelId="{1DE85AFB-BBB7-4B6C-BE90-89F04D393760}" type="sibTrans" cxnId="{07A74668-BA6D-46E5-A0C6-2137B06ADB99}">
      <dgm:prSet/>
      <dgm:spPr/>
      <dgm:t>
        <a:bodyPr/>
        <a:lstStyle/>
        <a:p>
          <a:endParaRPr lang="en-US" sz="1600"/>
        </a:p>
      </dgm:t>
    </dgm:pt>
    <dgm:pt modelId="{BC3552E4-7FD5-44F4-910B-DE4495CF76C5}">
      <dgm:prSet custT="1"/>
      <dgm:spPr/>
      <dgm:t>
        <a:bodyPr/>
        <a:lstStyle/>
        <a:p>
          <a:pPr>
            <a:defRPr cap="all"/>
          </a:pPr>
          <a:r>
            <a:rPr lang="es-CL" sz="1600" dirty="0"/>
            <a:t>promover el trabajo en red para identificar buenas prácticas e iniciativas que han dado buenos resultados. </a:t>
          </a:r>
          <a:endParaRPr lang="en-US" sz="1600" dirty="0"/>
        </a:p>
      </dgm:t>
    </dgm:pt>
    <dgm:pt modelId="{641C65C5-960B-433B-9EEF-E7870385C470}" type="parTrans" cxnId="{0E73F6D2-4C68-4E67-A322-3D59ADDCAC82}">
      <dgm:prSet/>
      <dgm:spPr/>
      <dgm:t>
        <a:bodyPr/>
        <a:lstStyle/>
        <a:p>
          <a:endParaRPr lang="en-US" sz="1600"/>
        </a:p>
      </dgm:t>
    </dgm:pt>
    <dgm:pt modelId="{E7FE1F77-E752-418C-A77B-6FA7F9CF7557}" type="sibTrans" cxnId="{0E73F6D2-4C68-4E67-A322-3D59ADDCAC82}">
      <dgm:prSet/>
      <dgm:spPr/>
      <dgm:t>
        <a:bodyPr/>
        <a:lstStyle/>
        <a:p>
          <a:endParaRPr lang="en-US" sz="1600"/>
        </a:p>
      </dgm:t>
    </dgm:pt>
    <dgm:pt modelId="{C9D7E4D3-9DE8-4660-8941-7425D753CBD0}" type="pres">
      <dgm:prSet presAssocID="{2E2C94E5-1A17-426A-B243-06A015051B31}" presName="root" presStyleCnt="0">
        <dgm:presLayoutVars>
          <dgm:dir/>
          <dgm:resizeHandles val="exact"/>
        </dgm:presLayoutVars>
      </dgm:prSet>
      <dgm:spPr/>
    </dgm:pt>
    <dgm:pt modelId="{B1FA7B43-6E29-49BF-88E7-21CB580D3BF2}" type="pres">
      <dgm:prSet presAssocID="{860934ED-293A-47BC-8B34-AC0FA3D9DD24}" presName="compNode" presStyleCnt="0"/>
      <dgm:spPr/>
    </dgm:pt>
    <dgm:pt modelId="{64FE82F8-9CCC-4111-879C-57B9E2DDC38F}" type="pres">
      <dgm:prSet presAssocID="{860934ED-293A-47BC-8B34-AC0FA3D9DD24}" presName="iconBgRect" presStyleLbl="bgShp" presStyleIdx="0" presStyleCnt="6"/>
      <dgm:spPr/>
    </dgm:pt>
    <dgm:pt modelId="{3C2E28CA-2268-4A7F-A058-B1FFF758749B}" type="pres">
      <dgm:prSet presAssocID="{860934ED-293A-47BC-8B34-AC0FA3D9DD24}" presName="iconRect" presStyleLbl="node1" presStyleIdx="0" presStyleCnt="6"/>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obre"/>
        </a:ext>
      </dgm:extLst>
    </dgm:pt>
    <dgm:pt modelId="{D8543EDD-D372-4C55-91EE-7E00C8F635D6}" type="pres">
      <dgm:prSet presAssocID="{860934ED-293A-47BC-8B34-AC0FA3D9DD24}" presName="spaceRect" presStyleCnt="0"/>
      <dgm:spPr/>
    </dgm:pt>
    <dgm:pt modelId="{1E7F1852-9C42-4AA4-92D8-5086EDEC49EC}" type="pres">
      <dgm:prSet presAssocID="{860934ED-293A-47BC-8B34-AC0FA3D9DD24}" presName="textRect" presStyleLbl="revTx" presStyleIdx="0" presStyleCnt="6">
        <dgm:presLayoutVars>
          <dgm:chMax val="1"/>
          <dgm:chPref val="1"/>
        </dgm:presLayoutVars>
      </dgm:prSet>
      <dgm:spPr/>
    </dgm:pt>
    <dgm:pt modelId="{F76C46BE-DFA2-47ED-8A12-D943197B9EC4}" type="pres">
      <dgm:prSet presAssocID="{F32B5CA1-31ED-4EA4-9E9F-8703F0EDBC08}" presName="sibTrans" presStyleCnt="0"/>
      <dgm:spPr/>
    </dgm:pt>
    <dgm:pt modelId="{5304391D-E6DE-4D88-82B7-BBFF19BABF91}" type="pres">
      <dgm:prSet presAssocID="{3275C461-BDD4-43F8-9A0A-F4CF62336C89}" presName="compNode" presStyleCnt="0"/>
      <dgm:spPr/>
    </dgm:pt>
    <dgm:pt modelId="{1AA07295-3E8C-43AF-85D3-AA001EB8E6BB}" type="pres">
      <dgm:prSet presAssocID="{3275C461-BDD4-43F8-9A0A-F4CF62336C89}" presName="iconBgRect" presStyleLbl="bgShp" presStyleIdx="1" presStyleCnt="6"/>
      <dgm:spPr/>
    </dgm:pt>
    <dgm:pt modelId="{4F0D8F35-1ECF-4B69-9328-0F8D710B410F}" type="pres">
      <dgm:prSet presAssocID="{3275C461-BDD4-43F8-9A0A-F4CF62336C89}" presName="iconRect" presStyleLbl="node1" presStyleIdx="1" presStyleCnt="6"/>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ca de verificación"/>
        </a:ext>
      </dgm:extLst>
    </dgm:pt>
    <dgm:pt modelId="{E938DDE9-0F88-410F-9760-CF8354A0CC34}" type="pres">
      <dgm:prSet presAssocID="{3275C461-BDD4-43F8-9A0A-F4CF62336C89}" presName="spaceRect" presStyleCnt="0"/>
      <dgm:spPr/>
    </dgm:pt>
    <dgm:pt modelId="{720FDB8A-040E-4089-ADF4-F70CCF375904}" type="pres">
      <dgm:prSet presAssocID="{3275C461-BDD4-43F8-9A0A-F4CF62336C89}" presName="textRect" presStyleLbl="revTx" presStyleIdx="1" presStyleCnt="6">
        <dgm:presLayoutVars>
          <dgm:chMax val="1"/>
          <dgm:chPref val="1"/>
        </dgm:presLayoutVars>
      </dgm:prSet>
      <dgm:spPr/>
    </dgm:pt>
    <dgm:pt modelId="{771BBD0B-DB93-4C36-B1A9-6E229E0B1982}" type="pres">
      <dgm:prSet presAssocID="{41771317-4A77-42AD-995B-BF0F95CAABA0}" presName="sibTrans" presStyleCnt="0"/>
      <dgm:spPr/>
    </dgm:pt>
    <dgm:pt modelId="{72A661D6-C91E-4FE3-82FF-7A483458A99C}" type="pres">
      <dgm:prSet presAssocID="{34EA2BEC-1AD7-49A3-8A08-96B0E6915593}" presName="compNode" presStyleCnt="0"/>
      <dgm:spPr/>
    </dgm:pt>
    <dgm:pt modelId="{456E9906-B346-4C51-9D43-762F59E764CE}" type="pres">
      <dgm:prSet presAssocID="{34EA2BEC-1AD7-49A3-8A08-96B0E6915593}" presName="iconBgRect" presStyleLbl="bgShp" presStyleIdx="2" presStyleCnt="6"/>
      <dgm:spPr/>
    </dgm:pt>
    <dgm:pt modelId="{98C31122-74B8-41E6-BCA5-B1BF20F61AFF}" type="pres">
      <dgm:prSet presAssocID="{34EA2BEC-1AD7-49A3-8A08-96B0E6915593}" presName="iconRect" presStyleLbl="node1" presStyleIdx="2" presStyleCnt="6"/>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ula de clases"/>
        </a:ext>
      </dgm:extLst>
    </dgm:pt>
    <dgm:pt modelId="{45E2A16A-10D6-4ED3-A4B7-8C622848E906}" type="pres">
      <dgm:prSet presAssocID="{34EA2BEC-1AD7-49A3-8A08-96B0E6915593}" presName="spaceRect" presStyleCnt="0"/>
      <dgm:spPr/>
    </dgm:pt>
    <dgm:pt modelId="{4424198A-93D9-4F91-91EA-2A63EBDE9712}" type="pres">
      <dgm:prSet presAssocID="{34EA2BEC-1AD7-49A3-8A08-96B0E6915593}" presName="textRect" presStyleLbl="revTx" presStyleIdx="2" presStyleCnt="6">
        <dgm:presLayoutVars>
          <dgm:chMax val="1"/>
          <dgm:chPref val="1"/>
        </dgm:presLayoutVars>
      </dgm:prSet>
      <dgm:spPr/>
    </dgm:pt>
    <dgm:pt modelId="{137048EA-FB9A-4375-897D-262058818CE2}" type="pres">
      <dgm:prSet presAssocID="{A8A8D797-47FC-49E3-A217-866C738F7212}" presName="sibTrans" presStyleCnt="0"/>
      <dgm:spPr/>
    </dgm:pt>
    <dgm:pt modelId="{57B82E6E-2B6A-4FD3-A3B7-FA35E5901BEC}" type="pres">
      <dgm:prSet presAssocID="{0F74ED36-A66D-43F3-846A-F06F100DCEB7}" presName="compNode" presStyleCnt="0"/>
      <dgm:spPr/>
    </dgm:pt>
    <dgm:pt modelId="{2BE4126D-4C21-4B35-87A1-6F1F00B11DEE}" type="pres">
      <dgm:prSet presAssocID="{0F74ED36-A66D-43F3-846A-F06F100DCEB7}" presName="iconBgRect" presStyleLbl="bgShp" presStyleIdx="3" presStyleCnt="6"/>
      <dgm:spPr/>
    </dgm:pt>
    <dgm:pt modelId="{7337508B-14D2-457F-9DF8-8CD205F9AD3B}" type="pres">
      <dgm:prSet presAssocID="{0F74ED36-A66D-43F3-846A-F06F100DCEB7}" presName="iconRect" presStyleLbl="node1" presStyleIdx="3" presStyleCnt="6"/>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vertencia"/>
        </a:ext>
      </dgm:extLst>
    </dgm:pt>
    <dgm:pt modelId="{C8E09D1F-FC8F-40E1-B7E0-F9764717DAB8}" type="pres">
      <dgm:prSet presAssocID="{0F74ED36-A66D-43F3-846A-F06F100DCEB7}" presName="spaceRect" presStyleCnt="0"/>
      <dgm:spPr/>
    </dgm:pt>
    <dgm:pt modelId="{B9A01A88-26AF-471D-9714-4C4F963354E5}" type="pres">
      <dgm:prSet presAssocID="{0F74ED36-A66D-43F3-846A-F06F100DCEB7}" presName="textRect" presStyleLbl="revTx" presStyleIdx="3" presStyleCnt="6">
        <dgm:presLayoutVars>
          <dgm:chMax val="1"/>
          <dgm:chPref val="1"/>
        </dgm:presLayoutVars>
      </dgm:prSet>
      <dgm:spPr/>
    </dgm:pt>
    <dgm:pt modelId="{962A484A-4614-4647-AC51-A7423910D5BE}" type="pres">
      <dgm:prSet presAssocID="{93360E0A-E111-4AA1-A80A-5D884EF9EC28}" presName="sibTrans" presStyleCnt="0"/>
      <dgm:spPr/>
    </dgm:pt>
    <dgm:pt modelId="{0136EDF2-73E6-4123-A051-7BAE01F954E6}" type="pres">
      <dgm:prSet presAssocID="{04A7D0C8-D04D-4319-A70C-85847DF0EC2E}" presName="compNode" presStyleCnt="0"/>
      <dgm:spPr/>
    </dgm:pt>
    <dgm:pt modelId="{6E5202CC-3FF7-4B97-9F02-C5DFEA40F52D}" type="pres">
      <dgm:prSet presAssocID="{04A7D0C8-D04D-4319-A70C-85847DF0EC2E}" presName="iconBgRect" presStyleLbl="bgShp" presStyleIdx="4" presStyleCnt="6"/>
      <dgm:spPr/>
    </dgm:pt>
    <dgm:pt modelId="{E33FB007-3C0C-4D93-9957-CC2BE6B708C3}" type="pres">
      <dgm:prSet presAssocID="{04A7D0C8-D04D-4319-A70C-85847DF0EC2E}" presName="iconRect" presStyleLbl="node1" presStyleIdx="4" presStyleCnt="6"/>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nching Diagram"/>
        </a:ext>
      </dgm:extLst>
    </dgm:pt>
    <dgm:pt modelId="{F2B64BC3-CCB1-4885-9263-7F6125AE6779}" type="pres">
      <dgm:prSet presAssocID="{04A7D0C8-D04D-4319-A70C-85847DF0EC2E}" presName="spaceRect" presStyleCnt="0"/>
      <dgm:spPr/>
    </dgm:pt>
    <dgm:pt modelId="{205CFD2E-2F21-4285-9717-5FBF4F739B34}" type="pres">
      <dgm:prSet presAssocID="{04A7D0C8-D04D-4319-A70C-85847DF0EC2E}" presName="textRect" presStyleLbl="revTx" presStyleIdx="4" presStyleCnt="6">
        <dgm:presLayoutVars>
          <dgm:chMax val="1"/>
          <dgm:chPref val="1"/>
        </dgm:presLayoutVars>
      </dgm:prSet>
      <dgm:spPr/>
    </dgm:pt>
    <dgm:pt modelId="{D819A112-54DD-4326-A57F-1CED27BBC6CE}" type="pres">
      <dgm:prSet presAssocID="{1DE85AFB-BBB7-4B6C-BE90-89F04D393760}" presName="sibTrans" presStyleCnt="0"/>
      <dgm:spPr/>
    </dgm:pt>
    <dgm:pt modelId="{A17CA5E4-0F0B-43DE-9203-D564F8EB43F9}" type="pres">
      <dgm:prSet presAssocID="{BC3552E4-7FD5-44F4-910B-DE4495CF76C5}" presName="compNode" presStyleCnt="0"/>
      <dgm:spPr/>
    </dgm:pt>
    <dgm:pt modelId="{ACF77B1D-25B3-4166-AE24-67F2847A990E}" type="pres">
      <dgm:prSet presAssocID="{BC3552E4-7FD5-44F4-910B-DE4495CF76C5}" presName="iconBgRect" presStyleLbl="bgShp" presStyleIdx="5" presStyleCnt="6"/>
      <dgm:spPr/>
    </dgm:pt>
    <dgm:pt modelId="{0DBE805A-833F-4AC0-8E1A-70C9932FE4E7}" type="pres">
      <dgm:prSet presAssocID="{BC3552E4-7FD5-44F4-910B-DE4495CF76C5}" presName="iconRect" presStyleLbl="node1" presStyleIdx="5" presStyleCnt="6"/>
      <dgm:spPr>
        <a:blipFill>
          <a:blip xmlns:r="http://schemas.openxmlformats.org/officeDocument/2006/relationships"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iudad"/>
        </a:ext>
      </dgm:extLst>
    </dgm:pt>
    <dgm:pt modelId="{2D68FDFD-91F0-46D4-B0F8-2315E2D3F9F7}" type="pres">
      <dgm:prSet presAssocID="{BC3552E4-7FD5-44F4-910B-DE4495CF76C5}" presName="spaceRect" presStyleCnt="0"/>
      <dgm:spPr/>
    </dgm:pt>
    <dgm:pt modelId="{9A8FEAD0-6AB3-4B08-A097-615E413E3AA2}" type="pres">
      <dgm:prSet presAssocID="{BC3552E4-7FD5-44F4-910B-DE4495CF76C5}" presName="textRect" presStyleLbl="revTx" presStyleIdx="5" presStyleCnt="6">
        <dgm:presLayoutVars>
          <dgm:chMax val="1"/>
          <dgm:chPref val="1"/>
        </dgm:presLayoutVars>
      </dgm:prSet>
      <dgm:spPr/>
    </dgm:pt>
  </dgm:ptLst>
  <dgm:cxnLst>
    <dgm:cxn modelId="{C0F4F110-E052-4E1A-BFA8-4F5D7CC7FDE2}" type="presOf" srcId="{BC3552E4-7FD5-44F4-910B-DE4495CF76C5}" destId="{9A8FEAD0-6AB3-4B08-A097-615E413E3AA2}" srcOrd="0" destOrd="0" presId="urn:microsoft.com/office/officeart/2018/5/layout/IconCircleLabelList"/>
    <dgm:cxn modelId="{75B8C924-0FBD-4671-8902-772D2980B935}" srcId="{2E2C94E5-1A17-426A-B243-06A015051B31}" destId="{0F74ED36-A66D-43F3-846A-F06F100DCEB7}" srcOrd="3" destOrd="0" parTransId="{58F630DC-1698-4839-B97C-116C8D1BFBD2}" sibTransId="{93360E0A-E111-4AA1-A80A-5D884EF9EC28}"/>
    <dgm:cxn modelId="{DA30AB5C-E3B0-4387-ABBC-673A2C289605}" type="presOf" srcId="{34EA2BEC-1AD7-49A3-8A08-96B0E6915593}" destId="{4424198A-93D9-4F91-91EA-2A63EBDE9712}" srcOrd="0" destOrd="0" presId="urn:microsoft.com/office/officeart/2018/5/layout/IconCircleLabelList"/>
    <dgm:cxn modelId="{E43A6443-7F2C-4FFE-AB05-BA48E7330E6A}" type="presOf" srcId="{3275C461-BDD4-43F8-9A0A-F4CF62336C89}" destId="{720FDB8A-040E-4089-ADF4-F70CCF375904}" srcOrd="0" destOrd="0" presId="urn:microsoft.com/office/officeart/2018/5/layout/IconCircleLabelList"/>
    <dgm:cxn modelId="{07A74668-BA6D-46E5-A0C6-2137B06ADB99}" srcId="{2E2C94E5-1A17-426A-B243-06A015051B31}" destId="{04A7D0C8-D04D-4319-A70C-85847DF0EC2E}" srcOrd="4" destOrd="0" parTransId="{419007AD-7622-432F-AC23-99351CBBE2CE}" sibTransId="{1DE85AFB-BBB7-4B6C-BE90-89F04D393760}"/>
    <dgm:cxn modelId="{EB5B644B-1187-4D4C-94E0-95D5176E02FC}" srcId="{2E2C94E5-1A17-426A-B243-06A015051B31}" destId="{3275C461-BDD4-43F8-9A0A-F4CF62336C89}" srcOrd="1" destOrd="0" parTransId="{D15EE1A4-B382-4EF3-A84A-B2627B1A66F7}" sibTransId="{41771317-4A77-42AD-995B-BF0F95CAABA0}"/>
    <dgm:cxn modelId="{A3F64C4F-53F2-4C53-9361-3E0530237AAD}" type="presOf" srcId="{0F74ED36-A66D-43F3-846A-F06F100DCEB7}" destId="{B9A01A88-26AF-471D-9714-4C4F963354E5}" srcOrd="0" destOrd="0" presId="urn:microsoft.com/office/officeart/2018/5/layout/IconCircleLabelList"/>
    <dgm:cxn modelId="{0EC77659-2552-4A21-AA36-A0A44A45C3ED}" srcId="{2E2C94E5-1A17-426A-B243-06A015051B31}" destId="{34EA2BEC-1AD7-49A3-8A08-96B0E6915593}" srcOrd="2" destOrd="0" parTransId="{3601EF21-7C82-4F8A-9765-C08A075C9BE8}" sibTransId="{A8A8D797-47FC-49E3-A217-866C738F7212}"/>
    <dgm:cxn modelId="{322D2082-7AA7-44CC-AF3C-428985A644DD}" srcId="{2E2C94E5-1A17-426A-B243-06A015051B31}" destId="{860934ED-293A-47BC-8B34-AC0FA3D9DD24}" srcOrd="0" destOrd="0" parTransId="{79AE5A12-DCF5-47FC-958F-B1178FF60B46}" sibTransId="{F32B5CA1-31ED-4EA4-9E9F-8703F0EDBC08}"/>
    <dgm:cxn modelId="{56848B93-8E67-4F68-A94E-49050CD4F133}" type="presOf" srcId="{2E2C94E5-1A17-426A-B243-06A015051B31}" destId="{C9D7E4D3-9DE8-4660-8941-7425D753CBD0}" srcOrd="0" destOrd="0" presId="urn:microsoft.com/office/officeart/2018/5/layout/IconCircleLabelList"/>
    <dgm:cxn modelId="{F657DACB-6645-41C4-A684-9A2EDC71761D}" type="presOf" srcId="{860934ED-293A-47BC-8B34-AC0FA3D9DD24}" destId="{1E7F1852-9C42-4AA4-92D8-5086EDEC49EC}" srcOrd="0" destOrd="0" presId="urn:microsoft.com/office/officeart/2018/5/layout/IconCircleLabelList"/>
    <dgm:cxn modelId="{91072ECF-8C8A-40DC-A51D-1F2823C53051}" type="presOf" srcId="{04A7D0C8-D04D-4319-A70C-85847DF0EC2E}" destId="{205CFD2E-2F21-4285-9717-5FBF4F739B34}" srcOrd="0" destOrd="0" presId="urn:microsoft.com/office/officeart/2018/5/layout/IconCircleLabelList"/>
    <dgm:cxn modelId="{0E73F6D2-4C68-4E67-A322-3D59ADDCAC82}" srcId="{2E2C94E5-1A17-426A-B243-06A015051B31}" destId="{BC3552E4-7FD5-44F4-910B-DE4495CF76C5}" srcOrd="5" destOrd="0" parTransId="{641C65C5-960B-433B-9EEF-E7870385C470}" sibTransId="{E7FE1F77-E752-418C-A77B-6FA7F9CF7557}"/>
    <dgm:cxn modelId="{E15127BC-CDF5-422E-90AF-BE72B72BFBD1}" type="presParOf" srcId="{C9D7E4D3-9DE8-4660-8941-7425D753CBD0}" destId="{B1FA7B43-6E29-49BF-88E7-21CB580D3BF2}" srcOrd="0" destOrd="0" presId="urn:microsoft.com/office/officeart/2018/5/layout/IconCircleLabelList"/>
    <dgm:cxn modelId="{AE48565B-9AA4-4818-898F-05555B12F22F}" type="presParOf" srcId="{B1FA7B43-6E29-49BF-88E7-21CB580D3BF2}" destId="{64FE82F8-9CCC-4111-879C-57B9E2DDC38F}" srcOrd="0" destOrd="0" presId="urn:microsoft.com/office/officeart/2018/5/layout/IconCircleLabelList"/>
    <dgm:cxn modelId="{68292640-A02A-4F24-AA46-8E0A5FC8E683}" type="presParOf" srcId="{B1FA7B43-6E29-49BF-88E7-21CB580D3BF2}" destId="{3C2E28CA-2268-4A7F-A058-B1FFF758749B}" srcOrd="1" destOrd="0" presId="urn:microsoft.com/office/officeart/2018/5/layout/IconCircleLabelList"/>
    <dgm:cxn modelId="{71877B0A-ABBE-4C7E-B731-0B4F2D9FEF51}" type="presParOf" srcId="{B1FA7B43-6E29-49BF-88E7-21CB580D3BF2}" destId="{D8543EDD-D372-4C55-91EE-7E00C8F635D6}" srcOrd="2" destOrd="0" presId="urn:microsoft.com/office/officeart/2018/5/layout/IconCircleLabelList"/>
    <dgm:cxn modelId="{00EC138C-73D8-4B71-B7BC-F495016B8CD4}" type="presParOf" srcId="{B1FA7B43-6E29-49BF-88E7-21CB580D3BF2}" destId="{1E7F1852-9C42-4AA4-92D8-5086EDEC49EC}" srcOrd="3" destOrd="0" presId="urn:microsoft.com/office/officeart/2018/5/layout/IconCircleLabelList"/>
    <dgm:cxn modelId="{32F59329-2B7B-4994-8D09-0EA0EE880AB7}" type="presParOf" srcId="{C9D7E4D3-9DE8-4660-8941-7425D753CBD0}" destId="{F76C46BE-DFA2-47ED-8A12-D943197B9EC4}" srcOrd="1" destOrd="0" presId="urn:microsoft.com/office/officeart/2018/5/layout/IconCircleLabelList"/>
    <dgm:cxn modelId="{4819C0A4-4D3B-4232-9E50-6FE80C1014BB}" type="presParOf" srcId="{C9D7E4D3-9DE8-4660-8941-7425D753CBD0}" destId="{5304391D-E6DE-4D88-82B7-BBFF19BABF91}" srcOrd="2" destOrd="0" presId="urn:microsoft.com/office/officeart/2018/5/layout/IconCircleLabelList"/>
    <dgm:cxn modelId="{64697EB9-8C42-4905-9DB5-ECD289460D11}" type="presParOf" srcId="{5304391D-E6DE-4D88-82B7-BBFF19BABF91}" destId="{1AA07295-3E8C-43AF-85D3-AA001EB8E6BB}" srcOrd="0" destOrd="0" presId="urn:microsoft.com/office/officeart/2018/5/layout/IconCircleLabelList"/>
    <dgm:cxn modelId="{68E44E78-603F-4611-AF07-9C5DD3098E53}" type="presParOf" srcId="{5304391D-E6DE-4D88-82B7-BBFF19BABF91}" destId="{4F0D8F35-1ECF-4B69-9328-0F8D710B410F}" srcOrd="1" destOrd="0" presId="urn:microsoft.com/office/officeart/2018/5/layout/IconCircleLabelList"/>
    <dgm:cxn modelId="{5C67C6E4-10DB-4CF3-AFAE-61A4D0CE4CB0}" type="presParOf" srcId="{5304391D-E6DE-4D88-82B7-BBFF19BABF91}" destId="{E938DDE9-0F88-410F-9760-CF8354A0CC34}" srcOrd="2" destOrd="0" presId="urn:microsoft.com/office/officeart/2018/5/layout/IconCircleLabelList"/>
    <dgm:cxn modelId="{F7CEAFCB-6C72-4A84-88F4-F667A6260111}" type="presParOf" srcId="{5304391D-E6DE-4D88-82B7-BBFF19BABF91}" destId="{720FDB8A-040E-4089-ADF4-F70CCF375904}" srcOrd="3" destOrd="0" presId="urn:microsoft.com/office/officeart/2018/5/layout/IconCircleLabelList"/>
    <dgm:cxn modelId="{5BA1980F-B98F-4C87-8CD6-7EA32E5B5FA2}" type="presParOf" srcId="{C9D7E4D3-9DE8-4660-8941-7425D753CBD0}" destId="{771BBD0B-DB93-4C36-B1A9-6E229E0B1982}" srcOrd="3" destOrd="0" presId="urn:microsoft.com/office/officeart/2018/5/layout/IconCircleLabelList"/>
    <dgm:cxn modelId="{2F2C6C1A-5665-4D58-890D-046F0F1AB270}" type="presParOf" srcId="{C9D7E4D3-9DE8-4660-8941-7425D753CBD0}" destId="{72A661D6-C91E-4FE3-82FF-7A483458A99C}" srcOrd="4" destOrd="0" presId="urn:microsoft.com/office/officeart/2018/5/layout/IconCircleLabelList"/>
    <dgm:cxn modelId="{C96FA406-A2FB-46C8-B97B-A7A3B69B04FB}" type="presParOf" srcId="{72A661D6-C91E-4FE3-82FF-7A483458A99C}" destId="{456E9906-B346-4C51-9D43-762F59E764CE}" srcOrd="0" destOrd="0" presId="urn:microsoft.com/office/officeart/2018/5/layout/IconCircleLabelList"/>
    <dgm:cxn modelId="{0E24BCCF-243B-44CF-9F15-E8EF9D944B59}" type="presParOf" srcId="{72A661D6-C91E-4FE3-82FF-7A483458A99C}" destId="{98C31122-74B8-41E6-BCA5-B1BF20F61AFF}" srcOrd="1" destOrd="0" presId="urn:microsoft.com/office/officeart/2018/5/layout/IconCircleLabelList"/>
    <dgm:cxn modelId="{23AFF366-27F0-4453-9B4C-77636238B115}" type="presParOf" srcId="{72A661D6-C91E-4FE3-82FF-7A483458A99C}" destId="{45E2A16A-10D6-4ED3-A4B7-8C622848E906}" srcOrd="2" destOrd="0" presId="urn:microsoft.com/office/officeart/2018/5/layout/IconCircleLabelList"/>
    <dgm:cxn modelId="{8A934F9A-603F-4C67-88B8-59B65C51FCCC}" type="presParOf" srcId="{72A661D6-C91E-4FE3-82FF-7A483458A99C}" destId="{4424198A-93D9-4F91-91EA-2A63EBDE9712}" srcOrd="3" destOrd="0" presId="urn:microsoft.com/office/officeart/2018/5/layout/IconCircleLabelList"/>
    <dgm:cxn modelId="{69275E6E-9EE2-4185-BB5F-A064AA722BFD}" type="presParOf" srcId="{C9D7E4D3-9DE8-4660-8941-7425D753CBD0}" destId="{137048EA-FB9A-4375-897D-262058818CE2}" srcOrd="5" destOrd="0" presId="urn:microsoft.com/office/officeart/2018/5/layout/IconCircleLabelList"/>
    <dgm:cxn modelId="{C743FDAB-1622-4A5C-8753-5F5E678B5532}" type="presParOf" srcId="{C9D7E4D3-9DE8-4660-8941-7425D753CBD0}" destId="{57B82E6E-2B6A-4FD3-A3B7-FA35E5901BEC}" srcOrd="6" destOrd="0" presId="urn:microsoft.com/office/officeart/2018/5/layout/IconCircleLabelList"/>
    <dgm:cxn modelId="{9DDBC7AD-5052-4D5A-91A9-FE6D8C450C62}" type="presParOf" srcId="{57B82E6E-2B6A-4FD3-A3B7-FA35E5901BEC}" destId="{2BE4126D-4C21-4B35-87A1-6F1F00B11DEE}" srcOrd="0" destOrd="0" presId="urn:microsoft.com/office/officeart/2018/5/layout/IconCircleLabelList"/>
    <dgm:cxn modelId="{7029783F-9248-4A3B-9863-7E51EA589209}" type="presParOf" srcId="{57B82E6E-2B6A-4FD3-A3B7-FA35E5901BEC}" destId="{7337508B-14D2-457F-9DF8-8CD205F9AD3B}" srcOrd="1" destOrd="0" presId="urn:microsoft.com/office/officeart/2018/5/layout/IconCircleLabelList"/>
    <dgm:cxn modelId="{73612739-DA47-4020-B13F-9BFAFB408A76}" type="presParOf" srcId="{57B82E6E-2B6A-4FD3-A3B7-FA35E5901BEC}" destId="{C8E09D1F-FC8F-40E1-B7E0-F9764717DAB8}" srcOrd="2" destOrd="0" presId="urn:microsoft.com/office/officeart/2018/5/layout/IconCircleLabelList"/>
    <dgm:cxn modelId="{00B6A817-2112-4228-9ABC-33BCBC2AE286}" type="presParOf" srcId="{57B82E6E-2B6A-4FD3-A3B7-FA35E5901BEC}" destId="{B9A01A88-26AF-471D-9714-4C4F963354E5}" srcOrd="3" destOrd="0" presId="urn:microsoft.com/office/officeart/2018/5/layout/IconCircleLabelList"/>
    <dgm:cxn modelId="{AC492D9B-AD99-44D0-B6DE-633C366DBFD7}" type="presParOf" srcId="{C9D7E4D3-9DE8-4660-8941-7425D753CBD0}" destId="{962A484A-4614-4647-AC51-A7423910D5BE}" srcOrd="7" destOrd="0" presId="urn:microsoft.com/office/officeart/2018/5/layout/IconCircleLabelList"/>
    <dgm:cxn modelId="{05ED90E2-8EE0-4147-A389-0D8ECF72FD30}" type="presParOf" srcId="{C9D7E4D3-9DE8-4660-8941-7425D753CBD0}" destId="{0136EDF2-73E6-4123-A051-7BAE01F954E6}" srcOrd="8" destOrd="0" presId="urn:microsoft.com/office/officeart/2018/5/layout/IconCircleLabelList"/>
    <dgm:cxn modelId="{2F54EAEA-164F-4F67-A7AD-AC129C92A353}" type="presParOf" srcId="{0136EDF2-73E6-4123-A051-7BAE01F954E6}" destId="{6E5202CC-3FF7-4B97-9F02-C5DFEA40F52D}" srcOrd="0" destOrd="0" presId="urn:microsoft.com/office/officeart/2018/5/layout/IconCircleLabelList"/>
    <dgm:cxn modelId="{4192466A-4645-48E0-A1F9-9BE2296EE20E}" type="presParOf" srcId="{0136EDF2-73E6-4123-A051-7BAE01F954E6}" destId="{E33FB007-3C0C-4D93-9957-CC2BE6B708C3}" srcOrd="1" destOrd="0" presId="urn:microsoft.com/office/officeart/2018/5/layout/IconCircleLabelList"/>
    <dgm:cxn modelId="{C6998487-5DCE-40AD-AEBA-4864F527E404}" type="presParOf" srcId="{0136EDF2-73E6-4123-A051-7BAE01F954E6}" destId="{F2B64BC3-CCB1-4885-9263-7F6125AE6779}" srcOrd="2" destOrd="0" presId="urn:microsoft.com/office/officeart/2018/5/layout/IconCircleLabelList"/>
    <dgm:cxn modelId="{9DE8E095-2C62-4D26-B60E-28D749AB8F05}" type="presParOf" srcId="{0136EDF2-73E6-4123-A051-7BAE01F954E6}" destId="{205CFD2E-2F21-4285-9717-5FBF4F739B34}" srcOrd="3" destOrd="0" presId="urn:microsoft.com/office/officeart/2018/5/layout/IconCircleLabelList"/>
    <dgm:cxn modelId="{D1BCAA01-0CC6-40F2-9C92-2DABCFBD0F02}" type="presParOf" srcId="{C9D7E4D3-9DE8-4660-8941-7425D753CBD0}" destId="{D819A112-54DD-4326-A57F-1CED27BBC6CE}" srcOrd="9" destOrd="0" presId="urn:microsoft.com/office/officeart/2018/5/layout/IconCircleLabelList"/>
    <dgm:cxn modelId="{50E5E957-B6E1-4D84-B14D-4893B4C3D815}" type="presParOf" srcId="{C9D7E4D3-9DE8-4660-8941-7425D753CBD0}" destId="{A17CA5E4-0F0B-43DE-9203-D564F8EB43F9}" srcOrd="10" destOrd="0" presId="urn:microsoft.com/office/officeart/2018/5/layout/IconCircleLabelList"/>
    <dgm:cxn modelId="{91CD4A2D-CB07-418D-A612-9E6535C866DB}" type="presParOf" srcId="{A17CA5E4-0F0B-43DE-9203-D564F8EB43F9}" destId="{ACF77B1D-25B3-4166-AE24-67F2847A990E}" srcOrd="0" destOrd="0" presId="urn:microsoft.com/office/officeart/2018/5/layout/IconCircleLabelList"/>
    <dgm:cxn modelId="{4DAF17A7-9EBC-464F-864B-75323BEB350B}" type="presParOf" srcId="{A17CA5E4-0F0B-43DE-9203-D564F8EB43F9}" destId="{0DBE805A-833F-4AC0-8E1A-70C9932FE4E7}" srcOrd="1" destOrd="0" presId="urn:microsoft.com/office/officeart/2018/5/layout/IconCircleLabelList"/>
    <dgm:cxn modelId="{EA871007-67C3-46DE-94CF-1E53D6B20C3E}" type="presParOf" srcId="{A17CA5E4-0F0B-43DE-9203-D564F8EB43F9}" destId="{2D68FDFD-91F0-46D4-B0F8-2315E2D3F9F7}" srcOrd="2" destOrd="0" presId="urn:microsoft.com/office/officeart/2018/5/layout/IconCircleLabelList"/>
    <dgm:cxn modelId="{5DDA36B0-CCAE-4D51-8C30-ED038CA724C6}" type="presParOf" srcId="{A17CA5E4-0F0B-43DE-9203-D564F8EB43F9}" destId="{9A8FEAD0-6AB3-4B08-A097-615E413E3AA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2FF4A-C032-4D87-9134-3CA6B0A4259A}">
      <dsp:nvSpPr>
        <dsp:cNvPr id="0" name=""/>
        <dsp:cNvSpPr/>
      </dsp:nvSpPr>
      <dsp:spPr>
        <a:xfrm>
          <a:off x="0" y="4800"/>
          <a:ext cx="7547325" cy="15136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EB6E3-826C-4E67-8068-6F15803C2BA1}">
      <dsp:nvSpPr>
        <dsp:cNvPr id="0" name=""/>
        <dsp:cNvSpPr/>
      </dsp:nvSpPr>
      <dsp:spPr>
        <a:xfrm>
          <a:off x="457892" y="345381"/>
          <a:ext cx="833344" cy="8325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58FB70-9B3C-4D35-9B4F-2A7DD51B35B7}">
      <dsp:nvSpPr>
        <dsp:cNvPr id="0" name=""/>
        <dsp:cNvSpPr/>
      </dsp:nvSpPr>
      <dsp:spPr>
        <a:xfrm>
          <a:off x="1749128" y="4800"/>
          <a:ext cx="5729666" cy="1515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356" tIns="160356" rIns="160356" bIns="160356" numCol="1" spcCol="1270" anchor="ctr" anchorCtr="0">
          <a:noAutofit/>
        </a:bodyPr>
        <a:lstStyle/>
        <a:p>
          <a:pPr marL="0" lvl="0" indent="0" algn="l" defTabSz="800100">
            <a:lnSpc>
              <a:spcPct val="90000"/>
            </a:lnSpc>
            <a:spcBef>
              <a:spcPct val="0"/>
            </a:spcBef>
            <a:spcAft>
              <a:spcPct val="35000"/>
            </a:spcAft>
            <a:buNone/>
          </a:pPr>
          <a:r>
            <a:rPr lang="es-CL" sz="1800" kern="1200" dirty="0"/>
            <a:t>Existen variables individuales y del contexto educativo que podrían incidir en la probabilidad de ser identificado con NEE. </a:t>
          </a:r>
          <a:endParaRPr lang="en-US" sz="1800" kern="1200" dirty="0"/>
        </a:p>
      </dsp:txBody>
      <dsp:txXfrm>
        <a:off x="1749128" y="4800"/>
        <a:ext cx="5729666" cy="1515172"/>
      </dsp:txXfrm>
    </dsp:sp>
    <dsp:sp modelId="{14DA09F9-B78A-4BC0-8735-07F010510A85}">
      <dsp:nvSpPr>
        <dsp:cNvPr id="0" name=""/>
        <dsp:cNvSpPr/>
      </dsp:nvSpPr>
      <dsp:spPr>
        <a:xfrm>
          <a:off x="0" y="1887287"/>
          <a:ext cx="7547325" cy="15136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586FD5-6A77-4A18-9BEC-021F834957C1}">
      <dsp:nvSpPr>
        <dsp:cNvPr id="0" name=""/>
        <dsp:cNvSpPr/>
      </dsp:nvSpPr>
      <dsp:spPr>
        <a:xfrm>
          <a:off x="457892" y="2227868"/>
          <a:ext cx="833344" cy="8325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D95D69-DDEC-4811-86C2-C85A3E67EEE7}">
      <dsp:nvSpPr>
        <dsp:cNvPr id="0" name=""/>
        <dsp:cNvSpPr/>
      </dsp:nvSpPr>
      <dsp:spPr>
        <a:xfrm>
          <a:off x="1749128" y="1887287"/>
          <a:ext cx="5729666" cy="1515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356" tIns="160356" rIns="160356" bIns="160356" numCol="1" spcCol="1270" anchor="ctr" anchorCtr="0">
          <a:noAutofit/>
        </a:bodyPr>
        <a:lstStyle/>
        <a:p>
          <a:pPr marL="0" lvl="0" indent="0" algn="l" defTabSz="800100">
            <a:lnSpc>
              <a:spcPct val="90000"/>
            </a:lnSpc>
            <a:spcBef>
              <a:spcPct val="0"/>
            </a:spcBef>
            <a:spcAft>
              <a:spcPct val="35000"/>
            </a:spcAft>
            <a:buNone/>
          </a:pPr>
          <a:r>
            <a:rPr lang="es-CL" sz="1800" kern="1200" dirty="0"/>
            <a:t>Los PIE  cumplen parcialmente su cometido. Logran mejorar el rendimiento de los alumnos que reciben prestaciones por dos años, pero el efecto es bajo. No logran afectar las tasas de repitencia y deserción en los primeros años de escolaridad.</a:t>
          </a:r>
          <a:endParaRPr lang="en-US" sz="1800" kern="1200" dirty="0"/>
        </a:p>
      </dsp:txBody>
      <dsp:txXfrm>
        <a:off x="1749128" y="1887287"/>
        <a:ext cx="5729666" cy="1515172"/>
      </dsp:txXfrm>
    </dsp:sp>
    <dsp:sp modelId="{4DDA7266-CBCC-4DCB-AC3D-FE1B99AC98FC}">
      <dsp:nvSpPr>
        <dsp:cNvPr id="0" name=""/>
        <dsp:cNvSpPr/>
      </dsp:nvSpPr>
      <dsp:spPr>
        <a:xfrm>
          <a:off x="0" y="3769774"/>
          <a:ext cx="7547325" cy="15136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457D7C-F475-4CB2-B2E9-4DD49AB86AA1}">
      <dsp:nvSpPr>
        <dsp:cNvPr id="0" name=""/>
        <dsp:cNvSpPr/>
      </dsp:nvSpPr>
      <dsp:spPr>
        <a:xfrm>
          <a:off x="457892" y="4110355"/>
          <a:ext cx="833344" cy="8325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0944FC-4AB8-4DCF-A960-E864CB0CAB9E}">
      <dsp:nvSpPr>
        <dsp:cNvPr id="0" name=""/>
        <dsp:cNvSpPr/>
      </dsp:nvSpPr>
      <dsp:spPr>
        <a:xfrm>
          <a:off x="1749128" y="3769774"/>
          <a:ext cx="5729666" cy="1515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356" tIns="160356" rIns="160356" bIns="160356" numCol="1" spcCol="1270" anchor="ctr" anchorCtr="0">
          <a:noAutofit/>
        </a:bodyPr>
        <a:lstStyle/>
        <a:p>
          <a:pPr marL="0" lvl="0" indent="0" algn="l" defTabSz="800100">
            <a:lnSpc>
              <a:spcPct val="90000"/>
            </a:lnSpc>
            <a:spcBef>
              <a:spcPct val="0"/>
            </a:spcBef>
            <a:spcAft>
              <a:spcPct val="35000"/>
            </a:spcAft>
            <a:buNone/>
          </a:pPr>
          <a:r>
            <a:rPr lang="es-CL" sz="1800" kern="1200" dirty="0"/>
            <a:t>Al tercer año, las conclusiones se mantienen. Habría un leve aumento en el rendimiento académico pero no hay efecto en repitencia o deserción temprana.</a:t>
          </a:r>
          <a:endParaRPr lang="en-US" sz="1800" kern="1200" dirty="0"/>
        </a:p>
      </dsp:txBody>
      <dsp:txXfrm>
        <a:off x="1749128" y="3769774"/>
        <a:ext cx="5729666" cy="1515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E82F8-9CCC-4111-879C-57B9E2DDC38F}">
      <dsp:nvSpPr>
        <dsp:cNvPr id="0" name=""/>
        <dsp:cNvSpPr/>
      </dsp:nvSpPr>
      <dsp:spPr>
        <a:xfrm>
          <a:off x="316039" y="844898"/>
          <a:ext cx="983267" cy="98326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2E28CA-2268-4A7F-A058-B1FFF758749B}">
      <dsp:nvSpPr>
        <dsp:cNvPr id="0" name=""/>
        <dsp:cNvSpPr/>
      </dsp:nvSpPr>
      <dsp:spPr>
        <a:xfrm>
          <a:off x="525588" y="1054447"/>
          <a:ext cx="564169" cy="564169"/>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7F1852-9C42-4AA4-92D8-5086EDEC49EC}">
      <dsp:nvSpPr>
        <dsp:cNvPr id="0" name=""/>
        <dsp:cNvSpPr/>
      </dsp:nvSpPr>
      <dsp:spPr>
        <a:xfrm>
          <a:off x="1716"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mejorar la cantidad de información que se tiene sobre ALUMNOS CON </a:t>
          </a:r>
          <a:r>
            <a:rPr lang="es-CL" sz="1600" kern="1200" dirty="0" err="1"/>
            <a:t>nee</a:t>
          </a:r>
          <a:r>
            <a:rPr lang="es-CL" sz="1600" kern="1200" dirty="0"/>
            <a:t>.</a:t>
          </a:r>
          <a:endParaRPr lang="en-US" sz="1600" kern="1200" dirty="0"/>
        </a:p>
      </dsp:txBody>
      <dsp:txXfrm>
        <a:off x="1716" y="2134429"/>
        <a:ext cx="1611914" cy="1605617"/>
      </dsp:txXfrm>
    </dsp:sp>
    <dsp:sp modelId="{1AA07295-3E8C-43AF-85D3-AA001EB8E6BB}">
      <dsp:nvSpPr>
        <dsp:cNvPr id="0" name=""/>
        <dsp:cNvSpPr/>
      </dsp:nvSpPr>
      <dsp:spPr>
        <a:xfrm>
          <a:off x="2210038" y="844898"/>
          <a:ext cx="983267" cy="98326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0D8F35-1ECF-4B69-9328-0F8D710B410F}">
      <dsp:nvSpPr>
        <dsp:cNvPr id="0" name=""/>
        <dsp:cNvSpPr/>
      </dsp:nvSpPr>
      <dsp:spPr>
        <a:xfrm>
          <a:off x="2419587" y="1054447"/>
          <a:ext cx="564169" cy="564169"/>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0FDB8A-040E-4089-ADF4-F70CCF375904}">
      <dsp:nvSpPr>
        <dsp:cNvPr id="0" name=""/>
        <dsp:cNvSpPr/>
      </dsp:nvSpPr>
      <dsp:spPr>
        <a:xfrm>
          <a:off x="1895715"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incrementar el número de estudios y evaluaciones SOBRE LOS PIE.</a:t>
          </a:r>
          <a:endParaRPr lang="en-US" sz="1600" kern="1200" dirty="0"/>
        </a:p>
      </dsp:txBody>
      <dsp:txXfrm>
        <a:off x="1895715" y="2134429"/>
        <a:ext cx="1611914" cy="1605617"/>
      </dsp:txXfrm>
    </dsp:sp>
    <dsp:sp modelId="{456E9906-B346-4C51-9D43-762F59E764CE}">
      <dsp:nvSpPr>
        <dsp:cNvPr id="0" name=""/>
        <dsp:cNvSpPr/>
      </dsp:nvSpPr>
      <dsp:spPr>
        <a:xfrm>
          <a:off x="4104037" y="844898"/>
          <a:ext cx="983267" cy="98326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C31122-74B8-41E6-BCA5-B1BF20F61AFF}">
      <dsp:nvSpPr>
        <dsp:cNvPr id="0" name=""/>
        <dsp:cNvSpPr/>
      </dsp:nvSpPr>
      <dsp:spPr>
        <a:xfrm>
          <a:off x="4313586" y="1054447"/>
          <a:ext cx="564169" cy="564169"/>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24198A-93D9-4F91-91EA-2A63EBDE9712}">
      <dsp:nvSpPr>
        <dsp:cNvPr id="0" name=""/>
        <dsp:cNvSpPr/>
      </dsp:nvSpPr>
      <dsp:spPr>
        <a:xfrm>
          <a:off x="3789714"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personalizar de mejor manera los acciones y apoyos que entregan los PIE a estudiantes. </a:t>
          </a:r>
          <a:endParaRPr lang="en-US" sz="1600" kern="1200" dirty="0"/>
        </a:p>
      </dsp:txBody>
      <dsp:txXfrm>
        <a:off x="3789714" y="2134429"/>
        <a:ext cx="1611914" cy="1605617"/>
      </dsp:txXfrm>
    </dsp:sp>
    <dsp:sp modelId="{2BE4126D-4C21-4B35-87A1-6F1F00B11DEE}">
      <dsp:nvSpPr>
        <dsp:cNvPr id="0" name=""/>
        <dsp:cNvSpPr/>
      </dsp:nvSpPr>
      <dsp:spPr>
        <a:xfrm>
          <a:off x="5998036" y="844898"/>
          <a:ext cx="983267" cy="98326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7508B-14D2-457F-9DF8-8CD205F9AD3B}">
      <dsp:nvSpPr>
        <dsp:cNvPr id="0" name=""/>
        <dsp:cNvSpPr/>
      </dsp:nvSpPr>
      <dsp:spPr>
        <a:xfrm>
          <a:off x="6207585" y="1054447"/>
          <a:ext cx="564169" cy="564169"/>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A01A88-26AF-471D-9714-4C4F963354E5}">
      <dsp:nvSpPr>
        <dsp:cNvPr id="0" name=""/>
        <dsp:cNvSpPr/>
      </dsp:nvSpPr>
      <dsp:spPr>
        <a:xfrm>
          <a:off x="5683713"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mejorar seguimiento a estudiantes que egresan de los PIE.</a:t>
          </a:r>
          <a:endParaRPr lang="en-US" sz="1600" kern="1200" dirty="0"/>
        </a:p>
      </dsp:txBody>
      <dsp:txXfrm>
        <a:off x="5683713" y="2134429"/>
        <a:ext cx="1611914" cy="1605617"/>
      </dsp:txXfrm>
    </dsp:sp>
    <dsp:sp modelId="{6E5202CC-3FF7-4B97-9F02-C5DFEA40F52D}">
      <dsp:nvSpPr>
        <dsp:cNvPr id="0" name=""/>
        <dsp:cNvSpPr/>
      </dsp:nvSpPr>
      <dsp:spPr>
        <a:xfrm>
          <a:off x="7892035" y="844898"/>
          <a:ext cx="983267" cy="98326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3FB007-3C0C-4D93-9957-CC2BE6B708C3}">
      <dsp:nvSpPr>
        <dsp:cNvPr id="0" name=""/>
        <dsp:cNvSpPr/>
      </dsp:nvSpPr>
      <dsp:spPr>
        <a:xfrm>
          <a:off x="8101584" y="1054447"/>
          <a:ext cx="564169" cy="564169"/>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5CFD2E-2F21-4285-9717-5FBF4F739B34}">
      <dsp:nvSpPr>
        <dsp:cNvPr id="0" name=""/>
        <dsp:cNvSpPr/>
      </dsp:nvSpPr>
      <dsp:spPr>
        <a:xfrm>
          <a:off x="7577712"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Anclar Pie en los PME para que la comunidad educativa pueda monitorear acciones tomas en materia de inclusión.</a:t>
          </a:r>
          <a:endParaRPr lang="en-US" sz="1600" kern="1200" dirty="0"/>
        </a:p>
      </dsp:txBody>
      <dsp:txXfrm>
        <a:off x="7577712" y="2134429"/>
        <a:ext cx="1611914" cy="1605617"/>
      </dsp:txXfrm>
    </dsp:sp>
    <dsp:sp modelId="{ACF77B1D-25B3-4166-AE24-67F2847A990E}">
      <dsp:nvSpPr>
        <dsp:cNvPr id="0" name=""/>
        <dsp:cNvSpPr/>
      </dsp:nvSpPr>
      <dsp:spPr>
        <a:xfrm>
          <a:off x="9786034" y="844898"/>
          <a:ext cx="983267" cy="98326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BE805A-833F-4AC0-8E1A-70C9932FE4E7}">
      <dsp:nvSpPr>
        <dsp:cNvPr id="0" name=""/>
        <dsp:cNvSpPr/>
      </dsp:nvSpPr>
      <dsp:spPr>
        <a:xfrm>
          <a:off x="9995583" y="1054447"/>
          <a:ext cx="564169" cy="564169"/>
        </a:xfrm>
        <a:prstGeom prst="rect">
          <a:avLst/>
        </a:prstGeom>
        <a:blipFill>
          <a:blip xmlns:r="http://schemas.openxmlformats.org/officeDocument/2006/relationships"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8FEAD0-6AB3-4B08-A097-615E413E3AA2}">
      <dsp:nvSpPr>
        <dsp:cNvPr id="0" name=""/>
        <dsp:cNvSpPr/>
      </dsp:nvSpPr>
      <dsp:spPr>
        <a:xfrm>
          <a:off x="9471711" y="2134429"/>
          <a:ext cx="1611914" cy="160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s-CL" sz="1600" kern="1200" dirty="0"/>
            <a:t>promover el trabajo en red para identificar buenas prácticas e iniciativas que han dado buenos resultados. </a:t>
          </a:r>
          <a:endParaRPr lang="en-US" sz="1600" kern="1200" dirty="0"/>
        </a:p>
      </dsp:txBody>
      <dsp:txXfrm>
        <a:off x="9471711" y="2134429"/>
        <a:ext cx="1611914" cy="16056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C9636-F91C-4A56-8AEC-1F54FC079674}" type="datetimeFigureOut">
              <a:rPr lang="es-CL" smtClean="0"/>
              <a:t>18-01-2021</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F744B-779D-4395-815C-C9F4AFE6D0B9}" type="slidenum">
              <a:rPr lang="es-CL" smtClean="0"/>
              <a:t>‹Nº›</a:t>
            </a:fld>
            <a:endParaRPr lang="es-CL"/>
          </a:p>
        </p:txBody>
      </p:sp>
    </p:spTree>
    <p:extLst>
      <p:ext uri="{BB962C8B-B14F-4D97-AF65-F5344CB8AC3E}">
        <p14:creationId xmlns:p14="http://schemas.microsoft.com/office/powerpoint/2010/main" val="136365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3</a:t>
            </a:fld>
            <a:endParaRPr lang="es-CL"/>
          </a:p>
        </p:txBody>
      </p:sp>
    </p:spTree>
    <p:extLst>
      <p:ext uri="{BB962C8B-B14F-4D97-AF65-F5344CB8AC3E}">
        <p14:creationId xmlns:p14="http://schemas.microsoft.com/office/powerpoint/2010/main" val="2991624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4</a:t>
            </a:fld>
            <a:endParaRPr lang="es-CL"/>
          </a:p>
        </p:txBody>
      </p:sp>
    </p:spTree>
    <p:extLst>
      <p:ext uri="{BB962C8B-B14F-4D97-AF65-F5344CB8AC3E}">
        <p14:creationId xmlns:p14="http://schemas.microsoft.com/office/powerpoint/2010/main" val="645183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Aquel que precisa ayudas y recursos adicionales, ya sean humanos, materiales o pedagógicos, para conducir su proceso de desarrollo y aprendizaje, y contribuir al logro de los fines de la educación. </a:t>
            </a:r>
          </a:p>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5</a:t>
            </a:fld>
            <a:endParaRPr lang="es-CL"/>
          </a:p>
        </p:txBody>
      </p:sp>
    </p:spTree>
    <p:extLst>
      <p:ext uri="{BB962C8B-B14F-4D97-AF65-F5344CB8AC3E}">
        <p14:creationId xmlns:p14="http://schemas.microsoft.com/office/powerpoint/2010/main" val="2777031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8</a:t>
            </a:fld>
            <a:endParaRPr lang="es-CL"/>
          </a:p>
        </p:txBody>
      </p:sp>
    </p:spTree>
    <p:extLst>
      <p:ext uri="{BB962C8B-B14F-4D97-AF65-F5344CB8AC3E}">
        <p14:creationId xmlns:p14="http://schemas.microsoft.com/office/powerpoint/2010/main" val="2852219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9</a:t>
            </a:fld>
            <a:endParaRPr lang="es-CL"/>
          </a:p>
        </p:txBody>
      </p:sp>
    </p:spTree>
    <p:extLst>
      <p:ext uri="{BB962C8B-B14F-4D97-AF65-F5344CB8AC3E}">
        <p14:creationId xmlns:p14="http://schemas.microsoft.com/office/powerpoint/2010/main" val="3117003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28600">
              <a:lnSpc>
                <a:spcPct val="90000"/>
              </a:lnSpc>
              <a:spcAft>
                <a:spcPts val="600"/>
              </a:spcAft>
              <a:buFont typeface="Arial" panose="020B0604020202020204" pitchFamily="34" charset="0"/>
              <a:buChar char="•"/>
            </a:pPr>
            <a:r>
              <a:rPr lang="es-CL" sz="1200" dirty="0"/>
              <a:t>Mujeres tienen alrededor de un 5% menos de probabilidad de ser identificadas con NEE que los hombres. </a:t>
            </a:r>
          </a:p>
          <a:p>
            <a:pPr marL="285750" indent="-228600">
              <a:lnSpc>
                <a:spcPct val="90000"/>
              </a:lnSpc>
              <a:spcAft>
                <a:spcPts val="600"/>
              </a:spcAft>
              <a:buFont typeface="Arial" panose="020B0604020202020204" pitchFamily="34" charset="0"/>
              <a:buChar char="•"/>
            </a:pPr>
            <a:r>
              <a:rPr lang="es-CL" sz="1200" dirty="0"/>
              <a:t>Alumnos más vulnerables (prioritarios según Subvención Escolar Preferencial) tienen mayores posibilidades ser categorizados como alumnos integrados.</a:t>
            </a:r>
          </a:p>
          <a:p>
            <a:pPr marL="285750" indent="-228600">
              <a:lnSpc>
                <a:spcPct val="90000"/>
              </a:lnSpc>
              <a:spcAft>
                <a:spcPts val="600"/>
              </a:spcAft>
              <a:buFont typeface="Arial" panose="020B0604020202020204" pitchFamily="34" charset="0"/>
              <a:buChar char="•"/>
            </a:pPr>
            <a:r>
              <a:rPr lang="es-CL" sz="1200" dirty="0"/>
              <a:t>Por cada año adicional por sobre la edad estándar, aumenta en 7 puntos porcentuales la probabilidad de ser identificado con NEE en primero básico.</a:t>
            </a:r>
          </a:p>
          <a:p>
            <a:pPr marL="285750" indent="-228600" algn="just">
              <a:lnSpc>
                <a:spcPct val="90000"/>
              </a:lnSpc>
              <a:spcAft>
                <a:spcPts val="600"/>
              </a:spcAft>
              <a:buFont typeface="Arial" panose="020B0604020202020204" pitchFamily="34" charset="0"/>
              <a:buChar char="•"/>
            </a:pPr>
            <a:r>
              <a:rPr lang="es-CL" sz="1200" dirty="0"/>
              <a:t>Un aumento del 1% en el índice de vulnerabilidad escolar incrementa en 2,5 puntos porcentuales las probabilidades de ser identificado con NEE.</a:t>
            </a:r>
          </a:p>
          <a:p>
            <a:pPr marL="285750" indent="-228600">
              <a:lnSpc>
                <a:spcPct val="90000"/>
              </a:lnSpc>
              <a:spcAft>
                <a:spcPts val="600"/>
              </a:spcAft>
              <a:buFont typeface="Arial" panose="020B0604020202020204" pitchFamily="34" charset="0"/>
              <a:buChar char="•"/>
            </a:pPr>
            <a:r>
              <a:rPr lang="es-CL" sz="1200" dirty="0"/>
              <a:t>los estudiantes de colegios con buen desempeño SIMCE tienen una probabilidad menor (entre 1 y 3 puntos porcentuales) de ser categorizados como alumnos integrados.</a:t>
            </a:r>
          </a:p>
        </p:txBody>
      </p:sp>
      <p:sp>
        <p:nvSpPr>
          <p:cNvPr id="4" name="Marcador de número de diapositiva 3"/>
          <p:cNvSpPr>
            <a:spLocks noGrp="1"/>
          </p:cNvSpPr>
          <p:nvPr>
            <p:ph type="sldNum" sz="quarter" idx="5"/>
          </p:nvPr>
        </p:nvSpPr>
        <p:spPr/>
        <p:txBody>
          <a:bodyPr/>
          <a:lstStyle/>
          <a:p>
            <a:fld id="{AF2F744B-779D-4395-815C-C9F4AFE6D0B9}" type="slidenum">
              <a:rPr lang="es-CL" smtClean="0"/>
              <a:t>11</a:t>
            </a:fld>
            <a:endParaRPr lang="es-CL"/>
          </a:p>
        </p:txBody>
      </p:sp>
    </p:spTree>
    <p:extLst>
      <p:ext uri="{BB962C8B-B14F-4D97-AF65-F5344CB8AC3E}">
        <p14:creationId xmlns:p14="http://schemas.microsoft.com/office/powerpoint/2010/main" val="3976381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Dos hipótesis: el tipo de dificultad de aprendizaje de los que están más tiempo en el PIE es distinta y requeriría una mayor intervención. Como plantea Johnson et al. (2009), los alumnos con NEE ya traen consigo desventajas educativas de largo plazo.</a:t>
            </a:r>
          </a:p>
          <a:p>
            <a:endParaRPr lang="es-CL" dirty="0"/>
          </a:p>
          <a:p>
            <a:r>
              <a:rPr lang="es-CL" dirty="0"/>
              <a:t>Deserción: </a:t>
            </a:r>
            <a:r>
              <a:rPr lang="es-CL" sz="1200" dirty="0"/>
              <a:t>. </a:t>
            </a:r>
            <a:r>
              <a:rPr lang="es-ES" sz="1200" dirty="0"/>
              <a:t>hallazgo es contrario a las conclusiones de </a:t>
            </a:r>
            <a:r>
              <a:rPr lang="es-CL" sz="1200" dirty="0" err="1"/>
              <a:t>Anders</a:t>
            </a:r>
            <a:r>
              <a:rPr lang="es-CL" sz="1200" dirty="0"/>
              <a:t> et al. (2011) y </a:t>
            </a:r>
            <a:r>
              <a:rPr lang="es-ES" sz="1200" dirty="0" err="1"/>
              <a:t>Keislar</a:t>
            </a:r>
            <a:r>
              <a:rPr lang="es-ES" sz="1200" dirty="0"/>
              <a:t> y coautores (2009) en Reino Unido.</a:t>
            </a:r>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13</a:t>
            </a:fld>
            <a:endParaRPr lang="es-CL"/>
          </a:p>
        </p:txBody>
      </p:sp>
    </p:spTree>
    <p:extLst>
      <p:ext uri="{BB962C8B-B14F-4D97-AF65-F5344CB8AC3E}">
        <p14:creationId xmlns:p14="http://schemas.microsoft.com/office/powerpoint/2010/main" val="849058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La inclusión de estudiantes con NEE es política sobre la que aún persisten muchas interrogantes, sobre todo en países en desarrollo, donde la investigación aun es escasa. </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200" dirty="0"/>
              <a:t>Hallazgos son consistentes con las conclusiones de estudios realizados en Inglaterra y Estados Unidos.</a:t>
            </a:r>
          </a:p>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15</a:t>
            </a:fld>
            <a:endParaRPr lang="es-CL"/>
          </a:p>
        </p:txBody>
      </p:sp>
    </p:spTree>
    <p:extLst>
      <p:ext uri="{BB962C8B-B14F-4D97-AF65-F5344CB8AC3E}">
        <p14:creationId xmlns:p14="http://schemas.microsoft.com/office/powerpoint/2010/main" val="2120831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a:p>
            <a:endParaRPr lang="es-CL" dirty="0"/>
          </a:p>
        </p:txBody>
      </p:sp>
      <p:sp>
        <p:nvSpPr>
          <p:cNvPr id="4" name="Marcador de número de diapositiva 3"/>
          <p:cNvSpPr>
            <a:spLocks noGrp="1"/>
          </p:cNvSpPr>
          <p:nvPr>
            <p:ph type="sldNum" sz="quarter" idx="5"/>
          </p:nvPr>
        </p:nvSpPr>
        <p:spPr/>
        <p:txBody>
          <a:bodyPr/>
          <a:lstStyle/>
          <a:p>
            <a:fld id="{AF2F744B-779D-4395-815C-C9F4AFE6D0B9}" type="slidenum">
              <a:rPr lang="es-CL" smtClean="0"/>
              <a:t>16</a:t>
            </a:fld>
            <a:endParaRPr lang="es-CL"/>
          </a:p>
        </p:txBody>
      </p:sp>
    </p:spTree>
    <p:extLst>
      <p:ext uri="{BB962C8B-B14F-4D97-AF65-F5344CB8AC3E}">
        <p14:creationId xmlns:p14="http://schemas.microsoft.com/office/powerpoint/2010/main" val="1304129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556F1-130B-48DA-81E1-1A437482C08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E54F6D31-F018-4169-81FA-53A70E9163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86B5D725-3246-4362-97AF-59352FB1B379}"/>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A23267B9-82EC-4F93-B25D-2CCE09FF847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2D72B21-0E42-48E1-81E5-BE0C0F0125B2}"/>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6089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D7C2E9-1951-4B9B-83AD-66AA18C66D8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F302DC5-E7C1-4675-9EE8-F0F72BF53C6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9FD42A7C-04F3-4F64-9C39-7F3C51130E35}"/>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F07C12F6-6B30-4332-A033-78B49CB3F8C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4D7C18B-DF8E-4F2B-8C65-32DA7E761938}"/>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34551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7FBA88-DBBC-4395-9B13-633908C910A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36B9D8EB-6746-40E1-BF3C-A3281CBAF9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4CB45AE-9302-4465-8794-BF60527F07CC}"/>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FA7C91C8-4005-4415-8869-26E6528E2E1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8E3BA8A0-4704-4254-AE8E-CDBCFAC9D031}"/>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257322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CF572D-52F9-46E0-87F2-CAA972C3DBA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7ABF7F6E-1C93-40D8-AA4F-1A62D01BB80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1CBEEDB8-065D-4547-A3B6-36B7F0C972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5D4AB7BF-BC69-4F8C-A48B-E8164D43A4C8}"/>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6" name="Marcador de pie de página 5">
            <a:extLst>
              <a:ext uri="{FF2B5EF4-FFF2-40B4-BE49-F238E27FC236}">
                <a16:creationId xmlns:a16="http://schemas.microsoft.com/office/drawing/2014/main" id="{ED63FA4C-CDFA-478A-9D51-EB1091F4450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251841A-BE75-44FF-BF8C-58F50D818B29}"/>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4165061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E6ECC6-6A75-47CC-87D1-6ED5E52992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F61ACDC-4303-4DF7-8443-6A6041BBA3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A1E421-62A6-4BE2-A559-F973D425978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B9C6AD73-C677-4147-9B8E-1EFF3DC5C5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DDF6103-973D-4780-95C9-3152A240E2F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97DF9D32-F6E6-4FD6-A272-7E75B37B905D}"/>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8" name="Marcador de pie de página 7">
            <a:extLst>
              <a:ext uri="{FF2B5EF4-FFF2-40B4-BE49-F238E27FC236}">
                <a16:creationId xmlns:a16="http://schemas.microsoft.com/office/drawing/2014/main" id="{2EEEEF4B-F837-4BA8-8968-DF493D598499}"/>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1DB6B06-76CB-490C-8788-0C5726E66D0F}"/>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189188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0FCE01-5BFF-43DA-AF28-A0126A4E88A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9D70B0B1-1B27-4A1B-8481-60E9AFDE45DA}"/>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4" name="Marcador de pie de página 3">
            <a:extLst>
              <a:ext uri="{FF2B5EF4-FFF2-40B4-BE49-F238E27FC236}">
                <a16:creationId xmlns:a16="http://schemas.microsoft.com/office/drawing/2014/main" id="{D41B21BD-8C85-41AF-A31A-52D6EA3785A0}"/>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9E9782C3-78AE-423A-AE9C-63EDE4FC0BD4}"/>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229492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FEEBC57-9020-4C70-BC44-7DC5EE01E72F}"/>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3" name="Marcador de pie de página 2">
            <a:extLst>
              <a:ext uri="{FF2B5EF4-FFF2-40B4-BE49-F238E27FC236}">
                <a16:creationId xmlns:a16="http://schemas.microsoft.com/office/drawing/2014/main" id="{6C5D5293-B61B-4B3D-9895-7E4BA3510520}"/>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C1B0D6BB-BFBA-4143-BDC9-F7341E39FF29}"/>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375256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203B6B-9F9F-471D-9084-E64A9C2C305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260B3F1-EABA-4033-9F04-8723D5989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89898BBE-0EF6-4A46-8CDF-5076B7FAD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D9E550-E898-4390-BDC3-0CC6264DB600}"/>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6" name="Marcador de pie de página 5">
            <a:extLst>
              <a:ext uri="{FF2B5EF4-FFF2-40B4-BE49-F238E27FC236}">
                <a16:creationId xmlns:a16="http://schemas.microsoft.com/office/drawing/2014/main" id="{E947EAB1-19C6-46A1-96B3-7BF5A0383A8A}"/>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0AF4F8B-9C37-48DE-9C22-FFC31B1257AD}"/>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3708216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F752B8-3BD3-44AD-8160-99B7DE0A519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D405AFED-C64A-4195-BE3A-E7F5D5DD61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4236BACD-9534-48D6-93B8-DC1FB26B5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B2AD5C0-BF82-4B98-B304-F62E9A9A4058}"/>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6" name="Marcador de pie de página 5">
            <a:extLst>
              <a:ext uri="{FF2B5EF4-FFF2-40B4-BE49-F238E27FC236}">
                <a16:creationId xmlns:a16="http://schemas.microsoft.com/office/drawing/2014/main" id="{86D4702A-F052-4C78-908E-8609DA2194DA}"/>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A2A29F1-B045-4B61-93E4-779421E925E6}"/>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2176056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4F4EF-9F47-43A4-A5AF-DDD0B9EFADA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B4693445-1C97-4AB3-8F3D-33F343A5F82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30994E9-68DC-48D4-9E5D-1D0460D70DD7}"/>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E525D393-4793-4DD8-933E-0FC58B62BFB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D945E9F-9017-4735-9F0B-08F630D34652}"/>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94549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168FD17-7BD5-4366-BDC4-D9DF5016CCA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399631D-66E6-4B0A-B41B-67A51EB22BE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DEF4CCC-0CA3-4C67-9EAD-05443F0F126A}"/>
              </a:ext>
            </a:extLst>
          </p:cNvPr>
          <p:cNvSpPr>
            <a:spLocks noGrp="1"/>
          </p:cNvSpPr>
          <p:nvPr>
            <p:ph type="dt" sz="half" idx="10"/>
          </p:nvPr>
        </p:nvSpPr>
        <p:spPr/>
        <p:txBody>
          <a:body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DD04BCA7-D2FB-4C42-9D5E-9EB4EE077E4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F027E4B-89FA-461E-BDDF-7700ED3B20C2}"/>
              </a:ext>
            </a:extLst>
          </p:cNvPr>
          <p:cNvSpPr>
            <a:spLocks noGrp="1"/>
          </p:cNvSpPr>
          <p:nvPr>
            <p:ph type="sldNum" sz="quarter" idx="12"/>
          </p:nvPr>
        </p:nvSpPr>
        <p:spPr/>
        <p:txBody>
          <a:bodyPr/>
          <a:lstStyle/>
          <a:p>
            <a:fld id="{700946EA-5DCC-4698-AE69-2E1B73EAB670}" type="slidenum">
              <a:rPr lang="es-CL" smtClean="0"/>
              <a:t>‹Nº›</a:t>
            </a:fld>
            <a:endParaRPr lang="es-CL"/>
          </a:p>
        </p:txBody>
      </p:sp>
    </p:spTree>
    <p:extLst>
      <p:ext uri="{BB962C8B-B14F-4D97-AF65-F5344CB8AC3E}">
        <p14:creationId xmlns:p14="http://schemas.microsoft.com/office/powerpoint/2010/main" val="3517633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C4A76A3-0E7F-4028-9FB7-700C8B02C4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6069183-08A0-45C6-9AD7-FE202AD66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356524F-E6E1-4FD5-AF22-259B230961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567F3-7903-4BA0-93A9-1DAEEAC9B095}" type="datetimeFigureOut">
              <a:rPr lang="es-CL" smtClean="0"/>
              <a:t>18-01-2021</a:t>
            </a:fld>
            <a:endParaRPr lang="es-CL"/>
          </a:p>
        </p:txBody>
      </p:sp>
      <p:sp>
        <p:nvSpPr>
          <p:cNvPr id="5" name="Marcador de pie de página 4">
            <a:extLst>
              <a:ext uri="{FF2B5EF4-FFF2-40B4-BE49-F238E27FC236}">
                <a16:creationId xmlns:a16="http://schemas.microsoft.com/office/drawing/2014/main" id="{C0AC3B3F-E130-42E4-98D4-0E29CE0E33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82A600F0-BB5F-4603-91D6-607CA957BC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0946EA-5DCC-4698-AE69-2E1B73EAB670}" type="slidenum">
              <a:rPr lang="es-CL" smtClean="0"/>
              <a:t>‹Nº›</a:t>
            </a:fld>
            <a:endParaRPr lang="es-CL"/>
          </a:p>
        </p:txBody>
      </p:sp>
    </p:spTree>
    <p:extLst>
      <p:ext uri="{BB962C8B-B14F-4D97-AF65-F5344CB8AC3E}">
        <p14:creationId xmlns:p14="http://schemas.microsoft.com/office/powerpoint/2010/main" val="334506259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9.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37B4-C72B-45F9-8436-D87CF301E020}"/>
              </a:ext>
            </a:extLst>
          </p:cNvPr>
          <p:cNvSpPr>
            <a:spLocks noGrp="1"/>
          </p:cNvSpPr>
          <p:nvPr>
            <p:ph type="ctrTitle"/>
          </p:nvPr>
        </p:nvSpPr>
        <p:spPr>
          <a:xfrm>
            <a:off x="3545059" y="2235200"/>
            <a:ext cx="8646940" cy="2387600"/>
          </a:xfrm>
          <a:solidFill>
            <a:schemeClr val="accent1">
              <a:lumMod val="75000"/>
            </a:schemeClr>
          </a:solidFill>
          <a:ln>
            <a:solidFill>
              <a:schemeClr val="accent1">
                <a:lumMod val="75000"/>
              </a:schemeClr>
            </a:solidFill>
          </a:ln>
        </p:spPr>
        <p:txBody>
          <a:bodyPr anchor="ctr">
            <a:noAutofit/>
          </a:bodyPr>
          <a:lstStyle/>
          <a:p>
            <a:r>
              <a:rPr lang="es-CL" sz="3600" b="1" dirty="0">
                <a:solidFill>
                  <a:schemeClr val="bg1"/>
                </a:solidFill>
              </a:rPr>
              <a:t>Efectos del Programa de Integración Escolar en el desempeño educativo de los estudiantes con Necesidades Educativas Especiales</a:t>
            </a:r>
            <a:endParaRPr lang="es-CL" sz="3600" dirty="0">
              <a:solidFill>
                <a:schemeClr val="bg1"/>
              </a:solidFill>
            </a:endParaRPr>
          </a:p>
        </p:txBody>
      </p:sp>
      <p:sp>
        <p:nvSpPr>
          <p:cNvPr id="3" name="Subtítulo 2">
            <a:extLst>
              <a:ext uri="{FF2B5EF4-FFF2-40B4-BE49-F238E27FC236}">
                <a16:creationId xmlns:a16="http://schemas.microsoft.com/office/drawing/2014/main" id="{4A06EC19-E4C5-495B-A330-0063D72FEFBA}"/>
              </a:ext>
            </a:extLst>
          </p:cNvPr>
          <p:cNvSpPr>
            <a:spLocks noGrp="1"/>
          </p:cNvSpPr>
          <p:nvPr>
            <p:ph type="subTitle" idx="1"/>
          </p:nvPr>
        </p:nvSpPr>
        <p:spPr>
          <a:xfrm>
            <a:off x="0" y="4996908"/>
            <a:ext cx="3376247" cy="1655762"/>
          </a:xfrm>
        </p:spPr>
        <p:txBody>
          <a:bodyPr>
            <a:normAutofit/>
          </a:bodyPr>
          <a:lstStyle/>
          <a:p>
            <a:br>
              <a:rPr lang="es-CL" dirty="0"/>
            </a:br>
            <a:r>
              <a:rPr lang="es-CL" dirty="0"/>
              <a:t>Pablo Arias Araya</a:t>
            </a:r>
          </a:p>
          <a:p>
            <a:r>
              <a:rPr lang="es-CL" dirty="0"/>
              <a:t>pearias@uc.cl</a:t>
            </a:r>
          </a:p>
          <a:p>
            <a:endParaRPr lang="es-CL" dirty="0"/>
          </a:p>
        </p:txBody>
      </p:sp>
      <p:sp>
        <p:nvSpPr>
          <p:cNvPr id="5" name="Rectángulo 4">
            <a:extLst>
              <a:ext uri="{FF2B5EF4-FFF2-40B4-BE49-F238E27FC236}">
                <a16:creationId xmlns:a16="http://schemas.microsoft.com/office/drawing/2014/main" id="{9F357972-2622-4B36-A171-897A4194F9E8}"/>
              </a:ext>
            </a:extLst>
          </p:cNvPr>
          <p:cNvSpPr/>
          <p:nvPr/>
        </p:nvSpPr>
        <p:spPr>
          <a:xfrm>
            <a:off x="0" y="2235200"/>
            <a:ext cx="3376247" cy="23876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 name="Imagen 3">
            <a:extLst>
              <a:ext uri="{FF2B5EF4-FFF2-40B4-BE49-F238E27FC236}">
                <a16:creationId xmlns:a16="http://schemas.microsoft.com/office/drawing/2014/main" id="{65B4F65F-9030-4F06-A268-42F4CDADF870}"/>
              </a:ext>
            </a:extLst>
          </p:cNvPr>
          <p:cNvPicPr>
            <a:picLocks noChangeAspect="1"/>
          </p:cNvPicPr>
          <p:nvPr/>
        </p:nvPicPr>
        <p:blipFill>
          <a:blip r:embed="rId2"/>
          <a:stretch>
            <a:fillRect/>
          </a:stretch>
        </p:blipFill>
        <p:spPr>
          <a:xfrm>
            <a:off x="254610" y="2695575"/>
            <a:ext cx="2867025" cy="1466850"/>
          </a:xfrm>
          <a:prstGeom prst="rect">
            <a:avLst/>
          </a:prstGeom>
        </p:spPr>
      </p:pic>
    </p:spTree>
    <p:extLst>
      <p:ext uri="{BB962C8B-B14F-4D97-AF65-F5344CB8AC3E}">
        <p14:creationId xmlns:p14="http://schemas.microsoft.com/office/powerpoint/2010/main" val="3913924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750DA2-5959-4E5E-8009-1014347E7153}"/>
              </a:ext>
            </a:extLst>
          </p:cNvPr>
          <p:cNvSpPr>
            <a:spLocks noGrp="1"/>
          </p:cNvSpPr>
          <p:nvPr>
            <p:ph type="title"/>
          </p:nvPr>
        </p:nvSpPr>
        <p:spPr>
          <a:xfrm>
            <a:off x="1136428" y="627564"/>
            <a:ext cx="7474172" cy="1325563"/>
          </a:xfrm>
        </p:spPr>
        <p:txBody>
          <a:bodyPr>
            <a:normAutofit/>
          </a:bodyPr>
          <a:lstStyle/>
          <a:p>
            <a:r>
              <a:rPr lang="es-CL" sz="4000" dirty="0"/>
              <a:t>Contenidos</a:t>
            </a:r>
          </a:p>
        </p:txBody>
      </p:sp>
      <p:sp>
        <p:nvSpPr>
          <p:cNvPr id="3" name="Marcador de contenido 2">
            <a:extLst>
              <a:ext uri="{FF2B5EF4-FFF2-40B4-BE49-F238E27FC236}">
                <a16:creationId xmlns:a16="http://schemas.microsoft.com/office/drawing/2014/main" id="{0E633C57-D452-4183-89E6-B40332C28EEE}"/>
              </a:ext>
            </a:extLst>
          </p:cNvPr>
          <p:cNvSpPr>
            <a:spLocks noGrp="1"/>
          </p:cNvSpPr>
          <p:nvPr>
            <p:ph idx="1"/>
          </p:nvPr>
        </p:nvSpPr>
        <p:spPr>
          <a:xfrm>
            <a:off x="1136429" y="2278173"/>
            <a:ext cx="6467867" cy="3450613"/>
          </a:xfrm>
        </p:spPr>
        <p:txBody>
          <a:bodyPr anchor="ctr">
            <a:normAutofit/>
          </a:bodyPr>
          <a:lstStyle/>
          <a:p>
            <a:r>
              <a:rPr lang="es-CL" sz="2400" dirty="0"/>
              <a:t>Motivación y justificación</a:t>
            </a:r>
          </a:p>
          <a:p>
            <a:r>
              <a:rPr lang="es-CL" sz="2400" dirty="0"/>
              <a:t>Objetivo de investigación </a:t>
            </a:r>
          </a:p>
          <a:p>
            <a:r>
              <a:rPr lang="es-CL" sz="2400" dirty="0"/>
              <a:t>Antecedentes</a:t>
            </a:r>
          </a:p>
          <a:p>
            <a:r>
              <a:rPr lang="es-CL" sz="2400" dirty="0"/>
              <a:t>Metodología</a:t>
            </a:r>
          </a:p>
          <a:p>
            <a:r>
              <a:rPr lang="es-CL" sz="2400" dirty="0"/>
              <a:t>Resultados</a:t>
            </a:r>
          </a:p>
          <a:p>
            <a:r>
              <a:rPr lang="es-CL" sz="2400" dirty="0"/>
              <a:t>Conclusiones y recomendaciones de políticas públicas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EEB3816-B648-44B5-9E44-15C35C66FC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003861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86DDC-EA5B-4618-91D3-A99C98C7E7D1}"/>
              </a:ext>
            </a:extLst>
          </p:cNvPr>
          <p:cNvSpPr>
            <a:spLocks noGrp="1"/>
          </p:cNvSpPr>
          <p:nvPr>
            <p:ph type="title"/>
          </p:nvPr>
        </p:nvSpPr>
        <p:spPr>
          <a:xfrm>
            <a:off x="633276" y="322764"/>
            <a:ext cx="7474172" cy="1325563"/>
          </a:xfrm>
        </p:spPr>
        <p:txBody>
          <a:bodyPr>
            <a:normAutofit/>
          </a:bodyPr>
          <a:lstStyle/>
          <a:p>
            <a:r>
              <a:rPr lang="es-CL" sz="3600" dirty="0"/>
              <a:t>Motivación y justificación</a:t>
            </a:r>
          </a:p>
        </p:txBody>
      </p:sp>
      <p:sp>
        <p:nvSpPr>
          <p:cNvPr id="3" name="Marcador de contenido 2">
            <a:extLst>
              <a:ext uri="{FF2B5EF4-FFF2-40B4-BE49-F238E27FC236}">
                <a16:creationId xmlns:a16="http://schemas.microsoft.com/office/drawing/2014/main" id="{483CF5D2-4A66-4E54-B7AE-8D3D4F3A2FF7}"/>
              </a:ext>
            </a:extLst>
          </p:cNvPr>
          <p:cNvSpPr>
            <a:spLocks noGrp="1"/>
          </p:cNvSpPr>
          <p:nvPr>
            <p:ph idx="1"/>
          </p:nvPr>
        </p:nvSpPr>
        <p:spPr>
          <a:xfrm>
            <a:off x="633277" y="1648328"/>
            <a:ext cx="8282124" cy="4752472"/>
          </a:xfrm>
        </p:spPr>
        <p:txBody>
          <a:bodyPr anchor="ctr">
            <a:noAutofit/>
          </a:bodyPr>
          <a:lstStyle/>
          <a:p>
            <a:pPr algn="just">
              <a:lnSpc>
                <a:spcPct val="150000"/>
              </a:lnSpc>
            </a:pPr>
            <a:r>
              <a:rPr lang="es-CL" sz="1800" dirty="0"/>
              <a:t>Cerca del 20% de los niños experimentarán durante su trayectoria educacional algún tipo de necesidad educativa especial (ONU, 2010).</a:t>
            </a:r>
          </a:p>
          <a:p>
            <a:pPr algn="just">
              <a:lnSpc>
                <a:spcPct val="150000"/>
              </a:lnSpc>
            </a:pPr>
            <a:r>
              <a:rPr lang="es-CL" sz="1800" dirty="0"/>
              <a:t>Existen diferentes definiciones y alcances sociales, financieros, políticos y legales en el sistema escolar de cada país (Smith, 2013). </a:t>
            </a:r>
          </a:p>
          <a:p>
            <a:pPr algn="just">
              <a:lnSpc>
                <a:spcPct val="150000"/>
              </a:lnSpc>
            </a:pPr>
            <a:r>
              <a:rPr lang="es-CL" sz="1800" dirty="0"/>
              <a:t>Escasez de estudios dedicados a evaluar las medidas y acciones dirigidas a este tipo de estudiantes.</a:t>
            </a:r>
          </a:p>
          <a:p>
            <a:pPr algn="just">
              <a:lnSpc>
                <a:spcPct val="150000"/>
              </a:lnSpc>
            </a:pPr>
            <a:r>
              <a:rPr lang="es-CL" sz="1800" dirty="0"/>
              <a:t>Producto del Covid-19, pueden convertirse en uno de los grupos más afectados por el cierre de las escuelas (</a:t>
            </a:r>
            <a:r>
              <a:rPr lang="es-CL" sz="1800" dirty="0" err="1"/>
              <a:t>World</a:t>
            </a:r>
            <a:r>
              <a:rPr lang="es-CL" sz="1800" dirty="0"/>
              <a:t> Bank, 2020; UNESCO, 2020).</a:t>
            </a:r>
          </a:p>
        </p:txBody>
      </p:sp>
      <p:sp>
        <p:nvSpPr>
          <p:cNvPr id="19" name="Rectangle 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ector recto 6">
            <a:extLst>
              <a:ext uri="{FF2B5EF4-FFF2-40B4-BE49-F238E27FC236}">
                <a16:creationId xmlns:a16="http://schemas.microsoft.com/office/drawing/2014/main" id="{AB177550-5BFB-4C9B-9F4F-7EE1ACA39D77}"/>
              </a:ext>
            </a:extLst>
          </p:cNvPr>
          <p:cNvCxnSpPr>
            <a:cxnSpLocks/>
          </p:cNvCxnSpPr>
          <p:nvPr/>
        </p:nvCxnSpPr>
        <p:spPr>
          <a:xfrm>
            <a:off x="633276" y="1213881"/>
            <a:ext cx="5039391"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Gráfico 7" descr="Reproducir">
            <a:extLst>
              <a:ext uri="{FF2B5EF4-FFF2-40B4-BE49-F238E27FC236}">
                <a16:creationId xmlns:a16="http://schemas.microsoft.com/office/drawing/2014/main" id="{0D2EE183-5555-4EC0-97DD-5C132B5D8E0F}"/>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8286" y="2971799"/>
            <a:ext cx="914400" cy="914400"/>
          </a:xfrm>
          <a:prstGeom prst="rect">
            <a:avLst/>
          </a:prstGeom>
        </p:spPr>
      </p:pic>
    </p:spTree>
    <p:extLst>
      <p:ext uri="{BB962C8B-B14F-4D97-AF65-F5344CB8AC3E}">
        <p14:creationId xmlns:p14="http://schemas.microsoft.com/office/powerpoint/2010/main" val="297053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86DDC-EA5B-4618-91D3-A99C98C7E7D1}"/>
              </a:ext>
            </a:extLst>
          </p:cNvPr>
          <p:cNvSpPr>
            <a:spLocks noGrp="1"/>
          </p:cNvSpPr>
          <p:nvPr>
            <p:ph type="title"/>
          </p:nvPr>
        </p:nvSpPr>
        <p:spPr>
          <a:xfrm>
            <a:off x="633276" y="322764"/>
            <a:ext cx="7474172" cy="1325563"/>
          </a:xfrm>
        </p:spPr>
        <p:txBody>
          <a:bodyPr>
            <a:normAutofit/>
          </a:bodyPr>
          <a:lstStyle/>
          <a:p>
            <a:r>
              <a:rPr lang="es-CL" sz="3600" dirty="0"/>
              <a:t>Objetivos de investigación</a:t>
            </a:r>
          </a:p>
        </p:txBody>
      </p:sp>
      <p:sp>
        <p:nvSpPr>
          <p:cNvPr id="3" name="Marcador de contenido 2">
            <a:extLst>
              <a:ext uri="{FF2B5EF4-FFF2-40B4-BE49-F238E27FC236}">
                <a16:creationId xmlns:a16="http://schemas.microsoft.com/office/drawing/2014/main" id="{483CF5D2-4A66-4E54-B7AE-8D3D4F3A2FF7}"/>
              </a:ext>
            </a:extLst>
          </p:cNvPr>
          <p:cNvSpPr>
            <a:spLocks noGrp="1"/>
          </p:cNvSpPr>
          <p:nvPr>
            <p:ph idx="1"/>
          </p:nvPr>
        </p:nvSpPr>
        <p:spPr>
          <a:xfrm>
            <a:off x="633277" y="1648328"/>
            <a:ext cx="8282124" cy="4752472"/>
          </a:xfrm>
        </p:spPr>
        <p:txBody>
          <a:bodyPr anchor="ctr">
            <a:noAutofit/>
          </a:bodyPr>
          <a:lstStyle/>
          <a:p>
            <a:pPr marL="0" indent="0">
              <a:buNone/>
            </a:pPr>
            <a:r>
              <a:rPr lang="es-CL" sz="1800" b="1" dirty="0"/>
              <a:t>Estimar el efecto de permanecer un año adicional en los Programas de Integración Escolar (PIE) en términos del desempeño académico, repitencia y deserción en alumnos identificados con Necesidades Educativas Especiales (NEE).</a:t>
            </a:r>
          </a:p>
          <a:p>
            <a:pPr marL="0" indent="0">
              <a:buNone/>
            </a:pPr>
            <a:endParaRPr lang="es-CL" sz="1800" b="1" dirty="0"/>
          </a:p>
          <a:p>
            <a:pPr marL="0" indent="0">
              <a:buNone/>
            </a:pPr>
            <a:r>
              <a:rPr lang="es-CL" sz="1800" u="sng" dirty="0"/>
              <a:t>Objetivos específicos</a:t>
            </a:r>
          </a:p>
          <a:p>
            <a:r>
              <a:rPr lang="es-CL" sz="1800" dirty="0"/>
              <a:t>1. Identificar la incidencia que tienen las variables contextuales en la probabilidad de ser identificado con NEE.</a:t>
            </a:r>
          </a:p>
          <a:p>
            <a:r>
              <a:rPr lang="es-CL" sz="1800" dirty="0"/>
              <a:t> 2. Evaluar si los PIE tienen efecto sobre </a:t>
            </a:r>
            <a:r>
              <a:rPr lang="es-CL" sz="1800" i="1" dirty="0"/>
              <a:t>el rendimiento académico </a:t>
            </a:r>
            <a:r>
              <a:rPr lang="es-CL" sz="1800" dirty="0"/>
              <a:t>de los alumnos con NEE.</a:t>
            </a:r>
          </a:p>
          <a:p>
            <a:r>
              <a:rPr lang="es-CL" sz="1800" dirty="0"/>
              <a:t>3. Evaluar si los PIE tienen efecto sobre las </a:t>
            </a:r>
            <a:r>
              <a:rPr lang="es-CL" sz="1800" i="1" dirty="0"/>
              <a:t>probabilidades de repitencia </a:t>
            </a:r>
            <a:r>
              <a:rPr lang="es-CL" sz="1800" dirty="0"/>
              <a:t>de los alumnos con NEE.</a:t>
            </a:r>
          </a:p>
          <a:p>
            <a:r>
              <a:rPr lang="es-CL" sz="1800" dirty="0"/>
              <a:t>4. Evaluar si los PIE tienen efecto sobre las </a:t>
            </a:r>
            <a:r>
              <a:rPr lang="es-CL" sz="1800" i="1" dirty="0"/>
              <a:t>probabilidades de deserción </a:t>
            </a:r>
            <a:r>
              <a:rPr lang="es-CL" sz="1800" dirty="0"/>
              <a:t>de los alumnos con NEE.</a:t>
            </a:r>
          </a:p>
        </p:txBody>
      </p:sp>
      <p:sp>
        <p:nvSpPr>
          <p:cNvPr id="19" name="Rectangle 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áfico 4" descr="Bombilla">
            <a:extLst>
              <a:ext uri="{FF2B5EF4-FFF2-40B4-BE49-F238E27FC236}">
                <a16:creationId xmlns:a16="http://schemas.microsoft.com/office/drawing/2014/main" id="{EECC945A-1269-4E87-AAEC-9BFA805DA13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8286" y="2971799"/>
            <a:ext cx="914400" cy="914400"/>
          </a:xfrm>
          <a:prstGeom prst="rect">
            <a:avLst/>
          </a:prstGeom>
        </p:spPr>
      </p:pic>
      <p:cxnSp>
        <p:nvCxnSpPr>
          <p:cNvPr id="7" name="Conector recto 6">
            <a:extLst>
              <a:ext uri="{FF2B5EF4-FFF2-40B4-BE49-F238E27FC236}">
                <a16:creationId xmlns:a16="http://schemas.microsoft.com/office/drawing/2014/main" id="{AB177550-5BFB-4C9B-9F4F-7EE1ACA39D77}"/>
              </a:ext>
            </a:extLst>
          </p:cNvPr>
          <p:cNvCxnSpPr>
            <a:cxnSpLocks/>
          </p:cNvCxnSpPr>
          <p:nvPr/>
        </p:nvCxnSpPr>
        <p:spPr>
          <a:xfrm>
            <a:off x="633276" y="1213881"/>
            <a:ext cx="503939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4430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216B483-0483-4291-B4B9-1F850B64F69D}"/>
              </a:ext>
            </a:extLst>
          </p:cNvPr>
          <p:cNvSpPr>
            <a:spLocks noGrp="1"/>
          </p:cNvSpPr>
          <p:nvPr>
            <p:ph type="title"/>
          </p:nvPr>
        </p:nvSpPr>
        <p:spPr>
          <a:xfrm>
            <a:off x="643467" y="321734"/>
            <a:ext cx="10905066" cy="1135737"/>
          </a:xfrm>
        </p:spPr>
        <p:txBody>
          <a:bodyPr>
            <a:normAutofit/>
          </a:bodyPr>
          <a:lstStyle/>
          <a:p>
            <a:r>
              <a:rPr lang="es-CL" sz="3600" dirty="0"/>
              <a:t>Antecedentes: Necesidades Educativas Especiales</a:t>
            </a:r>
          </a:p>
        </p:txBody>
      </p:sp>
      <p:sp>
        <p:nvSpPr>
          <p:cNvPr id="3" name="Marcador de contenido 2">
            <a:extLst>
              <a:ext uri="{FF2B5EF4-FFF2-40B4-BE49-F238E27FC236}">
                <a16:creationId xmlns:a16="http://schemas.microsoft.com/office/drawing/2014/main" id="{78E8988A-F424-4A7D-9E33-90DCCDC5E3F5}"/>
              </a:ext>
            </a:extLst>
          </p:cNvPr>
          <p:cNvSpPr>
            <a:spLocks noGrp="1"/>
          </p:cNvSpPr>
          <p:nvPr>
            <p:ph idx="1"/>
          </p:nvPr>
        </p:nvSpPr>
        <p:spPr>
          <a:xfrm>
            <a:off x="942524" y="1281967"/>
            <a:ext cx="9976443" cy="5098431"/>
          </a:xfrm>
        </p:spPr>
        <p:txBody>
          <a:bodyPr>
            <a:noAutofit/>
          </a:bodyPr>
          <a:lstStyle/>
          <a:p>
            <a:pPr marL="0" indent="0" algn="just">
              <a:buNone/>
            </a:pPr>
            <a:r>
              <a:rPr lang="es-CL" sz="1800" b="1" i="1" dirty="0"/>
              <a:t>Internacional</a:t>
            </a:r>
          </a:p>
          <a:p>
            <a:pPr algn="just"/>
            <a:r>
              <a:rPr lang="es-CL" sz="1800" dirty="0"/>
              <a:t>Diferencias en las tasas de identificación de los alumnos con NEE. En Europa, el porcentaje varía entre un 1% y 20%. En Estados Unidos, la cifra es de 13%.</a:t>
            </a:r>
          </a:p>
          <a:p>
            <a:pPr algn="just"/>
            <a:r>
              <a:rPr lang="es-CL" sz="1800" dirty="0"/>
              <a:t>NEE varía dependiendo del momento en que se mida y de qué variables sean usadas (Shapiro &amp; Weiland, 2018).</a:t>
            </a:r>
          </a:p>
          <a:p>
            <a:pPr algn="just"/>
            <a:r>
              <a:rPr lang="es-CL" sz="1800" dirty="0"/>
              <a:t>Existe relación significativa entre el nivel socioeconómico (NSE) del hogar y ser identificado como un estudiante con Necesidades Educativas Especiales Transitorias (NEET), incluso al controlar por logro académico (Smith, 2013; Humphrey et al., 2013).</a:t>
            </a:r>
          </a:p>
          <a:p>
            <a:pPr algn="just"/>
            <a:r>
              <a:rPr lang="es-CL" sz="1800" dirty="0"/>
              <a:t>Momento del diagnostico también es relevante. Contexto educativo también juega un rol importante (</a:t>
            </a:r>
            <a:r>
              <a:rPr lang="es-CL" sz="1800" dirty="0" err="1"/>
              <a:t>Keslair</a:t>
            </a:r>
            <a:r>
              <a:rPr lang="es-CL" sz="1800" dirty="0"/>
              <a:t> et al., 2009).</a:t>
            </a:r>
          </a:p>
          <a:p>
            <a:pPr marL="0" indent="0" algn="just">
              <a:buNone/>
            </a:pPr>
            <a:r>
              <a:rPr lang="es-CL" sz="1800" b="1" i="1" dirty="0"/>
              <a:t>Chile</a:t>
            </a:r>
          </a:p>
          <a:p>
            <a:pPr algn="just"/>
            <a:r>
              <a:rPr lang="es-CL" sz="1800" dirty="0"/>
              <a:t>Decreto N° 170: establece realizar diagnóstico para identificar a los estudiantes con NEE, entregando subvención adicional a establecimientos que cuenten con PIE.</a:t>
            </a:r>
            <a:endParaRPr lang="es-CL" sz="1800" i="1" dirty="0"/>
          </a:p>
          <a:p>
            <a:pPr algn="just"/>
            <a:r>
              <a:rPr lang="es-CL" sz="1800" dirty="0"/>
              <a:t>Diagnóstico tiene enfoque biomédico que invisibiliza los diferentes factores sociales. Puede generar discriminación durante el proceso educativo (Mesa Técnica sobre educación especial, 2015).</a:t>
            </a:r>
          </a:p>
          <a:p>
            <a:pPr algn="just"/>
            <a:r>
              <a:rPr lang="es-CL" sz="1800" dirty="0"/>
              <a:t>Se orienta más a facilitar el manejo de los estudiantes que a promover el aprendizaje de éstos (Matus, 2019). </a:t>
            </a:r>
          </a:p>
          <a:p>
            <a:pPr algn="just"/>
            <a:endParaRPr lang="es-CL" sz="1800" dirty="0"/>
          </a:p>
        </p:txBody>
      </p:sp>
      <p:sp>
        <p:nvSpPr>
          <p:cNvPr id="15"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 name="Conector recto 4">
            <a:extLst>
              <a:ext uri="{FF2B5EF4-FFF2-40B4-BE49-F238E27FC236}">
                <a16:creationId xmlns:a16="http://schemas.microsoft.com/office/drawing/2014/main" id="{F7571ABD-659E-41D6-9163-448B50A16596}"/>
              </a:ext>
            </a:extLst>
          </p:cNvPr>
          <p:cNvCxnSpPr/>
          <p:nvPr/>
        </p:nvCxnSpPr>
        <p:spPr>
          <a:xfrm>
            <a:off x="745588" y="1153551"/>
            <a:ext cx="900332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20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216B483-0483-4291-B4B9-1F850B64F69D}"/>
              </a:ext>
            </a:extLst>
          </p:cNvPr>
          <p:cNvSpPr>
            <a:spLocks noGrp="1"/>
          </p:cNvSpPr>
          <p:nvPr>
            <p:ph type="title"/>
          </p:nvPr>
        </p:nvSpPr>
        <p:spPr>
          <a:xfrm>
            <a:off x="643467" y="321734"/>
            <a:ext cx="10905066" cy="1135737"/>
          </a:xfrm>
        </p:spPr>
        <p:txBody>
          <a:bodyPr>
            <a:normAutofit/>
          </a:bodyPr>
          <a:lstStyle/>
          <a:p>
            <a:r>
              <a:rPr lang="es-CL" sz="3600" dirty="0"/>
              <a:t>Antecedentes: Programas de Integración Escolar</a:t>
            </a:r>
          </a:p>
        </p:txBody>
      </p:sp>
      <p:sp>
        <p:nvSpPr>
          <p:cNvPr id="3" name="Marcador de contenido 2">
            <a:extLst>
              <a:ext uri="{FF2B5EF4-FFF2-40B4-BE49-F238E27FC236}">
                <a16:creationId xmlns:a16="http://schemas.microsoft.com/office/drawing/2014/main" id="{78E8988A-F424-4A7D-9E33-90DCCDC5E3F5}"/>
              </a:ext>
            </a:extLst>
          </p:cNvPr>
          <p:cNvSpPr>
            <a:spLocks noGrp="1"/>
          </p:cNvSpPr>
          <p:nvPr>
            <p:ph idx="1"/>
          </p:nvPr>
        </p:nvSpPr>
        <p:spPr>
          <a:xfrm>
            <a:off x="1014060" y="1782981"/>
            <a:ext cx="9677386" cy="4531872"/>
          </a:xfrm>
        </p:spPr>
        <p:txBody>
          <a:bodyPr>
            <a:normAutofit/>
          </a:bodyPr>
          <a:lstStyle/>
          <a:p>
            <a:pPr algn="just">
              <a:lnSpc>
                <a:spcPct val="100000"/>
              </a:lnSpc>
            </a:pPr>
            <a:r>
              <a:rPr lang="es-CL" sz="1800" b="1" dirty="0"/>
              <a:t>A nivel internacional</a:t>
            </a:r>
            <a:r>
              <a:rPr lang="es-CL" sz="1800" dirty="0"/>
              <a:t>, la política de integración ha tendido a incluir a los NEE en escuelas regulares (OCDE, 2007). Sin embargo, los programas de apoyo varían según cada país.</a:t>
            </a:r>
          </a:p>
          <a:p>
            <a:pPr algn="just">
              <a:lnSpc>
                <a:spcPct val="100000"/>
              </a:lnSpc>
            </a:pPr>
            <a:endParaRPr lang="es-CL" sz="1800" dirty="0"/>
          </a:p>
          <a:p>
            <a:pPr algn="just">
              <a:lnSpc>
                <a:spcPct val="100000"/>
              </a:lnSpc>
            </a:pPr>
            <a:r>
              <a:rPr lang="es-CL" sz="1800" dirty="0"/>
              <a:t>En </a:t>
            </a:r>
            <a:r>
              <a:rPr lang="es-CL" sz="1800" b="1" dirty="0"/>
              <a:t>Chile</a:t>
            </a:r>
            <a:r>
              <a:rPr lang="es-CL" sz="1800" dirty="0"/>
              <a:t>, la Ley N° 19.284 de 1998 crea los Programas de Integración Escolar (PIE). </a:t>
            </a:r>
          </a:p>
          <a:p>
            <a:pPr lvl="1" algn="just">
              <a:lnSpc>
                <a:spcPct val="100000"/>
              </a:lnSpc>
            </a:pPr>
            <a:r>
              <a:rPr lang="es-CL" sz="1800" dirty="0"/>
              <a:t>Objetivo: entregar apoyos a los estudiantes que presentan NEE para equiparar oportunidades para su progreso (</a:t>
            </a:r>
            <a:r>
              <a:rPr lang="es-CL" sz="1800" dirty="0" err="1"/>
              <a:t>Mineduc</a:t>
            </a:r>
            <a:r>
              <a:rPr lang="es-CL" sz="1800" dirty="0"/>
              <a:t>, 2013).</a:t>
            </a:r>
          </a:p>
          <a:p>
            <a:pPr lvl="1" algn="just">
              <a:lnSpc>
                <a:spcPct val="100000"/>
              </a:lnSpc>
            </a:pPr>
            <a:r>
              <a:rPr lang="es-CL" sz="1800" dirty="0"/>
              <a:t>Decreto N° 170 regula la cantidad de horas semanales por niño y el tipo de profesional que presta apoyo.</a:t>
            </a:r>
          </a:p>
          <a:p>
            <a:pPr lvl="1" algn="just">
              <a:lnSpc>
                <a:spcPct val="100000"/>
              </a:lnSpc>
            </a:pPr>
            <a:r>
              <a:rPr lang="es-CL" sz="1800" dirty="0"/>
              <a:t>Colegios cada dos años deben realizar una evaluación para evaluar la permanencia o egreso.</a:t>
            </a:r>
          </a:p>
          <a:p>
            <a:pPr algn="just">
              <a:lnSpc>
                <a:spcPct val="100000"/>
              </a:lnSpc>
            </a:pPr>
            <a:endParaRPr lang="es-CL" sz="1800" b="1" dirty="0"/>
          </a:p>
          <a:p>
            <a:pPr algn="just">
              <a:lnSpc>
                <a:spcPct val="100000"/>
              </a:lnSpc>
            </a:pPr>
            <a:r>
              <a:rPr lang="es-CL" sz="1800" b="1" dirty="0"/>
              <a:t>Mesa Técnica </a:t>
            </a:r>
            <a:r>
              <a:rPr lang="es-CL" sz="1800" dirty="0"/>
              <a:t>sobre educación especial (2015): subvenciones para estos alumnos se encuentran fragmentadas y se basan en la categorización /etiquetaje .</a:t>
            </a:r>
          </a:p>
          <a:p>
            <a:pPr algn="just">
              <a:lnSpc>
                <a:spcPct val="100000"/>
              </a:lnSpc>
            </a:pPr>
            <a:r>
              <a:rPr lang="es-CL" sz="1800" dirty="0"/>
              <a:t>Operan de manera aislada respecto a las demás políticas escolares. Mala gestión de recursos.</a:t>
            </a:r>
          </a:p>
          <a:p>
            <a:pPr algn="just"/>
            <a:endParaRPr lang="es-CL" sz="1800" dirty="0"/>
          </a:p>
        </p:txBody>
      </p:sp>
      <p:sp>
        <p:nvSpPr>
          <p:cNvPr id="15"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 name="Conector recto 4">
            <a:extLst>
              <a:ext uri="{FF2B5EF4-FFF2-40B4-BE49-F238E27FC236}">
                <a16:creationId xmlns:a16="http://schemas.microsoft.com/office/drawing/2014/main" id="{F7571ABD-659E-41D6-9163-448B50A16596}"/>
              </a:ext>
            </a:extLst>
          </p:cNvPr>
          <p:cNvCxnSpPr/>
          <p:nvPr/>
        </p:nvCxnSpPr>
        <p:spPr>
          <a:xfrm>
            <a:off x="745588" y="1153551"/>
            <a:ext cx="900332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56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E531B69-29B0-45CE-BF23-B632BE4FAACE}"/>
              </a:ext>
            </a:extLst>
          </p:cNvPr>
          <p:cNvSpPr>
            <a:spLocks noGrp="1"/>
          </p:cNvSpPr>
          <p:nvPr>
            <p:ph type="title"/>
          </p:nvPr>
        </p:nvSpPr>
        <p:spPr>
          <a:xfrm>
            <a:off x="643467" y="321734"/>
            <a:ext cx="10905066" cy="1135737"/>
          </a:xfrm>
        </p:spPr>
        <p:txBody>
          <a:bodyPr>
            <a:normAutofit/>
          </a:bodyPr>
          <a:lstStyle/>
          <a:p>
            <a:r>
              <a:rPr lang="es-CL" sz="3600" dirty="0"/>
              <a:t>Evaluación de los PIE</a:t>
            </a:r>
          </a:p>
        </p:txBody>
      </p:sp>
      <p:sp>
        <p:nvSpPr>
          <p:cNvPr id="3" name="Marcador de contenido 2">
            <a:extLst>
              <a:ext uri="{FF2B5EF4-FFF2-40B4-BE49-F238E27FC236}">
                <a16:creationId xmlns:a16="http://schemas.microsoft.com/office/drawing/2014/main" id="{0D0B20C7-857A-4782-8A8A-F9AF102FDC3F}"/>
              </a:ext>
            </a:extLst>
          </p:cNvPr>
          <p:cNvSpPr>
            <a:spLocks noGrp="1"/>
          </p:cNvSpPr>
          <p:nvPr>
            <p:ph idx="1"/>
          </p:nvPr>
        </p:nvSpPr>
        <p:spPr>
          <a:xfrm>
            <a:off x="643467" y="1782981"/>
            <a:ext cx="10132385" cy="4393982"/>
          </a:xfrm>
        </p:spPr>
        <p:txBody>
          <a:bodyPr>
            <a:noAutofit/>
          </a:bodyPr>
          <a:lstStyle/>
          <a:p>
            <a:pPr algn="just"/>
            <a:r>
              <a:rPr lang="es-CL" sz="1800" dirty="0"/>
              <a:t>La efectividad de los programas depende de la capacidad de cambio institucional, compatibilidad con las prácticas de la escuela existentes y la percepción de los docentes (</a:t>
            </a:r>
            <a:r>
              <a:rPr lang="es-CL" sz="1800" dirty="0" err="1"/>
              <a:t>Anders</a:t>
            </a:r>
            <a:r>
              <a:rPr lang="es-CL" sz="1800" dirty="0"/>
              <a:t> et al., 2011)</a:t>
            </a:r>
          </a:p>
          <a:p>
            <a:pPr algn="just"/>
            <a:endParaRPr lang="es-CL" sz="1800" dirty="0"/>
          </a:p>
          <a:p>
            <a:pPr algn="just"/>
            <a:r>
              <a:rPr lang="es-CL" sz="1800" dirty="0"/>
              <a:t>Los alumnos con NEE que entran a programas de apoyo ya traen consigo desventajas educativas de largo plazo. Los programas de apoyo podrían reducir las brechas iniciales, pero en el mediano plazo podrían volver a incrementarse (Johnson et al.,2009)</a:t>
            </a:r>
          </a:p>
          <a:p>
            <a:pPr algn="just"/>
            <a:endParaRPr lang="es-CL" sz="1800" dirty="0"/>
          </a:p>
          <a:p>
            <a:pPr algn="just"/>
            <a:r>
              <a:rPr lang="es-CL" sz="1800" dirty="0"/>
              <a:t>Existen brechas significativas en el desempeño de alumnos con y sin NEE en evaluaciones estandarizadas y en la cantidad de aprendizajes que reciben en términos de cobertura del currículum (</a:t>
            </a:r>
            <a:r>
              <a:rPr lang="es-CL" sz="1800" dirty="0" err="1"/>
              <a:t>Anders</a:t>
            </a:r>
            <a:r>
              <a:rPr lang="es-CL" sz="1800" dirty="0"/>
              <a:t> et al., 2011).</a:t>
            </a:r>
          </a:p>
          <a:p>
            <a:pPr algn="just"/>
            <a:endParaRPr lang="es-CL" sz="1800" dirty="0"/>
          </a:p>
          <a:p>
            <a:pPr algn="just"/>
            <a:r>
              <a:rPr lang="es-CL" sz="1800" dirty="0"/>
              <a:t>Problemas metodológicos: </a:t>
            </a:r>
          </a:p>
          <a:p>
            <a:pPr lvl="1" algn="just"/>
            <a:r>
              <a:rPr lang="es-CL" sz="1800" dirty="0"/>
              <a:t>Asignación a un programa de apoyo especial no es aleatoria y varía según el contexto educativo. </a:t>
            </a:r>
          </a:p>
          <a:p>
            <a:pPr lvl="1" algn="just"/>
            <a:r>
              <a:rPr lang="es-CL" sz="1800" dirty="0"/>
              <a:t>Heterogeneidad en la definición de NEE impide comparar.</a:t>
            </a:r>
          </a:p>
          <a:p>
            <a:pPr algn="just"/>
            <a:endParaRPr lang="es-CL" sz="1800" dirty="0"/>
          </a:p>
          <a:p>
            <a:pPr algn="just"/>
            <a:endParaRPr lang="es-CL" sz="18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5" name="Conector recto 4">
            <a:extLst>
              <a:ext uri="{FF2B5EF4-FFF2-40B4-BE49-F238E27FC236}">
                <a16:creationId xmlns:a16="http://schemas.microsoft.com/office/drawing/2014/main" id="{167B2661-3058-4BDC-86E7-E7728BD41D51}"/>
              </a:ext>
            </a:extLst>
          </p:cNvPr>
          <p:cNvCxnSpPr/>
          <p:nvPr/>
        </p:nvCxnSpPr>
        <p:spPr>
          <a:xfrm>
            <a:off x="801858" y="1125415"/>
            <a:ext cx="3615397"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029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86DDC-EA5B-4618-91D3-A99C98C7E7D1}"/>
              </a:ext>
            </a:extLst>
          </p:cNvPr>
          <p:cNvSpPr>
            <a:spLocks noGrp="1"/>
          </p:cNvSpPr>
          <p:nvPr>
            <p:ph type="title"/>
          </p:nvPr>
        </p:nvSpPr>
        <p:spPr>
          <a:xfrm>
            <a:off x="633276" y="322764"/>
            <a:ext cx="7474172" cy="1325563"/>
          </a:xfrm>
        </p:spPr>
        <p:txBody>
          <a:bodyPr>
            <a:normAutofit/>
          </a:bodyPr>
          <a:lstStyle/>
          <a:p>
            <a:r>
              <a:rPr lang="es-CL" sz="3600" dirty="0"/>
              <a:t>Metodología</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483CF5D2-4A66-4E54-B7AE-8D3D4F3A2FF7}"/>
                  </a:ext>
                </a:extLst>
              </p:cNvPr>
              <p:cNvSpPr>
                <a:spLocks noGrp="1"/>
              </p:cNvSpPr>
              <p:nvPr>
                <p:ph idx="1"/>
              </p:nvPr>
            </p:nvSpPr>
            <p:spPr>
              <a:xfrm>
                <a:off x="633276" y="1354669"/>
                <a:ext cx="8282124" cy="4907766"/>
              </a:xfrm>
            </p:spPr>
            <p:txBody>
              <a:bodyPr anchor="ctr">
                <a:noAutofit/>
              </a:bodyPr>
              <a:lstStyle/>
              <a:p>
                <a:pPr marL="0" indent="0" algn="just">
                  <a:lnSpc>
                    <a:spcPct val="100000"/>
                  </a:lnSpc>
                  <a:buNone/>
                </a:pPr>
                <a:r>
                  <a:rPr lang="es-CL" sz="1800" b="1" i="1" dirty="0"/>
                  <a:t>Identificación de NEE</a:t>
                </a:r>
              </a:p>
              <a:p>
                <a:pPr marL="0" indent="0" algn="just">
                  <a:lnSpc>
                    <a:spcPct val="100000"/>
                  </a:lnSpc>
                  <a:buNone/>
                </a:pPr>
                <a:endParaRPr lang="es-CL" sz="1800" i="1" dirty="0"/>
              </a:p>
              <a:p>
                <a:pPr marL="0" indent="0" algn="just">
                  <a:lnSpc>
                    <a:spcPct val="100000"/>
                  </a:lnSpc>
                  <a:buNone/>
                </a:pPr>
                <a14:m>
                  <m:oMathPara xmlns:m="http://schemas.openxmlformats.org/officeDocument/2006/math">
                    <m:oMathParaPr>
                      <m:jc m:val="centerGroup"/>
                    </m:oMathParaPr>
                    <m:oMath xmlns:m="http://schemas.openxmlformats.org/officeDocument/2006/math">
                      <m:r>
                        <a:rPr lang="es-CL" sz="1800" i="1">
                          <a:latin typeface="Cambria Math" panose="02040503050406030204" pitchFamily="18" charset="0"/>
                        </a:rPr>
                        <m:t>𝑁𝐸𝐸𝑖𝑡𝑐</m:t>
                      </m:r>
                      <m:r>
                        <a:rPr lang="es-CL" sz="1800" i="1">
                          <a:latin typeface="Cambria Math" panose="02040503050406030204" pitchFamily="18" charset="0"/>
                        </a:rPr>
                        <m:t>=</m:t>
                      </m:r>
                      <m:r>
                        <a:rPr lang="es-CL" sz="1800" i="1">
                          <a:latin typeface="Cambria Math" panose="02040503050406030204" pitchFamily="18" charset="0"/>
                        </a:rPr>
                        <m:t>𝑎</m:t>
                      </m:r>
                      <m:r>
                        <a:rPr lang="es-CL" sz="1800" i="1">
                          <a:latin typeface="Cambria Math" panose="02040503050406030204" pitchFamily="18" charset="0"/>
                        </a:rPr>
                        <m:t>+ </m:t>
                      </m:r>
                      <m:sSub>
                        <m:sSubPr>
                          <m:ctrlPr>
                            <a:rPr lang="es-CL" sz="1800" i="1">
                              <a:latin typeface="Cambria Math" panose="02040503050406030204" pitchFamily="18" charset="0"/>
                            </a:rPr>
                          </m:ctrlPr>
                        </m:sSubPr>
                        <m:e>
                          <m:r>
                            <a:rPr lang="es-CL" sz="1800" i="1">
                              <a:latin typeface="Cambria Math" panose="02040503050406030204" pitchFamily="18" charset="0"/>
                            </a:rPr>
                            <m:t>𝛽</m:t>
                          </m:r>
                        </m:e>
                        <m:sub>
                          <m:r>
                            <a:rPr lang="es-CL" sz="1800" i="1">
                              <a:latin typeface="Cambria Math" panose="02040503050406030204" pitchFamily="18" charset="0"/>
                            </a:rPr>
                            <m:t>1</m:t>
                          </m:r>
                        </m:sub>
                      </m:sSub>
                      <m:sSub>
                        <m:sSubPr>
                          <m:ctrlPr>
                            <a:rPr lang="es-CL" sz="1800" i="1">
                              <a:latin typeface="Cambria Math" panose="02040503050406030204" pitchFamily="18" charset="0"/>
                            </a:rPr>
                          </m:ctrlPr>
                        </m:sSubPr>
                        <m:e>
                          <m:r>
                            <a:rPr lang="es-CL" sz="1800" i="1">
                              <a:latin typeface="Cambria Math" panose="02040503050406030204" pitchFamily="18" charset="0"/>
                            </a:rPr>
                            <m:t>𝑋</m:t>
                          </m:r>
                        </m:e>
                        <m:sub>
                          <m:r>
                            <a:rPr lang="es-CL" sz="1800" i="1">
                              <a:latin typeface="Cambria Math" panose="02040503050406030204" pitchFamily="18" charset="0"/>
                            </a:rPr>
                            <m:t>1</m:t>
                          </m:r>
                        </m:sub>
                      </m:sSub>
                      <m:r>
                        <a:rPr lang="es-CL" sz="1800" i="1">
                          <a:latin typeface="Cambria Math" panose="02040503050406030204" pitchFamily="18" charset="0"/>
                        </a:rPr>
                        <m:t>+</m:t>
                      </m:r>
                      <m:sSub>
                        <m:sSubPr>
                          <m:ctrlPr>
                            <a:rPr lang="es-CL" sz="1800" i="1">
                              <a:latin typeface="Cambria Math" panose="02040503050406030204" pitchFamily="18" charset="0"/>
                            </a:rPr>
                          </m:ctrlPr>
                        </m:sSubPr>
                        <m:e>
                          <m:r>
                            <a:rPr lang="es-CL" sz="1800" i="1">
                              <a:latin typeface="Cambria Math" panose="02040503050406030204" pitchFamily="18" charset="0"/>
                            </a:rPr>
                            <m:t>𝛽</m:t>
                          </m:r>
                        </m:e>
                        <m:sub>
                          <m:r>
                            <a:rPr lang="es-CL" sz="1800" i="1">
                              <a:latin typeface="Cambria Math" panose="02040503050406030204" pitchFamily="18" charset="0"/>
                            </a:rPr>
                            <m:t>2</m:t>
                          </m:r>
                        </m:sub>
                      </m:sSub>
                      <m:sSub>
                        <m:sSubPr>
                          <m:ctrlPr>
                            <a:rPr lang="es-CL" sz="1800" i="1">
                              <a:latin typeface="Cambria Math" panose="02040503050406030204" pitchFamily="18" charset="0"/>
                            </a:rPr>
                          </m:ctrlPr>
                        </m:sSubPr>
                        <m:e>
                          <m:r>
                            <a:rPr lang="es-CL" sz="1800" i="1">
                              <a:latin typeface="Cambria Math" panose="02040503050406030204" pitchFamily="18" charset="0"/>
                            </a:rPr>
                            <m:t>𝑋</m:t>
                          </m:r>
                        </m:e>
                        <m:sub>
                          <m:r>
                            <a:rPr lang="es-CL" sz="1800" i="1">
                              <a:latin typeface="Cambria Math" panose="02040503050406030204" pitchFamily="18" charset="0"/>
                            </a:rPr>
                            <m:t>2</m:t>
                          </m:r>
                        </m:sub>
                      </m:sSub>
                      <m:r>
                        <a:rPr lang="es-CL" sz="1800" i="1">
                          <a:latin typeface="Cambria Math" panose="02040503050406030204" pitchFamily="18" charset="0"/>
                        </a:rPr>
                        <m:t>+</m:t>
                      </m:r>
                      <m:sSub>
                        <m:sSubPr>
                          <m:ctrlPr>
                            <a:rPr lang="es-CL" sz="1800" i="1">
                              <a:latin typeface="Cambria Math" panose="02040503050406030204" pitchFamily="18" charset="0"/>
                            </a:rPr>
                          </m:ctrlPr>
                        </m:sSubPr>
                        <m:e>
                          <m:r>
                            <a:rPr lang="es-CL" sz="1800" i="1">
                              <a:latin typeface="Cambria Math" panose="02040503050406030204" pitchFamily="18" charset="0"/>
                            </a:rPr>
                            <m:t>𝛽</m:t>
                          </m:r>
                        </m:e>
                        <m:sub>
                          <m:r>
                            <a:rPr lang="es-CL" sz="1800" i="1">
                              <a:latin typeface="Cambria Math" panose="02040503050406030204" pitchFamily="18" charset="0"/>
                            </a:rPr>
                            <m:t>3</m:t>
                          </m:r>
                        </m:sub>
                      </m:sSub>
                      <m:sSub>
                        <m:sSubPr>
                          <m:ctrlPr>
                            <a:rPr lang="es-CL" sz="1800" i="1">
                              <a:latin typeface="Cambria Math" panose="02040503050406030204" pitchFamily="18" charset="0"/>
                            </a:rPr>
                          </m:ctrlPr>
                        </m:sSubPr>
                        <m:e>
                          <m:r>
                            <a:rPr lang="es-CL" sz="1800" i="1">
                              <a:latin typeface="Cambria Math" panose="02040503050406030204" pitchFamily="18" charset="0"/>
                            </a:rPr>
                            <m:t>𝑋</m:t>
                          </m:r>
                        </m:e>
                        <m:sub>
                          <m:r>
                            <a:rPr lang="es-CL" sz="1800" i="1">
                              <a:latin typeface="Cambria Math" panose="02040503050406030204" pitchFamily="18" charset="0"/>
                            </a:rPr>
                            <m:t>3 </m:t>
                          </m:r>
                        </m:sub>
                      </m:sSub>
                      <m:r>
                        <a:rPr lang="es-CL" sz="1800" i="1">
                          <a:latin typeface="Cambria Math" panose="02040503050406030204" pitchFamily="18" charset="0"/>
                        </a:rPr>
                        <m:t>+ </m:t>
                      </m:r>
                      <m:r>
                        <a:rPr lang="es-CL" sz="1800" i="1">
                          <a:latin typeface="Cambria Math" panose="02040503050406030204" pitchFamily="18" charset="0"/>
                        </a:rPr>
                        <m:t>𝜀</m:t>
                      </m:r>
                    </m:oMath>
                  </m:oMathPara>
                </a14:m>
                <a:endParaRPr lang="es-CL" sz="1800" dirty="0"/>
              </a:p>
              <a:p>
                <a:pPr algn="just">
                  <a:lnSpc>
                    <a:spcPct val="100000"/>
                  </a:lnSpc>
                </a:pPr>
                <a:r>
                  <a:rPr lang="es-CL" sz="1800" dirty="0"/>
                  <a:t>X</a:t>
                </a:r>
                <a:r>
                  <a:rPr lang="es-CL" sz="1800" baseline="-25000" dirty="0"/>
                  <a:t>1</a:t>
                </a:r>
                <a:r>
                  <a:rPr lang="es-CL" sz="1800" dirty="0"/>
                  <a:t> es un vector de características individuales</a:t>
                </a:r>
              </a:p>
              <a:p>
                <a:pPr algn="just">
                  <a:lnSpc>
                    <a:spcPct val="100000"/>
                  </a:lnSpc>
                </a:pPr>
                <a:r>
                  <a:rPr lang="es-CL" sz="1800" dirty="0"/>
                  <a:t>X</a:t>
                </a:r>
                <a:r>
                  <a:rPr lang="es-CL" sz="1800" baseline="-25000" dirty="0"/>
                  <a:t>2</a:t>
                </a:r>
                <a:r>
                  <a:rPr lang="es-CL" sz="1800" dirty="0"/>
                  <a:t> representa un conjunto de variables asociadas al curso del alumno</a:t>
                </a:r>
              </a:p>
              <a:p>
                <a:pPr algn="just">
                  <a:lnSpc>
                    <a:spcPct val="100000"/>
                  </a:lnSpc>
                </a:pPr>
                <a:r>
                  <a:rPr lang="es-CL" sz="1800" dirty="0"/>
                  <a:t>X</a:t>
                </a:r>
                <a:r>
                  <a:rPr lang="es-CL" sz="1800" baseline="-25000" dirty="0"/>
                  <a:t>3 </a:t>
                </a:r>
                <a:r>
                  <a:rPr lang="es-CL" sz="1800" dirty="0"/>
                  <a:t>corresponde a variables de la escuela</a:t>
                </a:r>
              </a:p>
              <a:p>
                <a:pPr algn="just">
                  <a:lnSpc>
                    <a:spcPct val="100000"/>
                  </a:lnSpc>
                </a:pPr>
                <a:endParaRPr lang="es-CL" sz="1800" dirty="0"/>
              </a:p>
              <a:p>
                <a:pPr marL="0" indent="0" algn="just">
                  <a:lnSpc>
                    <a:spcPct val="100000"/>
                  </a:lnSpc>
                  <a:buNone/>
                </a:pPr>
                <a:r>
                  <a:rPr lang="es-CL" sz="1800" dirty="0"/>
                  <a:t>Debido a un sobrediagnóstico o mala identificación por parte de los docentes (</a:t>
                </a:r>
                <a:r>
                  <a:rPr lang="es-CL" sz="1800" dirty="0" err="1"/>
                  <a:t>Keslair</a:t>
                </a:r>
                <a:r>
                  <a:rPr lang="es-CL" sz="1800" dirty="0"/>
                  <a:t> et al., 2009; Matus &amp; Rojas, 2018), se estimó un segundo modelo de regresión.</a:t>
                </a:r>
              </a:p>
              <a:p>
                <a:pPr marL="0" indent="0" algn="just">
                  <a:lnSpc>
                    <a:spcPct val="100000"/>
                  </a:lnSpc>
                  <a:buNone/>
                </a:pPr>
                <a:endParaRPr lang="es-CL" sz="1800" dirty="0"/>
              </a:p>
              <a:p>
                <a:pPr marL="0" indent="0" algn="just">
                  <a:lnSpc>
                    <a:spcPct val="100000"/>
                  </a:lnSpc>
                  <a:buNone/>
                </a:pPr>
                <a:r>
                  <a:rPr lang="es-CL" sz="1800" dirty="0"/>
                  <a:t>Artículo 10º del Decreto N° 170 del Ministerio de Educación sobre NEE, establece que las escuelas deben realizar una evaluación a los alumnos después de dos años.</a:t>
                </a:r>
              </a:p>
              <a:p>
                <a:pPr marL="0" indent="0" algn="just">
                  <a:lnSpc>
                    <a:spcPct val="100000"/>
                  </a:lnSpc>
                  <a:buNone/>
                </a:pPr>
                <a:endParaRPr lang="es-CL" sz="1800" dirty="0"/>
              </a:p>
              <a:p>
                <a:pPr marL="0" indent="0" algn="just">
                  <a:lnSpc>
                    <a:spcPct val="100000"/>
                  </a:lnSpc>
                  <a:buNone/>
                </a:pPr>
                <a:r>
                  <a:rPr lang="es-CL" sz="1800" dirty="0"/>
                  <a:t>Se establecen tres cohortes diferenciadas por dos años.</a:t>
                </a:r>
              </a:p>
            </p:txBody>
          </p:sp>
        </mc:Choice>
        <mc:Fallback xmlns="">
          <p:sp>
            <p:nvSpPr>
              <p:cNvPr id="3" name="Marcador de contenido 2">
                <a:extLst>
                  <a:ext uri="{FF2B5EF4-FFF2-40B4-BE49-F238E27FC236}">
                    <a16:creationId xmlns:a16="http://schemas.microsoft.com/office/drawing/2014/main" id="{483CF5D2-4A66-4E54-B7AE-8D3D4F3A2FF7}"/>
                  </a:ext>
                </a:extLst>
              </p:cNvPr>
              <p:cNvSpPr>
                <a:spLocks noGrp="1" noRot="1" noChangeAspect="1" noMove="1" noResize="1" noEditPoints="1" noAdjustHandles="1" noChangeArrowheads="1" noChangeShapeType="1" noTextEdit="1"/>
              </p:cNvSpPr>
              <p:nvPr>
                <p:ph idx="1"/>
              </p:nvPr>
            </p:nvSpPr>
            <p:spPr>
              <a:xfrm>
                <a:off x="633276" y="1354669"/>
                <a:ext cx="8282124" cy="4907766"/>
              </a:xfrm>
              <a:blipFill>
                <a:blip r:embed="rId3"/>
                <a:stretch>
                  <a:fillRect l="-662" t="-3602" r="-515" b="-4969"/>
                </a:stretch>
              </a:blipFill>
            </p:spPr>
            <p:txBody>
              <a:bodyPr/>
              <a:lstStyle/>
              <a:p>
                <a:r>
                  <a:rPr lang="es-CL">
                    <a:noFill/>
                  </a:rPr>
                  <a:t> </a:t>
                </a:r>
              </a:p>
            </p:txBody>
          </p:sp>
        </mc:Fallback>
      </mc:AlternateContent>
      <p:sp>
        <p:nvSpPr>
          <p:cNvPr id="19" name="Rectangle 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ector recto 6">
            <a:extLst>
              <a:ext uri="{FF2B5EF4-FFF2-40B4-BE49-F238E27FC236}">
                <a16:creationId xmlns:a16="http://schemas.microsoft.com/office/drawing/2014/main" id="{AB177550-5BFB-4C9B-9F4F-7EE1ACA39D77}"/>
              </a:ext>
            </a:extLst>
          </p:cNvPr>
          <p:cNvCxnSpPr>
            <a:cxnSpLocks/>
          </p:cNvCxnSpPr>
          <p:nvPr/>
        </p:nvCxnSpPr>
        <p:spPr>
          <a:xfrm>
            <a:off x="633276" y="1213881"/>
            <a:ext cx="2702591"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Gráfico 7" descr="Gráfico de barras">
            <a:extLst>
              <a:ext uri="{FF2B5EF4-FFF2-40B4-BE49-F238E27FC236}">
                <a16:creationId xmlns:a16="http://schemas.microsoft.com/office/drawing/2014/main" id="{CFF0B075-9497-4852-8809-97E200B92483}"/>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8286" y="2971799"/>
            <a:ext cx="914400" cy="914400"/>
          </a:xfrm>
          <a:prstGeom prst="rect">
            <a:avLst/>
          </a:prstGeom>
        </p:spPr>
      </p:pic>
    </p:spTree>
    <p:extLst>
      <p:ext uri="{BB962C8B-B14F-4D97-AF65-F5344CB8AC3E}">
        <p14:creationId xmlns:p14="http://schemas.microsoft.com/office/powerpoint/2010/main" val="4091480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86DDC-EA5B-4618-91D3-A99C98C7E7D1}"/>
              </a:ext>
            </a:extLst>
          </p:cNvPr>
          <p:cNvSpPr>
            <a:spLocks noGrp="1"/>
          </p:cNvSpPr>
          <p:nvPr>
            <p:ph type="title"/>
          </p:nvPr>
        </p:nvSpPr>
        <p:spPr>
          <a:xfrm>
            <a:off x="633276" y="322764"/>
            <a:ext cx="7474172" cy="1325563"/>
          </a:xfrm>
        </p:spPr>
        <p:txBody>
          <a:bodyPr>
            <a:normAutofit/>
          </a:bodyPr>
          <a:lstStyle/>
          <a:p>
            <a:r>
              <a:rPr lang="es-CL" sz="3600" dirty="0"/>
              <a:t>Metodología</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483CF5D2-4A66-4E54-B7AE-8D3D4F3A2FF7}"/>
                  </a:ext>
                </a:extLst>
              </p:cNvPr>
              <p:cNvSpPr>
                <a:spLocks noGrp="1"/>
              </p:cNvSpPr>
              <p:nvPr>
                <p:ph idx="1"/>
              </p:nvPr>
            </p:nvSpPr>
            <p:spPr>
              <a:xfrm>
                <a:off x="633276" y="1213881"/>
                <a:ext cx="8282124" cy="4752472"/>
              </a:xfrm>
            </p:spPr>
            <p:txBody>
              <a:bodyPr anchor="ctr">
                <a:noAutofit/>
              </a:bodyPr>
              <a:lstStyle/>
              <a:p>
                <a:pPr marL="0" indent="0" algn="just">
                  <a:lnSpc>
                    <a:spcPct val="100000"/>
                  </a:lnSpc>
                  <a:buNone/>
                </a:pPr>
                <a:r>
                  <a:rPr lang="es-CL" sz="1800" b="1" i="1" dirty="0"/>
                  <a:t>Evaluación de los PIE</a:t>
                </a:r>
              </a:p>
              <a:p>
                <a:pPr marL="0" indent="0" algn="just">
                  <a:lnSpc>
                    <a:spcPct val="100000"/>
                  </a:lnSpc>
                  <a:buNone/>
                </a:pPr>
                <a:endParaRPr lang="es-CL" sz="1800" b="1" i="1" dirty="0"/>
              </a:p>
              <a:p>
                <a:pPr marL="0" indent="0" algn="just">
                  <a:lnSpc>
                    <a:spcPct val="100000"/>
                  </a:lnSpc>
                  <a:buNone/>
                </a:pPr>
                <a:r>
                  <a:rPr lang="es-CL" sz="1800" dirty="0"/>
                  <a:t>Estimar incidencia sobre oportunidades educativas de los niños NEE en términos de su desempeño académico, repitencia y deserción.</a:t>
                </a:r>
              </a:p>
              <a:p>
                <a:pPr marL="0" indent="0" algn="just">
                  <a:lnSpc>
                    <a:spcPct val="100000"/>
                  </a:lnSpc>
                  <a:buNone/>
                </a:pPr>
                <a:endParaRPr lang="es-CL" sz="1800" dirty="0"/>
              </a:p>
              <a:p>
                <a:pPr marL="0" indent="0" algn="just">
                  <a:lnSpc>
                    <a:spcPct val="100000"/>
                  </a:lnSpc>
                  <a:buNone/>
                </a:pPr>
                <a:r>
                  <a:rPr lang="es-CL" sz="1800" dirty="0"/>
                  <a:t>Se utilizó el método del emparejamiento (</a:t>
                </a:r>
                <a:r>
                  <a:rPr lang="es-CL" sz="1800" i="1" dirty="0" err="1"/>
                  <a:t>matching</a:t>
                </a:r>
                <a:r>
                  <a:rPr lang="es-CL" sz="1800" i="1" dirty="0"/>
                  <a:t> </a:t>
                </a:r>
                <a:r>
                  <a:rPr lang="es-CL" sz="1800" i="1" dirty="0" err="1"/>
                  <a:t>propensity</a:t>
                </a:r>
                <a:r>
                  <a:rPr lang="es-CL" sz="1800" i="1" dirty="0"/>
                  <a:t> score)</a:t>
                </a:r>
                <a:r>
                  <a:rPr lang="es-CL" sz="1800" dirty="0"/>
                  <a:t>. </a:t>
                </a:r>
              </a:p>
              <a:p>
                <a:pPr marL="0" indent="0" algn="just">
                  <a:lnSpc>
                    <a:spcPct val="100000"/>
                  </a:lnSpc>
                  <a:buNone/>
                </a:pPr>
                <a:endParaRPr lang="es-CL" sz="1800" dirty="0"/>
              </a:p>
              <a:p>
                <a:pPr marL="0" indent="0" algn="just">
                  <a:lnSpc>
                    <a:spcPct val="100000"/>
                  </a:lnSpc>
                  <a:buNone/>
                </a:pPr>
                <a:r>
                  <a:rPr lang="es-CL" sz="1800" dirty="0"/>
                  <a:t>Grupo de tratamiento y control se diferencian según su permanencia en el PIE.</a:t>
                </a:r>
              </a:p>
              <a:p>
                <a:pPr marL="0" indent="0" algn="just">
                  <a:lnSpc>
                    <a:spcPct val="100000"/>
                  </a:lnSpc>
                  <a:buNone/>
                </a:pPr>
                <a:endParaRPr lang="es-CL" sz="1800" dirty="0"/>
              </a:p>
              <a:p>
                <a:pPr marL="0" indent="0" algn="just">
                  <a:lnSpc>
                    <a:spcPct val="100000"/>
                  </a:lnSpc>
                  <a:buNone/>
                </a:pPr>
                <a:r>
                  <a:rPr lang="es-CL" sz="1800" dirty="0"/>
                  <a:t>Debido a variables no observables se combina el método del emparejamiento con el de </a:t>
                </a:r>
                <a:r>
                  <a:rPr lang="es-CL" sz="1800" i="1" dirty="0"/>
                  <a:t>diferencias-en-diferencias</a:t>
                </a:r>
                <a:r>
                  <a:rPr lang="es-CL" sz="1800" dirty="0"/>
                  <a:t>.</a:t>
                </a:r>
              </a:p>
              <a:p>
                <a:pPr marL="0" indent="0" algn="just">
                  <a:lnSpc>
                    <a:spcPct val="100000"/>
                  </a:lnSpc>
                  <a:buNone/>
                </a:pPr>
                <a:endParaRPr lang="es-CL" sz="1800" i="1" dirty="0"/>
              </a:p>
              <a:p>
                <a:pPr marL="0" indent="0" algn="just">
                  <a:lnSpc>
                    <a:spcPct val="100000"/>
                  </a:lnSpc>
                  <a:buNone/>
                </a:pPr>
                <a14:m>
                  <m:oMathPara xmlns:m="http://schemas.openxmlformats.org/officeDocument/2006/math">
                    <m:oMathParaPr>
                      <m:jc m:val="centerGroup"/>
                    </m:oMathParaPr>
                    <m:oMath xmlns:m="http://schemas.openxmlformats.org/officeDocument/2006/math">
                      <m:sSubSup>
                        <m:sSubSupPr>
                          <m:ctrlPr>
                            <a:rPr lang="es-CL" sz="1800" i="1">
                              <a:latin typeface="Cambria Math" panose="02040503050406030204" pitchFamily="18" charset="0"/>
                            </a:rPr>
                          </m:ctrlPr>
                        </m:sSubSupPr>
                        <m:e>
                          <m:r>
                            <a:rPr lang="es-CL" sz="1800" i="1">
                              <a:latin typeface="Cambria Math" panose="02040503050406030204" pitchFamily="18" charset="0"/>
                            </a:rPr>
                            <m:t>ῖ </m:t>
                          </m:r>
                        </m:e>
                        <m:sub>
                          <m:r>
                            <a:rPr lang="es-CL" sz="1800" i="1">
                              <a:latin typeface="Cambria Math" panose="02040503050406030204" pitchFamily="18" charset="0"/>
                            </a:rPr>
                            <m:t>𝐴𝑇𝑇</m:t>
                          </m:r>
                        </m:sub>
                        <m:sup>
                          <m:r>
                            <a:rPr lang="es-CL" sz="1800" i="1">
                              <a:latin typeface="Cambria Math" panose="02040503050406030204" pitchFamily="18" charset="0"/>
                            </a:rPr>
                            <m:t>𝐷𝐷𝐸</m:t>
                          </m:r>
                        </m:sup>
                      </m:sSubSup>
                      <m:r>
                        <a:rPr lang="es-CL" sz="1800" i="1">
                          <a:latin typeface="Cambria Math" panose="02040503050406030204" pitchFamily="18" charset="0"/>
                        </a:rPr>
                        <m:t>=</m:t>
                      </m:r>
                      <m:sSub>
                        <m:sSubPr>
                          <m:ctrlPr>
                            <a:rPr lang="es-CL" sz="1800" i="1">
                              <a:latin typeface="Cambria Math" panose="02040503050406030204" pitchFamily="18" charset="0"/>
                            </a:rPr>
                          </m:ctrlPr>
                        </m:sSubPr>
                        <m:e>
                          <m:r>
                            <a:rPr lang="es-CL" sz="1800" i="1">
                              <a:latin typeface="Cambria Math" panose="02040503050406030204" pitchFamily="18" charset="0"/>
                            </a:rPr>
                            <m:t>𝐸</m:t>
                          </m:r>
                        </m:e>
                        <m:sub>
                          <m:r>
                            <a:rPr lang="es-CL" sz="1800" i="1">
                              <a:latin typeface="Cambria Math" panose="02040503050406030204" pitchFamily="18" charset="0"/>
                            </a:rPr>
                            <m:t>𝑝</m:t>
                          </m:r>
                          <m:d>
                            <m:dPr>
                              <m:ctrlPr>
                                <a:rPr lang="es-CL" sz="1800" i="1">
                                  <a:latin typeface="Cambria Math" panose="02040503050406030204" pitchFamily="18" charset="0"/>
                                </a:rPr>
                              </m:ctrlPr>
                            </m:dPr>
                            <m:e>
                              <m:r>
                                <a:rPr lang="es-CL" sz="1800" i="1">
                                  <a:latin typeface="Cambria Math" panose="02040503050406030204" pitchFamily="18" charset="0"/>
                                </a:rPr>
                                <m:t>𝑥</m:t>
                              </m:r>
                            </m:e>
                          </m:d>
                          <m:r>
                            <a:rPr lang="es-CL" sz="1800" i="1">
                              <a:latin typeface="Cambria Math" panose="02040503050406030204" pitchFamily="18" charset="0"/>
                            </a:rPr>
                            <m:t>|</m:t>
                          </m:r>
                          <m:r>
                            <a:rPr lang="es-CL" sz="1800" i="1">
                              <a:latin typeface="Cambria Math" panose="02040503050406030204" pitchFamily="18" charset="0"/>
                            </a:rPr>
                            <m:t>𝐷</m:t>
                          </m:r>
                          <m:r>
                            <a:rPr lang="es-CL" sz="1800" i="1">
                              <a:latin typeface="Cambria Math" panose="02040503050406030204" pitchFamily="18" charset="0"/>
                            </a:rPr>
                            <m:t>=1</m:t>
                          </m:r>
                        </m:sub>
                      </m:sSub>
                      <m:d>
                        <m:dPr>
                          <m:begChr m:val="{"/>
                          <m:endChr m:val="}"/>
                          <m:ctrlPr>
                            <a:rPr lang="es-CL" sz="1800" i="1">
                              <a:latin typeface="Cambria Math" panose="02040503050406030204" pitchFamily="18" charset="0"/>
                            </a:rPr>
                          </m:ctrlPr>
                        </m:dPr>
                        <m:e>
                          <m:r>
                            <a:rPr lang="es-CL" sz="1800" i="1">
                              <a:latin typeface="Cambria Math" panose="02040503050406030204" pitchFamily="18" charset="0"/>
                            </a:rPr>
                            <m:t>𝐸</m:t>
                          </m:r>
                          <m:d>
                            <m:dPr>
                              <m:begChr m:val="["/>
                              <m:endChr m:val="]"/>
                              <m:ctrlPr>
                                <a:rPr lang="es-CL" sz="1800" i="1">
                                  <a:latin typeface="Cambria Math" panose="02040503050406030204" pitchFamily="18" charset="0"/>
                                </a:rPr>
                              </m:ctrlPr>
                            </m:dPr>
                            <m:e>
                              <m:sSub>
                                <m:sSubPr>
                                  <m:ctrlPr>
                                    <a:rPr lang="es-CL" sz="1800" i="1">
                                      <a:latin typeface="Cambria Math" panose="02040503050406030204" pitchFamily="18" charset="0"/>
                                    </a:rPr>
                                  </m:ctrlPr>
                                </m:sSubPr>
                                <m:e>
                                  <m:r>
                                    <a:rPr lang="es-CL" sz="1800" i="1">
                                      <a:latin typeface="Cambria Math" panose="02040503050406030204" pitchFamily="18" charset="0"/>
                                    </a:rPr>
                                    <m:t>𝑌</m:t>
                                  </m:r>
                                </m:e>
                                <m:sub>
                                  <m:r>
                                    <a:rPr lang="es-CL" sz="1800" i="1">
                                      <a:latin typeface="Cambria Math" panose="02040503050406030204" pitchFamily="18" charset="0"/>
                                    </a:rPr>
                                    <m:t>2</m:t>
                                  </m:r>
                                </m:sub>
                              </m:sSub>
                              <m:d>
                                <m:dPr>
                                  <m:ctrlPr>
                                    <a:rPr lang="es-CL" sz="1800" i="1">
                                      <a:latin typeface="Cambria Math" panose="02040503050406030204" pitchFamily="18" charset="0"/>
                                    </a:rPr>
                                  </m:ctrlPr>
                                </m:dPr>
                                <m:e>
                                  <m:r>
                                    <a:rPr lang="es-CL" sz="1800" i="1">
                                      <a:latin typeface="Cambria Math" panose="02040503050406030204" pitchFamily="18" charset="0"/>
                                    </a:rPr>
                                    <m:t>1</m:t>
                                  </m:r>
                                </m:e>
                              </m:d>
                              <m:r>
                                <a:rPr lang="es-CL" sz="1800" i="1">
                                  <a:latin typeface="Cambria Math" panose="02040503050406030204" pitchFamily="18" charset="0"/>
                                </a:rPr>
                                <m:t>−</m:t>
                              </m:r>
                              <m:sSub>
                                <m:sSubPr>
                                  <m:ctrlPr>
                                    <a:rPr lang="es-CL" sz="1800" i="1">
                                      <a:latin typeface="Cambria Math" panose="02040503050406030204" pitchFamily="18" charset="0"/>
                                    </a:rPr>
                                  </m:ctrlPr>
                                </m:sSubPr>
                                <m:e>
                                  <m:r>
                                    <a:rPr lang="es-CL" sz="1800" i="1">
                                      <a:latin typeface="Cambria Math" panose="02040503050406030204" pitchFamily="18" charset="0"/>
                                    </a:rPr>
                                    <m:t>𝑌</m:t>
                                  </m:r>
                                </m:e>
                                <m:sub>
                                  <m:r>
                                    <a:rPr lang="es-CL" sz="1800" i="1">
                                      <a:latin typeface="Cambria Math" panose="02040503050406030204" pitchFamily="18" charset="0"/>
                                    </a:rPr>
                                    <m:t>1</m:t>
                                  </m:r>
                                </m:sub>
                              </m:sSub>
                              <m:d>
                                <m:dPr>
                                  <m:ctrlPr>
                                    <a:rPr lang="es-CL" sz="1800" i="1">
                                      <a:latin typeface="Cambria Math" panose="02040503050406030204" pitchFamily="18" charset="0"/>
                                    </a:rPr>
                                  </m:ctrlPr>
                                </m:dPr>
                                <m:e>
                                  <m:r>
                                    <a:rPr lang="es-CL" sz="1800" i="1">
                                      <a:latin typeface="Cambria Math" panose="02040503050406030204" pitchFamily="18" charset="0"/>
                                    </a:rPr>
                                    <m:t>1</m:t>
                                  </m:r>
                                </m:e>
                              </m:d>
                              <m:r>
                                <a:rPr lang="es-CL" sz="1800" i="1">
                                  <a:latin typeface="Cambria Math" panose="02040503050406030204" pitchFamily="18" charset="0"/>
                                </a:rPr>
                                <m:t>|</m:t>
                              </m:r>
                              <m:r>
                                <a:rPr lang="es-CL" sz="1800" i="1">
                                  <a:latin typeface="Cambria Math" panose="02040503050406030204" pitchFamily="18" charset="0"/>
                                </a:rPr>
                                <m:t>𝐷</m:t>
                              </m:r>
                              <m:r>
                                <a:rPr lang="es-CL" sz="1800" i="1">
                                  <a:latin typeface="Cambria Math" panose="02040503050406030204" pitchFamily="18" charset="0"/>
                                </a:rPr>
                                <m:t>=1,</m:t>
                              </m:r>
                              <m:r>
                                <a:rPr lang="es-CL" sz="1800" i="1">
                                  <a:latin typeface="Cambria Math" panose="02040503050406030204" pitchFamily="18" charset="0"/>
                                </a:rPr>
                                <m:t>𝑃</m:t>
                              </m:r>
                              <m:r>
                                <a:rPr lang="es-CL" sz="1800" i="1">
                                  <a:latin typeface="Cambria Math" panose="02040503050406030204" pitchFamily="18" charset="0"/>
                                </a:rPr>
                                <m:t>(</m:t>
                              </m:r>
                              <m:r>
                                <a:rPr lang="es-CL" sz="1800" i="1">
                                  <a:latin typeface="Cambria Math" panose="02040503050406030204" pitchFamily="18" charset="0"/>
                                </a:rPr>
                                <m:t>𝑋</m:t>
                              </m:r>
                              <m:r>
                                <a:rPr lang="es-CL" sz="1800" i="1">
                                  <a:latin typeface="Cambria Math" panose="02040503050406030204" pitchFamily="18" charset="0"/>
                                </a:rPr>
                                <m:t>)</m:t>
                              </m:r>
                            </m:e>
                          </m:d>
                          <m:r>
                            <a:rPr lang="es-CL" sz="1800" i="1">
                              <a:latin typeface="Cambria Math" panose="02040503050406030204" pitchFamily="18" charset="0"/>
                            </a:rPr>
                            <m:t>−</m:t>
                          </m:r>
                          <m:r>
                            <a:rPr lang="es-CL" sz="1800" i="1">
                              <a:latin typeface="Cambria Math" panose="02040503050406030204" pitchFamily="18" charset="0"/>
                            </a:rPr>
                            <m:t>𝐸</m:t>
                          </m:r>
                          <m:d>
                            <m:dPr>
                              <m:begChr m:val="["/>
                              <m:endChr m:val="]"/>
                              <m:ctrlPr>
                                <a:rPr lang="es-CL" sz="1800" i="1">
                                  <a:latin typeface="Cambria Math" panose="02040503050406030204" pitchFamily="18" charset="0"/>
                                </a:rPr>
                              </m:ctrlPr>
                            </m:dPr>
                            <m:e>
                              <m:sSub>
                                <m:sSubPr>
                                  <m:ctrlPr>
                                    <a:rPr lang="es-CL" sz="1800" i="1">
                                      <a:latin typeface="Cambria Math" panose="02040503050406030204" pitchFamily="18" charset="0"/>
                                    </a:rPr>
                                  </m:ctrlPr>
                                </m:sSubPr>
                                <m:e>
                                  <m:r>
                                    <a:rPr lang="es-CL" sz="1800" i="1">
                                      <a:latin typeface="Cambria Math" panose="02040503050406030204" pitchFamily="18" charset="0"/>
                                    </a:rPr>
                                    <m:t>𝑌</m:t>
                                  </m:r>
                                </m:e>
                                <m:sub>
                                  <m:r>
                                    <a:rPr lang="es-CL" sz="1800" i="1">
                                      <a:latin typeface="Cambria Math" panose="02040503050406030204" pitchFamily="18" charset="0"/>
                                    </a:rPr>
                                    <m:t>2</m:t>
                                  </m:r>
                                </m:sub>
                              </m:sSub>
                              <m:d>
                                <m:dPr>
                                  <m:ctrlPr>
                                    <a:rPr lang="es-CL" sz="1800" i="1">
                                      <a:latin typeface="Cambria Math" panose="02040503050406030204" pitchFamily="18" charset="0"/>
                                    </a:rPr>
                                  </m:ctrlPr>
                                </m:dPr>
                                <m:e>
                                  <m:r>
                                    <a:rPr lang="es-CL" sz="1800" i="1">
                                      <a:latin typeface="Cambria Math" panose="02040503050406030204" pitchFamily="18" charset="0"/>
                                    </a:rPr>
                                    <m:t>0</m:t>
                                  </m:r>
                                </m:e>
                              </m:d>
                              <m:r>
                                <a:rPr lang="es-CL" sz="1800" i="1">
                                  <a:latin typeface="Cambria Math" panose="02040503050406030204" pitchFamily="18" charset="0"/>
                                </a:rPr>
                                <m:t>−</m:t>
                              </m:r>
                              <m:sSub>
                                <m:sSubPr>
                                  <m:ctrlPr>
                                    <a:rPr lang="es-CL" sz="1800" i="1">
                                      <a:latin typeface="Cambria Math" panose="02040503050406030204" pitchFamily="18" charset="0"/>
                                    </a:rPr>
                                  </m:ctrlPr>
                                </m:sSubPr>
                                <m:e>
                                  <m:r>
                                    <a:rPr lang="es-CL" sz="1800" i="1">
                                      <a:latin typeface="Cambria Math" panose="02040503050406030204" pitchFamily="18" charset="0"/>
                                    </a:rPr>
                                    <m:t>𝑌</m:t>
                                  </m:r>
                                </m:e>
                                <m:sub>
                                  <m:r>
                                    <a:rPr lang="es-CL" sz="1800" i="1">
                                      <a:latin typeface="Cambria Math" panose="02040503050406030204" pitchFamily="18" charset="0"/>
                                    </a:rPr>
                                    <m:t>1</m:t>
                                  </m:r>
                                </m:sub>
                              </m:sSub>
                              <m:d>
                                <m:dPr>
                                  <m:ctrlPr>
                                    <a:rPr lang="es-CL" sz="1800" i="1">
                                      <a:latin typeface="Cambria Math" panose="02040503050406030204" pitchFamily="18" charset="0"/>
                                    </a:rPr>
                                  </m:ctrlPr>
                                </m:dPr>
                                <m:e>
                                  <m:r>
                                    <a:rPr lang="es-CL" sz="1800" i="1">
                                      <a:latin typeface="Cambria Math" panose="02040503050406030204" pitchFamily="18" charset="0"/>
                                    </a:rPr>
                                    <m:t>0</m:t>
                                  </m:r>
                                </m:e>
                              </m:d>
                              <m:r>
                                <a:rPr lang="es-CL" sz="1800" i="1">
                                  <a:latin typeface="Cambria Math" panose="02040503050406030204" pitchFamily="18" charset="0"/>
                                </a:rPr>
                                <m:t>|</m:t>
                              </m:r>
                              <m:r>
                                <a:rPr lang="es-CL" sz="1800" i="1">
                                  <a:latin typeface="Cambria Math" panose="02040503050406030204" pitchFamily="18" charset="0"/>
                                </a:rPr>
                                <m:t>𝐷</m:t>
                              </m:r>
                              <m:r>
                                <a:rPr lang="es-CL" sz="1800" i="1">
                                  <a:latin typeface="Cambria Math" panose="02040503050406030204" pitchFamily="18" charset="0"/>
                                </a:rPr>
                                <m:t>=0,</m:t>
                              </m:r>
                              <m:r>
                                <a:rPr lang="es-CL" sz="1800" i="1">
                                  <a:latin typeface="Cambria Math" panose="02040503050406030204" pitchFamily="18" charset="0"/>
                                </a:rPr>
                                <m:t>𝑃</m:t>
                              </m:r>
                              <m:r>
                                <a:rPr lang="es-CL" sz="1800" i="1">
                                  <a:latin typeface="Cambria Math" panose="02040503050406030204" pitchFamily="18" charset="0"/>
                                </a:rPr>
                                <m:t>(</m:t>
                              </m:r>
                              <m:r>
                                <a:rPr lang="es-CL" sz="1800" i="1">
                                  <a:latin typeface="Cambria Math" panose="02040503050406030204" pitchFamily="18" charset="0"/>
                                </a:rPr>
                                <m:t>𝑋</m:t>
                              </m:r>
                              <m:r>
                                <a:rPr lang="es-CL" sz="1800" i="1">
                                  <a:latin typeface="Cambria Math" panose="02040503050406030204" pitchFamily="18" charset="0"/>
                                </a:rPr>
                                <m:t>)</m:t>
                              </m:r>
                            </m:e>
                          </m:d>
                        </m:e>
                      </m:d>
                    </m:oMath>
                  </m:oMathPara>
                </a14:m>
                <a:endParaRPr lang="es-CL" sz="1800" dirty="0"/>
              </a:p>
            </p:txBody>
          </p:sp>
        </mc:Choice>
        <mc:Fallback xmlns="">
          <p:sp>
            <p:nvSpPr>
              <p:cNvPr id="3" name="Marcador de contenido 2">
                <a:extLst>
                  <a:ext uri="{FF2B5EF4-FFF2-40B4-BE49-F238E27FC236}">
                    <a16:creationId xmlns:a16="http://schemas.microsoft.com/office/drawing/2014/main" id="{483CF5D2-4A66-4E54-B7AE-8D3D4F3A2FF7}"/>
                  </a:ext>
                </a:extLst>
              </p:cNvPr>
              <p:cNvSpPr>
                <a:spLocks noGrp="1" noRot="1" noChangeAspect="1" noMove="1" noResize="1" noEditPoints="1" noAdjustHandles="1" noChangeArrowheads="1" noChangeShapeType="1" noTextEdit="1"/>
              </p:cNvSpPr>
              <p:nvPr>
                <p:ph idx="1"/>
              </p:nvPr>
            </p:nvSpPr>
            <p:spPr>
              <a:xfrm>
                <a:off x="633276" y="1213881"/>
                <a:ext cx="8282124" cy="4752472"/>
              </a:xfrm>
              <a:blipFill>
                <a:blip r:embed="rId3"/>
                <a:stretch>
                  <a:fillRect l="-662" t="-1538" r="-515" b="-1667"/>
                </a:stretch>
              </a:blipFill>
            </p:spPr>
            <p:txBody>
              <a:bodyPr/>
              <a:lstStyle/>
              <a:p>
                <a:r>
                  <a:rPr lang="es-CL">
                    <a:noFill/>
                  </a:rPr>
                  <a:t> </a:t>
                </a:r>
              </a:p>
            </p:txBody>
          </p:sp>
        </mc:Fallback>
      </mc:AlternateContent>
      <p:sp>
        <p:nvSpPr>
          <p:cNvPr id="19" name="Rectangle 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ector recto 6">
            <a:extLst>
              <a:ext uri="{FF2B5EF4-FFF2-40B4-BE49-F238E27FC236}">
                <a16:creationId xmlns:a16="http://schemas.microsoft.com/office/drawing/2014/main" id="{AB177550-5BFB-4C9B-9F4F-7EE1ACA39D77}"/>
              </a:ext>
            </a:extLst>
          </p:cNvPr>
          <p:cNvCxnSpPr>
            <a:cxnSpLocks/>
          </p:cNvCxnSpPr>
          <p:nvPr/>
        </p:nvCxnSpPr>
        <p:spPr>
          <a:xfrm>
            <a:off x="633276" y="1213881"/>
            <a:ext cx="2702591"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Gráfico 9" descr="Gráfico de barras">
            <a:extLst>
              <a:ext uri="{FF2B5EF4-FFF2-40B4-BE49-F238E27FC236}">
                <a16:creationId xmlns:a16="http://schemas.microsoft.com/office/drawing/2014/main" id="{EA3B929B-4355-46A5-A81A-0BFC960A0A4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8286" y="2971799"/>
            <a:ext cx="914400" cy="914400"/>
          </a:xfrm>
          <a:prstGeom prst="rect">
            <a:avLst/>
          </a:prstGeom>
        </p:spPr>
      </p:pic>
    </p:spTree>
    <p:extLst>
      <p:ext uri="{BB962C8B-B14F-4D97-AF65-F5344CB8AC3E}">
        <p14:creationId xmlns:p14="http://schemas.microsoft.com/office/powerpoint/2010/main" val="1944663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770F224-3CCA-4869-BCD7-B55DBBFD0847}"/>
              </a:ext>
            </a:extLst>
          </p:cNvPr>
          <p:cNvSpPr>
            <a:spLocks noGrp="1"/>
          </p:cNvSpPr>
          <p:nvPr>
            <p:ph type="title"/>
          </p:nvPr>
        </p:nvSpPr>
        <p:spPr>
          <a:xfrm>
            <a:off x="643467" y="321734"/>
            <a:ext cx="10905066" cy="1135737"/>
          </a:xfrm>
        </p:spPr>
        <p:txBody>
          <a:bodyPr>
            <a:normAutofit/>
          </a:bodyPr>
          <a:lstStyle/>
          <a:p>
            <a:r>
              <a:rPr lang="es-CL" sz="3600" dirty="0"/>
              <a:t>Indicadores académicos por cohorte</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3" name="Marcador de contenido 3">
            <a:extLst>
              <a:ext uri="{FF2B5EF4-FFF2-40B4-BE49-F238E27FC236}">
                <a16:creationId xmlns:a16="http://schemas.microsoft.com/office/drawing/2014/main" id="{7AFD44F2-A556-46EF-9320-1BE7E4A48E59}"/>
              </a:ext>
            </a:extLst>
          </p:cNvPr>
          <p:cNvGraphicFramePr>
            <a:graphicFrameLocks noGrp="1"/>
          </p:cNvGraphicFramePr>
          <p:nvPr>
            <p:ph idx="1"/>
            <p:extLst>
              <p:ext uri="{D42A27DB-BD31-4B8C-83A1-F6EECF244321}">
                <p14:modId xmlns:p14="http://schemas.microsoft.com/office/powerpoint/2010/main" val="1597845549"/>
              </p:ext>
            </p:extLst>
          </p:nvPr>
        </p:nvGraphicFramePr>
        <p:xfrm>
          <a:off x="728133" y="1542636"/>
          <a:ext cx="10301627" cy="4548784"/>
        </p:xfrm>
        <a:graphic>
          <a:graphicData uri="http://schemas.openxmlformats.org/drawingml/2006/table">
            <a:tbl>
              <a:tblPr firstRow="1" firstCol="1" bandRow="1">
                <a:tableStyleId>{9D7B26C5-4107-4FEC-AEDC-1716B250A1EF}</a:tableStyleId>
              </a:tblPr>
              <a:tblGrid>
                <a:gridCol w="2065777">
                  <a:extLst>
                    <a:ext uri="{9D8B030D-6E8A-4147-A177-3AD203B41FA5}">
                      <a16:colId xmlns:a16="http://schemas.microsoft.com/office/drawing/2014/main" val="1861120197"/>
                    </a:ext>
                  </a:extLst>
                </a:gridCol>
                <a:gridCol w="1024882">
                  <a:extLst>
                    <a:ext uri="{9D8B030D-6E8A-4147-A177-3AD203B41FA5}">
                      <a16:colId xmlns:a16="http://schemas.microsoft.com/office/drawing/2014/main" val="60211344"/>
                    </a:ext>
                  </a:extLst>
                </a:gridCol>
                <a:gridCol w="1024882">
                  <a:extLst>
                    <a:ext uri="{9D8B030D-6E8A-4147-A177-3AD203B41FA5}">
                      <a16:colId xmlns:a16="http://schemas.microsoft.com/office/drawing/2014/main" val="2459676952"/>
                    </a:ext>
                  </a:extLst>
                </a:gridCol>
                <a:gridCol w="795096">
                  <a:extLst>
                    <a:ext uri="{9D8B030D-6E8A-4147-A177-3AD203B41FA5}">
                      <a16:colId xmlns:a16="http://schemas.microsoft.com/office/drawing/2014/main" val="1171626513"/>
                    </a:ext>
                  </a:extLst>
                </a:gridCol>
                <a:gridCol w="921263">
                  <a:extLst>
                    <a:ext uri="{9D8B030D-6E8A-4147-A177-3AD203B41FA5}">
                      <a16:colId xmlns:a16="http://schemas.microsoft.com/office/drawing/2014/main" val="242174772"/>
                    </a:ext>
                  </a:extLst>
                </a:gridCol>
                <a:gridCol w="1024882">
                  <a:extLst>
                    <a:ext uri="{9D8B030D-6E8A-4147-A177-3AD203B41FA5}">
                      <a16:colId xmlns:a16="http://schemas.microsoft.com/office/drawing/2014/main" val="2742417620"/>
                    </a:ext>
                  </a:extLst>
                </a:gridCol>
                <a:gridCol w="805870">
                  <a:extLst>
                    <a:ext uri="{9D8B030D-6E8A-4147-A177-3AD203B41FA5}">
                      <a16:colId xmlns:a16="http://schemas.microsoft.com/office/drawing/2014/main" val="181080998"/>
                    </a:ext>
                  </a:extLst>
                </a:gridCol>
                <a:gridCol w="909487">
                  <a:extLst>
                    <a:ext uri="{9D8B030D-6E8A-4147-A177-3AD203B41FA5}">
                      <a16:colId xmlns:a16="http://schemas.microsoft.com/office/drawing/2014/main" val="3188218441"/>
                    </a:ext>
                  </a:extLst>
                </a:gridCol>
                <a:gridCol w="923619">
                  <a:extLst>
                    <a:ext uri="{9D8B030D-6E8A-4147-A177-3AD203B41FA5}">
                      <a16:colId xmlns:a16="http://schemas.microsoft.com/office/drawing/2014/main" val="4027413143"/>
                    </a:ext>
                  </a:extLst>
                </a:gridCol>
                <a:gridCol w="805869">
                  <a:extLst>
                    <a:ext uri="{9D8B030D-6E8A-4147-A177-3AD203B41FA5}">
                      <a16:colId xmlns:a16="http://schemas.microsoft.com/office/drawing/2014/main" val="2271030788"/>
                    </a:ext>
                  </a:extLst>
                </a:gridCol>
              </a:tblGrid>
              <a:tr h="410051">
                <a:tc rowSpan="2">
                  <a:txBody>
                    <a:bodyPr/>
                    <a:lstStyle/>
                    <a:p>
                      <a:pPr algn="ctr">
                        <a:lnSpc>
                          <a:spcPct val="107000"/>
                        </a:lnSpc>
                        <a:spcAft>
                          <a:spcPts val="0"/>
                        </a:spcAft>
                      </a:pPr>
                      <a:r>
                        <a:rPr lang="es-CL" sz="1600">
                          <a:effectLst/>
                        </a:rPr>
                        <a:t>Indicadores académicos</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gridSpan="3">
                  <a:txBody>
                    <a:bodyPr/>
                    <a:lstStyle/>
                    <a:p>
                      <a:pPr algn="ctr">
                        <a:lnSpc>
                          <a:spcPct val="107000"/>
                        </a:lnSpc>
                        <a:spcAft>
                          <a:spcPts val="0"/>
                        </a:spcAft>
                      </a:pPr>
                      <a:r>
                        <a:rPr lang="es-CL" sz="1600" dirty="0">
                          <a:effectLst/>
                        </a:rPr>
                        <a:t>Cohorte 1  </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hMerge="1">
                  <a:txBody>
                    <a:bodyPr/>
                    <a:lstStyle/>
                    <a:p>
                      <a:endParaRPr lang="es-CL"/>
                    </a:p>
                  </a:txBody>
                  <a:tcPr/>
                </a:tc>
                <a:tc hMerge="1">
                  <a:txBody>
                    <a:bodyPr/>
                    <a:lstStyle/>
                    <a:p>
                      <a:endParaRPr lang="es-CL"/>
                    </a:p>
                  </a:txBody>
                  <a:tcPr/>
                </a:tc>
                <a:tc gridSpan="3">
                  <a:txBody>
                    <a:bodyPr/>
                    <a:lstStyle/>
                    <a:p>
                      <a:pPr algn="ctr">
                        <a:lnSpc>
                          <a:spcPct val="107000"/>
                        </a:lnSpc>
                        <a:spcAft>
                          <a:spcPts val="0"/>
                        </a:spcAft>
                      </a:pPr>
                      <a:r>
                        <a:rPr lang="es-CL" sz="1600" dirty="0">
                          <a:effectLst/>
                        </a:rPr>
                        <a:t>Cohorte 2</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tcPr>
                </a:tc>
                <a:tc hMerge="1">
                  <a:txBody>
                    <a:bodyPr/>
                    <a:lstStyle/>
                    <a:p>
                      <a:endParaRPr lang="es-CL"/>
                    </a:p>
                  </a:txBody>
                  <a:tcPr/>
                </a:tc>
                <a:tc hMerge="1">
                  <a:txBody>
                    <a:bodyPr/>
                    <a:lstStyle/>
                    <a:p>
                      <a:endParaRPr lang="es-CL"/>
                    </a:p>
                  </a:txBody>
                  <a:tcPr/>
                </a:tc>
                <a:tc gridSpan="3">
                  <a:txBody>
                    <a:bodyPr/>
                    <a:lstStyle/>
                    <a:p>
                      <a:pPr algn="ctr">
                        <a:lnSpc>
                          <a:spcPct val="107000"/>
                        </a:lnSpc>
                        <a:spcAft>
                          <a:spcPts val="0"/>
                        </a:spcAft>
                      </a:pPr>
                      <a:r>
                        <a:rPr lang="es-CL" sz="1600">
                          <a:effectLst/>
                        </a:rPr>
                        <a:t>Cohorte 3</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3083945523"/>
                  </a:ext>
                </a:extLst>
              </a:tr>
              <a:tr h="1108795">
                <a:tc vMerge="1">
                  <a:txBody>
                    <a:bodyPr/>
                    <a:lstStyle/>
                    <a:p>
                      <a:endParaRPr lang="es-CL"/>
                    </a:p>
                  </a:txBody>
                  <a:tcPr/>
                </a:tc>
                <a:tc>
                  <a:txBody>
                    <a:bodyPr/>
                    <a:lstStyle/>
                    <a:p>
                      <a:pPr algn="ctr">
                        <a:lnSpc>
                          <a:spcPct val="107000"/>
                        </a:lnSpc>
                        <a:spcAft>
                          <a:spcPts val="0"/>
                        </a:spcAft>
                      </a:pPr>
                      <a:r>
                        <a:rPr lang="es-CL" sz="1600">
                          <a:effectLst/>
                        </a:rPr>
                        <a:t>con NEE por dos años</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con NEE por un año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sin NEE</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con NEE por dos años</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dirty="0">
                          <a:effectLst/>
                        </a:rPr>
                        <a:t>con NEE por un año</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sin NEE</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dirty="0">
                          <a:effectLst/>
                        </a:rPr>
                        <a:t>con NEE por dos años</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con NEE por un año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sin NEE</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extLst>
                  <a:ext uri="{0D108BD9-81ED-4DB2-BD59-A6C34878D82A}">
                    <a16:rowId xmlns:a16="http://schemas.microsoft.com/office/drawing/2014/main" val="2064698758"/>
                  </a:ext>
                </a:extLst>
              </a:tr>
              <a:tr h="759423">
                <a:tc>
                  <a:txBody>
                    <a:bodyPr/>
                    <a:lstStyle/>
                    <a:p>
                      <a:pPr>
                        <a:lnSpc>
                          <a:spcPct val="107000"/>
                        </a:lnSpc>
                        <a:spcAft>
                          <a:spcPts val="0"/>
                        </a:spcAft>
                      </a:pPr>
                      <a:r>
                        <a:rPr lang="es-CL" sz="1600" b="0" dirty="0">
                          <a:effectLst/>
                        </a:rPr>
                        <a:t>Promedio de notas  2do básico</a:t>
                      </a:r>
                      <a:endParaRPr lang="es-CL"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5,4***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5,1***</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5,7</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5,5</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5,5***</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5,7</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5,5***</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5,3***</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5,7</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extLst>
                  <a:ext uri="{0D108BD9-81ED-4DB2-BD59-A6C34878D82A}">
                    <a16:rowId xmlns:a16="http://schemas.microsoft.com/office/drawing/2014/main" val="2363996350"/>
                  </a:ext>
                </a:extLst>
              </a:tr>
              <a:tr h="759423">
                <a:tc>
                  <a:txBody>
                    <a:bodyPr/>
                    <a:lstStyle/>
                    <a:p>
                      <a:pPr>
                        <a:lnSpc>
                          <a:spcPct val="107000"/>
                        </a:lnSpc>
                        <a:spcAft>
                          <a:spcPts val="0"/>
                        </a:spcAft>
                      </a:pPr>
                      <a:r>
                        <a:rPr lang="es-CL" sz="1600" b="0">
                          <a:effectLst/>
                        </a:rPr>
                        <a:t>Porcentaje asistencia 2do básico</a:t>
                      </a:r>
                      <a:endParaRPr lang="es-CL" sz="1600" b="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88%***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80%***</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86%</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88%***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78%***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87%</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88%***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74%***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84%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extLst>
                  <a:ext uri="{0D108BD9-81ED-4DB2-BD59-A6C34878D82A}">
                    <a16:rowId xmlns:a16="http://schemas.microsoft.com/office/drawing/2014/main" val="2659545271"/>
                  </a:ext>
                </a:extLst>
              </a:tr>
              <a:tr h="759423">
                <a:tc>
                  <a:txBody>
                    <a:bodyPr/>
                    <a:lstStyle/>
                    <a:p>
                      <a:pPr>
                        <a:lnSpc>
                          <a:spcPct val="107000"/>
                        </a:lnSpc>
                        <a:spcAft>
                          <a:spcPts val="0"/>
                        </a:spcAft>
                      </a:pPr>
                      <a:r>
                        <a:rPr lang="es-CL" sz="1600" b="0" dirty="0">
                          <a:effectLst/>
                        </a:rPr>
                        <a:t>Tasa repitencia  2do básico</a:t>
                      </a:r>
                      <a:endParaRPr lang="es-CL"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8,9%***</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6,1%***</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2,5%</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7,7%***</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5,9%***</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2,1%</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6,2%**</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5,1%***</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2,8%</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extLst>
                  <a:ext uri="{0D108BD9-81ED-4DB2-BD59-A6C34878D82A}">
                    <a16:rowId xmlns:a16="http://schemas.microsoft.com/office/drawing/2014/main" val="4238075541"/>
                  </a:ext>
                </a:extLst>
              </a:tr>
              <a:tr h="751669">
                <a:tc>
                  <a:txBody>
                    <a:bodyPr/>
                    <a:lstStyle/>
                    <a:p>
                      <a:pPr>
                        <a:lnSpc>
                          <a:spcPct val="107000"/>
                        </a:lnSpc>
                        <a:spcAft>
                          <a:spcPts val="0"/>
                        </a:spcAft>
                      </a:pPr>
                      <a:r>
                        <a:rPr lang="es-CL" sz="1600" b="0" dirty="0">
                          <a:effectLst/>
                        </a:rPr>
                        <a:t>Tasa deserción 2do básico  </a:t>
                      </a:r>
                      <a:endParaRPr lang="es-CL"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1,91%**</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a:effectLst/>
                        </a:rPr>
                        <a:t>1,56%***</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0,77%</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1,09%*</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0,74%***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0,50%</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R w="12700" cap="flat" cmpd="sng" algn="ctr">
                      <a:solidFill>
                        <a:schemeClr val="bg2">
                          <a:lumMod val="50000"/>
                        </a:schemeClr>
                      </a:solidFill>
                      <a:prstDash val="solid"/>
                      <a:round/>
                      <a:headEnd type="none" w="med" len="med"/>
                      <a:tailEnd type="none" w="med" len="med"/>
                    </a:lnR>
                  </a:tcPr>
                </a:tc>
                <a:tc>
                  <a:txBody>
                    <a:bodyPr/>
                    <a:lstStyle/>
                    <a:p>
                      <a:pPr algn="ctr">
                        <a:lnSpc>
                          <a:spcPct val="107000"/>
                        </a:lnSpc>
                        <a:spcAft>
                          <a:spcPts val="0"/>
                        </a:spcAft>
                      </a:pPr>
                      <a:r>
                        <a:rPr lang="es-CL" sz="1600">
                          <a:effectLst/>
                        </a:rPr>
                        <a:t>.</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lnL w="12700" cap="flat" cmpd="sng" algn="ctr">
                      <a:solidFill>
                        <a:schemeClr val="bg2">
                          <a:lumMod val="50000"/>
                        </a:schemeClr>
                      </a:solidFill>
                      <a:prstDash val="solid"/>
                      <a:round/>
                      <a:headEnd type="none" w="med" len="med"/>
                      <a:tailEnd type="none" w="med" len="med"/>
                    </a:lnL>
                  </a:tcPr>
                </a:tc>
                <a:tc>
                  <a:txBody>
                    <a:bodyPr/>
                    <a:lstStyle/>
                    <a:p>
                      <a:pPr algn="ctr">
                        <a:lnSpc>
                          <a:spcPct val="107000"/>
                        </a:lnSpc>
                        <a:spcAft>
                          <a:spcPts val="0"/>
                        </a:spcAft>
                      </a:pPr>
                      <a:r>
                        <a:rPr lang="es-CL" sz="1600">
                          <a:effectLst/>
                        </a:rPr>
                        <a:t>1,28%*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tc>
                  <a:txBody>
                    <a:bodyPr/>
                    <a:lstStyle/>
                    <a:p>
                      <a:pPr algn="ctr">
                        <a:lnSpc>
                          <a:spcPct val="107000"/>
                        </a:lnSpc>
                        <a:spcAft>
                          <a:spcPts val="0"/>
                        </a:spcAft>
                      </a:pPr>
                      <a:r>
                        <a:rPr lang="es-CL" sz="1600" dirty="0">
                          <a:effectLst/>
                        </a:rPr>
                        <a:t>1,37%</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9729" marR="69729" marT="0" marB="0" anchor="ctr"/>
                </a:tc>
                <a:extLst>
                  <a:ext uri="{0D108BD9-81ED-4DB2-BD59-A6C34878D82A}">
                    <a16:rowId xmlns:a16="http://schemas.microsoft.com/office/drawing/2014/main" val="3473332834"/>
                  </a:ext>
                </a:extLst>
              </a:tr>
            </a:tbl>
          </a:graphicData>
        </a:graphic>
      </p:graphicFrame>
      <p:cxnSp>
        <p:nvCxnSpPr>
          <p:cNvPr id="7" name="Conector recto 6">
            <a:extLst>
              <a:ext uri="{FF2B5EF4-FFF2-40B4-BE49-F238E27FC236}">
                <a16:creationId xmlns:a16="http://schemas.microsoft.com/office/drawing/2014/main" id="{E9FD1BF2-04EB-46DB-94DC-07881CD6F720}"/>
              </a:ext>
            </a:extLst>
          </p:cNvPr>
          <p:cNvCxnSpPr/>
          <p:nvPr/>
        </p:nvCxnSpPr>
        <p:spPr>
          <a:xfrm>
            <a:off x="728133" y="1234424"/>
            <a:ext cx="668866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6B4EA0AC-920D-4806-AC9F-1933A2AAD6F4}"/>
              </a:ext>
            </a:extLst>
          </p:cNvPr>
          <p:cNvSpPr txBox="1"/>
          <p:nvPr/>
        </p:nvSpPr>
        <p:spPr>
          <a:xfrm>
            <a:off x="1014060" y="6213100"/>
            <a:ext cx="9262534" cy="523220"/>
          </a:xfrm>
          <a:prstGeom prst="rect">
            <a:avLst/>
          </a:prstGeom>
          <a:noFill/>
        </p:spPr>
        <p:txBody>
          <a:bodyPr wrap="square" rtlCol="0">
            <a:spAutoFit/>
          </a:bodyPr>
          <a:lstStyle/>
          <a:p>
            <a:r>
              <a:rPr lang="es-CL" sz="1400" dirty="0"/>
              <a:t>*** p&lt;0.01, ** p&lt;0.05, * p&lt;0.1 (Diferencias significativas respecto a la columna a la derecha). </a:t>
            </a:r>
          </a:p>
          <a:p>
            <a:endParaRPr lang="es-CL" sz="1400" dirty="0"/>
          </a:p>
        </p:txBody>
      </p:sp>
      <p:sp>
        <p:nvSpPr>
          <p:cNvPr id="17" name="Rectángulo 16">
            <a:extLst>
              <a:ext uri="{FF2B5EF4-FFF2-40B4-BE49-F238E27FC236}">
                <a16:creationId xmlns:a16="http://schemas.microsoft.com/office/drawing/2014/main" id="{A5AD93DA-1A21-4482-BB4D-C218B6052550}"/>
              </a:ext>
            </a:extLst>
          </p:cNvPr>
          <p:cNvSpPr/>
          <p:nvPr/>
        </p:nvSpPr>
        <p:spPr>
          <a:xfrm>
            <a:off x="728133" y="3057691"/>
            <a:ext cx="10312401" cy="77722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Rectángulo 17">
            <a:extLst>
              <a:ext uri="{FF2B5EF4-FFF2-40B4-BE49-F238E27FC236}">
                <a16:creationId xmlns:a16="http://schemas.microsoft.com/office/drawing/2014/main" id="{BECA679C-7A59-405B-AD0E-303EEB14DBD1}"/>
              </a:ext>
            </a:extLst>
          </p:cNvPr>
          <p:cNvSpPr/>
          <p:nvPr/>
        </p:nvSpPr>
        <p:spPr>
          <a:xfrm>
            <a:off x="728133" y="4572746"/>
            <a:ext cx="10312401" cy="77722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Rectángulo 18">
            <a:extLst>
              <a:ext uri="{FF2B5EF4-FFF2-40B4-BE49-F238E27FC236}">
                <a16:creationId xmlns:a16="http://schemas.microsoft.com/office/drawing/2014/main" id="{180CC7C0-A055-41E4-A720-54A46BF9D68E}"/>
              </a:ext>
            </a:extLst>
          </p:cNvPr>
          <p:cNvSpPr/>
          <p:nvPr/>
        </p:nvSpPr>
        <p:spPr>
          <a:xfrm>
            <a:off x="728132" y="5353100"/>
            <a:ext cx="10312401" cy="74275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42027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770F224-3CCA-4869-BCD7-B55DBBFD0847}"/>
              </a:ext>
            </a:extLst>
          </p:cNvPr>
          <p:cNvSpPr>
            <a:spLocks noGrp="1"/>
          </p:cNvSpPr>
          <p:nvPr>
            <p:ph type="title"/>
          </p:nvPr>
        </p:nvSpPr>
        <p:spPr>
          <a:xfrm>
            <a:off x="0" y="33868"/>
            <a:ext cx="2771451" cy="2302933"/>
          </a:xfrm>
        </p:spPr>
        <p:txBody>
          <a:bodyPr>
            <a:normAutofit/>
          </a:bodyPr>
          <a:lstStyle/>
          <a:p>
            <a:r>
              <a:rPr lang="es-CL" sz="3600" dirty="0"/>
              <a:t>Resultados: </a:t>
            </a:r>
            <a:br>
              <a:rPr lang="es-CL" sz="3600" dirty="0"/>
            </a:br>
            <a:r>
              <a:rPr lang="es-CL" sz="3600" dirty="0"/>
              <a:t>Identificación </a:t>
            </a:r>
            <a:br>
              <a:rPr lang="es-CL" sz="3600" dirty="0"/>
            </a:br>
            <a:r>
              <a:rPr lang="es-CL" sz="3600" dirty="0"/>
              <a:t>de NEE</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Marcador de contenido 4">
            <a:extLst>
              <a:ext uri="{FF2B5EF4-FFF2-40B4-BE49-F238E27FC236}">
                <a16:creationId xmlns:a16="http://schemas.microsoft.com/office/drawing/2014/main" id="{FD8B0BD9-3AE6-47AD-8368-5CE9EF446055}"/>
              </a:ext>
            </a:extLst>
          </p:cNvPr>
          <p:cNvGraphicFramePr>
            <a:graphicFrameLocks noGrp="1"/>
          </p:cNvGraphicFramePr>
          <p:nvPr>
            <p:ph idx="1"/>
            <p:extLst>
              <p:ext uri="{D42A27DB-BD31-4B8C-83A1-F6EECF244321}">
                <p14:modId xmlns:p14="http://schemas.microsoft.com/office/powerpoint/2010/main" val="327040619"/>
              </p:ext>
            </p:extLst>
          </p:nvPr>
        </p:nvGraphicFramePr>
        <p:xfrm>
          <a:off x="2626000" y="33868"/>
          <a:ext cx="9205656" cy="6800292"/>
        </p:xfrm>
        <a:graphic>
          <a:graphicData uri="http://schemas.openxmlformats.org/drawingml/2006/table">
            <a:tbl>
              <a:tblPr firstRow="1" firstCol="1" bandRow="1">
                <a:tableStyleId>{8799B23B-EC83-4686-B30A-512413B5E67A}</a:tableStyleId>
              </a:tblPr>
              <a:tblGrid>
                <a:gridCol w="2812296">
                  <a:extLst>
                    <a:ext uri="{9D8B030D-6E8A-4147-A177-3AD203B41FA5}">
                      <a16:colId xmlns:a16="http://schemas.microsoft.com/office/drawing/2014/main" val="1974596303"/>
                    </a:ext>
                  </a:extLst>
                </a:gridCol>
                <a:gridCol w="1100058">
                  <a:extLst>
                    <a:ext uri="{9D8B030D-6E8A-4147-A177-3AD203B41FA5}">
                      <a16:colId xmlns:a16="http://schemas.microsoft.com/office/drawing/2014/main" val="2089362742"/>
                    </a:ext>
                  </a:extLst>
                </a:gridCol>
                <a:gridCol w="1031062">
                  <a:extLst>
                    <a:ext uri="{9D8B030D-6E8A-4147-A177-3AD203B41FA5}">
                      <a16:colId xmlns:a16="http://schemas.microsoft.com/office/drawing/2014/main" val="466088386"/>
                    </a:ext>
                  </a:extLst>
                </a:gridCol>
                <a:gridCol w="1100058">
                  <a:extLst>
                    <a:ext uri="{9D8B030D-6E8A-4147-A177-3AD203B41FA5}">
                      <a16:colId xmlns:a16="http://schemas.microsoft.com/office/drawing/2014/main" val="723096172"/>
                    </a:ext>
                  </a:extLst>
                </a:gridCol>
                <a:gridCol w="1031062">
                  <a:extLst>
                    <a:ext uri="{9D8B030D-6E8A-4147-A177-3AD203B41FA5}">
                      <a16:colId xmlns:a16="http://schemas.microsoft.com/office/drawing/2014/main" val="1765831094"/>
                    </a:ext>
                  </a:extLst>
                </a:gridCol>
                <a:gridCol w="1100058">
                  <a:extLst>
                    <a:ext uri="{9D8B030D-6E8A-4147-A177-3AD203B41FA5}">
                      <a16:colId xmlns:a16="http://schemas.microsoft.com/office/drawing/2014/main" val="175972773"/>
                    </a:ext>
                  </a:extLst>
                </a:gridCol>
                <a:gridCol w="1031062">
                  <a:extLst>
                    <a:ext uri="{9D8B030D-6E8A-4147-A177-3AD203B41FA5}">
                      <a16:colId xmlns:a16="http://schemas.microsoft.com/office/drawing/2014/main" val="185850124"/>
                    </a:ext>
                  </a:extLst>
                </a:gridCol>
              </a:tblGrid>
              <a:tr h="219370">
                <a:tc rowSpan="2">
                  <a:txBody>
                    <a:bodyPr/>
                    <a:lstStyle/>
                    <a:p>
                      <a:pPr algn="ctr">
                        <a:lnSpc>
                          <a:spcPct val="107000"/>
                        </a:lnSpc>
                        <a:spcAft>
                          <a:spcPts val="0"/>
                        </a:spcAft>
                      </a:pPr>
                      <a:r>
                        <a:rPr lang="es-CL" sz="1500" dirty="0">
                          <a:effectLst/>
                        </a:rPr>
                        <a:t>Variables</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gridSpan="2">
                  <a:txBody>
                    <a:bodyPr/>
                    <a:lstStyle/>
                    <a:p>
                      <a:pPr algn="ctr">
                        <a:lnSpc>
                          <a:spcPct val="107000"/>
                        </a:lnSpc>
                        <a:spcAft>
                          <a:spcPts val="0"/>
                        </a:spcAft>
                      </a:pPr>
                      <a:r>
                        <a:rPr lang="es-CL" sz="1500">
                          <a:effectLst/>
                        </a:rPr>
                        <a:t>Cohorte 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a:effectLst/>
                        </a:rPr>
                        <a:t>Cohorte 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a:effectLst/>
                        </a:rPr>
                        <a:t>Cohorte 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extLst>
                  <a:ext uri="{0D108BD9-81ED-4DB2-BD59-A6C34878D82A}">
                    <a16:rowId xmlns:a16="http://schemas.microsoft.com/office/drawing/2014/main" val="1757962476"/>
                  </a:ext>
                </a:extLst>
              </a:tr>
              <a:tr h="448890">
                <a:tc vMerge="1">
                  <a:txBody>
                    <a:bodyPr/>
                    <a:lstStyle/>
                    <a:p>
                      <a:endParaRPr lang="es-CL"/>
                    </a:p>
                  </a:txBody>
                  <a:tcPr/>
                </a:tc>
                <a:tc>
                  <a:txBody>
                    <a:bodyPr/>
                    <a:lstStyle/>
                    <a:p>
                      <a:pPr algn="ctr">
                        <a:lnSpc>
                          <a:spcPct val="107000"/>
                        </a:lnSpc>
                        <a:spcAft>
                          <a:spcPts val="0"/>
                        </a:spcAft>
                      </a:pPr>
                      <a:r>
                        <a:rPr lang="es-CL" sz="1500">
                          <a:effectLst/>
                        </a:rPr>
                        <a:t>Efecto marginal</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Error estándar</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Efecto marginal</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Error estándar</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Efecto marginal</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Error estándar</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383370152"/>
                  </a:ext>
                </a:extLst>
              </a:tr>
              <a:tr h="219370">
                <a:tc>
                  <a:txBody>
                    <a:bodyPr/>
                    <a:lstStyle/>
                    <a:p>
                      <a:pPr algn="ctr">
                        <a:lnSpc>
                          <a:spcPct val="107000"/>
                        </a:lnSpc>
                        <a:spcAft>
                          <a:spcPts val="0"/>
                        </a:spcAft>
                      </a:pPr>
                      <a:r>
                        <a:rPr lang="es-CL" sz="1500">
                          <a:effectLst/>
                        </a:rPr>
                        <a:t>Individual</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1459817140"/>
                  </a:ext>
                </a:extLst>
              </a:tr>
              <a:tr h="219370">
                <a:tc>
                  <a:txBody>
                    <a:bodyPr/>
                    <a:lstStyle/>
                    <a:p>
                      <a:pPr>
                        <a:lnSpc>
                          <a:spcPct val="107000"/>
                        </a:lnSpc>
                        <a:spcAft>
                          <a:spcPts val="0"/>
                        </a:spcAft>
                      </a:pPr>
                      <a:r>
                        <a:rPr lang="es-CL" sz="1500" b="0">
                          <a:effectLst/>
                        </a:rPr>
                        <a:t>Mujer</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-0,06***</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1686257346"/>
                  </a:ext>
                </a:extLst>
              </a:tr>
              <a:tr h="219370">
                <a:tc>
                  <a:txBody>
                    <a:bodyPr/>
                    <a:lstStyle/>
                    <a:p>
                      <a:pPr>
                        <a:lnSpc>
                          <a:spcPct val="107000"/>
                        </a:lnSpc>
                        <a:spcAft>
                          <a:spcPts val="0"/>
                        </a:spcAft>
                      </a:pPr>
                      <a:r>
                        <a:rPr lang="es-CL" sz="1500" b="0" dirty="0">
                          <a:effectLst/>
                        </a:rPr>
                        <a:t>Alumno Prioritario SEP</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0,001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0,001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941113982"/>
                  </a:ext>
                </a:extLst>
              </a:tr>
              <a:tr h="219370">
                <a:tc>
                  <a:txBody>
                    <a:bodyPr/>
                    <a:lstStyle/>
                    <a:p>
                      <a:pPr>
                        <a:lnSpc>
                          <a:spcPct val="107000"/>
                        </a:lnSpc>
                        <a:spcAft>
                          <a:spcPts val="0"/>
                        </a:spcAft>
                      </a:pPr>
                      <a:r>
                        <a:rPr lang="es-CL" sz="1500" b="0">
                          <a:effectLst/>
                        </a:rPr>
                        <a:t>Repite 1ero básico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0,08***</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0,11**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0,15***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81505072"/>
                  </a:ext>
                </a:extLst>
              </a:tr>
              <a:tr h="219370">
                <a:tc>
                  <a:txBody>
                    <a:bodyPr/>
                    <a:lstStyle/>
                    <a:p>
                      <a:pPr>
                        <a:lnSpc>
                          <a:spcPct val="107000"/>
                        </a:lnSpc>
                        <a:spcAft>
                          <a:spcPts val="0"/>
                        </a:spcAft>
                      </a:pPr>
                      <a:r>
                        <a:rPr lang="es-CL" sz="1500" b="0" dirty="0">
                          <a:effectLst/>
                        </a:rPr>
                        <a:t>Sobreedad</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0,08***</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717187431"/>
                  </a:ext>
                </a:extLst>
              </a:tr>
              <a:tr h="219370">
                <a:tc>
                  <a:txBody>
                    <a:bodyPr/>
                    <a:lstStyle/>
                    <a:p>
                      <a:pPr algn="ctr">
                        <a:lnSpc>
                          <a:spcPct val="107000"/>
                        </a:lnSpc>
                        <a:spcAft>
                          <a:spcPts val="0"/>
                        </a:spcAft>
                      </a:pPr>
                      <a:r>
                        <a:rPr lang="es-CL" sz="1500">
                          <a:effectLst/>
                        </a:rPr>
                        <a:t>Curso</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 </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4241319095"/>
                  </a:ext>
                </a:extLst>
              </a:tr>
              <a:tr h="219370">
                <a:tc>
                  <a:txBody>
                    <a:bodyPr/>
                    <a:lstStyle/>
                    <a:p>
                      <a:pPr>
                        <a:lnSpc>
                          <a:spcPct val="107000"/>
                        </a:lnSpc>
                        <a:spcAft>
                          <a:spcPts val="0"/>
                        </a:spcAft>
                      </a:pPr>
                      <a:r>
                        <a:rPr lang="es-CL" sz="1500" b="0">
                          <a:effectLst/>
                        </a:rPr>
                        <a:t>IDPS: autoestima</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 </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473215296"/>
                  </a:ext>
                </a:extLst>
              </a:tr>
              <a:tr h="219370">
                <a:tc>
                  <a:txBody>
                    <a:bodyPr/>
                    <a:lstStyle/>
                    <a:p>
                      <a:pPr>
                        <a:lnSpc>
                          <a:spcPct val="107000"/>
                        </a:lnSpc>
                        <a:spcAft>
                          <a:spcPts val="0"/>
                        </a:spcAft>
                      </a:pPr>
                      <a:r>
                        <a:rPr lang="es-CL" sz="1500" b="0" dirty="0">
                          <a:effectLst/>
                        </a:rPr>
                        <a:t>IDPS: convivencia</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1800393613"/>
                  </a:ext>
                </a:extLst>
              </a:tr>
              <a:tr h="219370">
                <a:tc>
                  <a:txBody>
                    <a:bodyPr/>
                    <a:lstStyle/>
                    <a:p>
                      <a:pPr algn="ctr">
                        <a:lnSpc>
                          <a:spcPct val="107000"/>
                        </a:lnSpc>
                        <a:spcAft>
                          <a:spcPts val="0"/>
                        </a:spcAft>
                      </a:pPr>
                      <a:r>
                        <a:rPr lang="es-CL" sz="1500">
                          <a:effectLst/>
                        </a:rPr>
                        <a:t>Establecimiento</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2793941579"/>
                  </a:ext>
                </a:extLst>
              </a:tr>
              <a:tr h="219370">
                <a:tc>
                  <a:txBody>
                    <a:bodyPr/>
                    <a:lstStyle/>
                    <a:p>
                      <a:pPr>
                        <a:lnSpc>
                          <a:spcPct val="107000"/>
                        </a:lnSpc>
                        <a:spcAft>
                          <a:spcPts val="0"/>
                        </a:spcAft>
                      </a:pPr>
                      <a:r>
                        <a:rPr lang="es-CL" sz="1500" b="0">
                          <a:effectLst/>
                        </a:rPr>
                        <a:t>Rural</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0,06***</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724617968"/>
                  </a:ext>
                </a:extLst>
              </a:tr>
              <a:tr h="219370">
                <a:tc>
                  <a:txBody>
                    <a:bodyPr/>
                    <a:lstStyle/>
                    <a:p>
                      <a:pPr>
                        <a:lnSpc>
                          <a:spcPct val="107000"/>
                        </a:lnSpc>
                        <a:spcAft>
                          <a:spcPts val="0"/>
                        </a:spcAft>
                      </a:pPr>
                      <a:r>
                        <a:rPr lang="es-CL" sz="1500" b="0" dirty="0">
                          <a:effectLst/>
                        </a:rPr>
                        <a:t>P. Subvencionado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6282644"/>
                  </a:ext>
                </a:extLst>
              </a:tr>
              <a:tr h="219370">
                <a:tc>
                  <a:txBody>
                    <a:bodyPr/>
                    <a:lstStyle/>
                    <a:p>
                      <a:pPr>
                        <a:lnSpc>
                          <a:spcPct val="107000"/>
                        </a:lnSpc>
                        <a:spcAft>
                          <a:spcPts val="0"/>
                        </a:spcAft>
                      </a:pPr>
                      <a:r>
                        <a:rPr lang="es-CL" sz="1500" dirty="0">
                          <a:effectLst/>
                        </a:rPr>
                        <a:t>      </a:t>
                      </a:r>
                      <a:r>
                        <a:rPr lang="es-CL" sz="1500" b="0" dirty="0">
                          <a:effectLst/>
                        </a:rPr>
                        <a:t>GSE del colegio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4027934173"/>
                  </a:ext>
                </a:extLst>
              </a:tr>
              <a:tr h="219370">
                <a:tc>
                  <a:txBody>
                    <a:bodyPr/>
                    <a:lstStyle/>
                    <a:p>
                      <a:pPr>
                        <a:lnSpc>
                          <a:spcPct val="107000"/>
                        </a:lnSpc>
                        <a:spcAft>
                          <a:spcPts val="0"/>
                        </a:spcAft>
                      </a:pPr>
                      <a:r>
                        <a:rPr lang="es-CL" sz="1500" b="0">
                          <a:effectLst/>
                        </a:rPr>
                        <a:t>Medio Bajo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0,001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284412086"/>
                  </a:ext>
                </a:extLst>
              </a:tr>
              <a:tr h="219370">
                <a:tc>
                  <a:txBody>
                    <a:bodyPr/>
                    <a:lstStyle/>
                    <a:p>
                      <a:pPr>
                        <a:lnSpc>
                          <a:spcPct val="107000"/>
                        </a:lnSpc>
                        <a:spcAft>
                          <a:spcPts val="0"/>
                        </a:spcAft>
                      </a:pPr>
                      <a:r>
                        <a:rPr lang="es-CL" sz="1500" b="0">
                          <a:effectLst/>
                        </a:rPr>
                        <a:t>Medio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184032299"/>
                  </a:ext>
                </a:extLst>
              </a:tr>
              <a:tr h="219370">
                <a:tc>
                  <a:txBody>
                    <a:bodyPr/>
                    <a:lstStyle/>
                    <a:p>
                      <a:pPr>
                        <a:lnSpc>
                          <a:spcPct val="107000"/>
                        </a:lnSpc>
                        <a:spcAft>
                          <a:spcPts val="0"/>
                        </a:spcAft>
                      </a:pPr>
                      <a:r>
                        <a:rPr lang="es-CL" sz="1500" b="0">
                          <a:effectLst/>
                        </a:rPr>
                        <a:t>Medio Alto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0,016**</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1017991426"/>
                  </a:ext>
                </a:extLst>
              </a:tr>
              <a:tr h="219370">
                <a:tc>
                  <a:txBody>
                    <a:bodyPr/>
                    <a:lstStyle/>
                    <a:p>
                      <a:pPr>
                        <a:lnSpc>
                          <a:spcPct val="107000"/>
                        </a:lnSpc>
                        <a:spcAft>
                          <a:spcPts val="0"/>
                        </a:spcAft>
                      </a:pPr>
                      <a:r>
                        <a:rPr lang="es-CL" sz="1500" b="0" dirty="0">
                          <a:effectLst/>
                        </a:rPr>
                        <a:t>Alto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0,11**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306136730"/>
                  </a:ext>
                </a:extLst>
              </a:tr>
              <a:tr h="219370">
                <a:tc>
                  <a:txBody>
                    <a:bodyPr/>
                    <a:lstStyle/>
                    <a:p>
                      <a:pPr>
                        <a:lnSpc>
                          <a:spcPct val="107000"/>
                        </a:lnSpc>
                        <a:spcAft>
                          <a:spcPts val="0"/>
                        </a:spcAft>
                      </a:pPr>
                      <a:r>
                        <a:rPr lang="es-CL" sz="1500" b="0" dirty="0">
                          <a:effectLst/>
                        </a:rPr>
                        <a:t>IVE establecimiento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0,20***</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0,25***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0,009</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0,25**</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896079035"/>
                  </a:ext>
                </a:extLst>
              </a:tr>
              <a:tr h="219370">
                <a:tc>
                  <a:txBody>
                    <a:bodyPr/>
                    <a:lstStyle/>
                    <a:p>
                      <a:pPr>
                        <a:lnSpc>
                          <a:spcPct val="107000"/>
                        </a:lnSpc>
                        <a:spcAft>
                          <a:spcPts val="0"/>
                        </a:spcAft>
                      </a:pPr>
                      <a:r>
                        <a:rPr lang="es-CL" sz="1500" dirty="0">
                          <a:effectLst/>
                        </a:rPr>
                        <a:t>    </a:t>
                      </a:r>
                      <a:r>
                        <a:rPr lang="es-CL" sz="1500" b="0" dirty="0">
                          <a:effectLst/>
                        </a:rPr>
                        <a:t>Categoría Desempeño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 </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2761984249"/>
                  </a:ext>
                </a:extLst>
              </a:tr>
              <a:tr h="219370">
                <a:tc>
                  <a:txBody>
                    <a:bodyPr/>
                    <a:lstStyle/>
                    <a:p>
                      <a:pPr>
                        <a:lnSpc>
                          <a:spcPct val="107000"/>
                        </a:lnSpc>
                        <a:spcAft>
                          <a:spcPts val="0"/>
                        </a:spcAft>
                      </a:pPr>
                      <a:r>
                        <a:rPr lang="es-CL" sz="1500" b="0">
                          <a:effectLst/>
                        </a:rPr>
                        <a:t>Medio bajo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2650355753"/>
                  </a:ext>
                </a:extLst>
              </a:tr>
              <a:tr h="219370">
                <a:tc>
                  <a:txBody>
                    <a:bodyPr/>
                    <a:lstStyle/>
                    <a:p>
                      <a:pPr>
                        <a:lnSpc>
                          <a:spcPct val="107000"/>
                        </a:lnSpc>
                        <a:spcAft>
                          <a:spcPts val="0"/>
                        </a:spcAft>
                      </a:pPr>
                      <a:r>
                        <a:rPr lang="es-CL" sz="1500" b="0">
                          <a:effectLst/>
                        </a:rPr>
                        <a:t>Medio</a:t>
                      </a:r>
                      <a:endParaRPr lang="es-CL" sz="1500" b="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-0,004*</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0,002</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650848481"/>
                  </a:ext>
                </a:extLst>
              </a:tr>
              <a:tr h="219370">
                <a:tc>
                  <a:txBody>
                    <a:bodyPr/>
                    <a:lstStyle/>
                    <a:p>
                      <a:pPr>
                        <a:lnSpc>
                          <a:spcPct val="107000"/>
                        </a:lnSpc>
                        <a:spcAft>
                          <a:spcPts val="0"/>
                        </a:spcAft>
                      </a:pPr>
                      <a:r>
                        <a:rPr lang="es-CL" sz="1500" b="0" dirty="0">
                          <a:effectLst/>
                        </a:rPr>
                        <a:t>Alto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0,002</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3058227082"/>
                  </a:ext>
                </a:extLst>
              </a:tr>
              <a:tr h="448890">
                <a:tc>
                  <a:txBody>
                    <a:bodyPr/>
                    <a:lstStyle/>
                    <a:p>
                      <a:pPr>
                        <a:lnSpc>
                          <a:spcPct val="107000"/>
                        </a:lnSpc>
                        <a:spcAft>
                          <a:spcPts val="0"/>
                        </a:spcAft>
                      </a:pPr>
                      <a:r>
                        <a:rPr lang="es-CL" sz="1500" b="0" dirty="0">
                          <a:effectLst/>
                        </a:rPr>
                        <a:t>N° alumnos integrados por establecimiento</a:t>
                      </a:r>
                      <a:endParaRPr lang="es-CL"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dirty="0">
                          <a:effectLst/>
                        </a:rPr>
                        <a:t>0,001***</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0,0001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1400546354"/>
                  </a:ext>
                </a:extLst>
              </a:tr>
              <a:tr h="219370">
                <a:tc>
                  <a:txBody>
                    <a:bodyPr/>
                    <a:lstStyle/>
                    <a:p>
                      <a:pPr>
                        <a:lnSpc>
                          <a:spcPct val="107000"/>
                        </a:lnSpc>
                        <a:spcAft>
                          <a:spcPts val="0"/>
                        </a:spcAft>
                      </a:pPr>
                      <a:r>
                        <a:rPr lang="es-CL" sz="1500">
                          <a:effectLst/>
                        </a:rPr>
                        <a:t>Constante</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-3,9***</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0,06</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-3.8**</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0,06</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-3,7**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a:txBody>
                    <a:bodyPr/>
                    <a:lstStyle/>
                    <a:p>
                      <a:pPr algn="ctr">
                        <a:lnSpc>
                          <a:spcPct val="107000"/>
                        </a:lnSpc>
                        <a:spcAft>
                          <a:spcPts val="0"/>
                        </a:spcAft>
                      </a:pPr>
                      <a:r>
                        <a:rPr lang="es-CL" sz="1500">
                          <a:effectLst/>
                        </a:rPr>
                        <a:t>0,07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extLst>
                  <a:ext uri="{0D108BD9-81ED-4DB2-BD59-A6C34878D82A}">
                    <a16:rowId xmlns:a16="http://schemas.microsoft.com/office/drawing/2014/main" val="675647702"/>
                  </a:ext>
                </a:extLst>
              </a:tr>
              <a:tr h="219370">
                <a:tc>
                  <a:txBody>
                    <a:bodyPr/>
                    <a:lstStyle/>
                    <a:p>
                      <a:pPr>
                        <a:lnSpc>
                          <a:spcPct val="107000"/>
                        </a:lnSpc>
                        <a:spcAft>
                          <a:spcPts val="0"/>
                        </a:spcAft>
                      </a:pPr>
                      <a:r>
                        <a:rPr lang="es-CL" sz="1500" dirty="0">
                          <a:effectLst/>
                        </a:rPr>
                        <a:t>Pseudo R cuadrado</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gridSpan="2">
                  <a:txBody>
                    <a:bodyPr/>
                    <a:lstStyle/>
                    <a:p>
                      <a:pPr algn="ctr">
                        <a:lnSpc>
                          <a:spcPct val="107000"/>
                        </a:lnSpc>
                        <a:spcAft>
                          <a:spcPts val="0"/>
                        </a:spcAft>
                      </a:pPr>
                      <a:r>
                        <a:rPr lang="es-CL" sz="1500">
                          <a:effectLst/>
                        </a:rPr>
                        <a:t>0,13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a:effectLst/>
                        </a:rPr>
                        <a:t>0,13</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a:effectLst/>
                        </a:rPr>
                        <a:t>0,11</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extLst>
                  <a:ext uri="{0D108BD9-81ED-4DB2-BD59-A6C34878D82A}">
                    <a16:rowId xmlns:a16="http://schemas.microsoft.com/office/drawing/2014/main" val="1182732239"/>
                  </a:ext>
                </a:extLst>
              </a:tr>
              <a:tr h="219370">
                <a:tc>
                  <a:txBody>
                    <a:bodyPr/>
                    <a:lstStyle/>
                    <a:p>
                      <a:pPr>
                        <a:lnSpc>
                          <a:spcPct val="107000"/>
                        </a:lnSpc>
                        <a:spcAft>
                          <a:spcPts val="0"/>
                        </a:spcAft>
                      </a:pPr>
                      <a:r>
                        <a:rPr lang="es-CL" sz="1500">
                          <a:effectLst/>
                        </a:rPr>
                        <a:t>Observaciones</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gridSpan="2">
                  <a:txBody>
                    <a:bodyPr/>
                    <a:lstStyle/>
                    <a:p>
                      <a:pPr algn="ctr">
                        <a:lnSpc>
                          <a:spcPct val="107000"/>
                        </a:lnSpc>
                        <a:spcAft>
                          <a:spcPts val="0"/>
                        </a:spcAft>
                      </a:pPr>
                      <a:r>
                        <a:rPr lang="es-CL" sz="1500" dirty="0">
                          <a:effectLst/>
                        </a:rPr>
                        <a:t>214.295</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a:effectLst/>
                        </a:rPr>
                        <a:t>217.267</a:t>
                      </a:r>
                      <a:endParaRPr lang="es-CL" sz="150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tc gridSpan="2">
                  <a:txBody>
                    <a:bodyPr/>
                    <a:lstStyle/>
                    <a:p>
                      <a:pPr algn="ctr">
                        <a:lnSpc>
                          <a:spcPct val="107000"/>
                        </a:lnSpc>
                        <a:spcAft>
                          <a:spcPts val="0"/>
                        </a:spcAft>
                      </a:pPr>
                      <a:r>
                        <a:rPr lang="es-CL" sz="1500" dirty="0">
                          <a:effectLst/>
                        </a:rPr>
                        <a:t>192.187</a:t>
                      </a:r>
                      <a:endParaRPr lang="es-CL"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10723" marR="10723" marT="0" marB="0" anchor="ctr"/>
                </a:tc>
                <a:tc hMerge="1">
                  <a:txBody>
                    <a:bodyPr/>
                    <a:lstStyle/>
                    <a:p>
                      <a:endParaRPr lang="es-CL"/>
                    </a:p>
                  </a:txBody>
                  <a:tcPr/>
                </a:tc>
                <a:extLst>
                  <a:ext uri="{0D108BD9-81ED-4DB2-BD59-A6C34878D82A}">
                    <a16:rowId xmlns:a16="http://schemas.microsoft.com/office/drawing/2014/main" val="777908767"/>
                  </a:ext>
                </a:extLst>
              </a:tr>
            </a:tbl>
          </a:graphicData>
        </a:graphic>
      </p:graphicFrame>
      <p:sp>
        <p:nvSpPr>
          <p:cNvPr id="17" name="CuadroTexto 16">
            <a:extLst>
              <a:ext uri="{FF2B5EF4-FFF2-40B4-BE49-F238E27FC236}">
                <a16:creationId xmlns:a16="http://schemas.microsoft.com/office/drawing/2014/main" id="{9999EAAF-D3B5-404B-A775-0E620F496514}"/>
              </a:ext>
            </a:extLst>
          </p:cNvPr>
          <p:cNvSpPr txBox="1"/>
          <p:nvPr/>
        </p:nvSpPr>
        <p:spPr>
          <a:xfrm>
            <a:off x="166913" y="2973681"/>
            <a:ext cx="1883524" cy="2017580"/>
          </a:xfrm>
          <a:prstGeom prst="rect">
            <a:avLst/>
          </a:prstGeom>
        </p:spPr>
        <p:txBody>
          <a:bodyPr vert="horz" lIns="91440" tIns="45720" rIns="91440" bIns="45720" rtlCol="0">
            <a:noAutofit/>
          </a:bodyPr>
          <a:lstStyle/>
          <a:p>
            <a:pPr indent="-228600" algn="ctr">
              <a:lnSpc>
                <a:spcPct val="90000"/>
              </a:lnSpc>
              <a:spcAft>
                <a:spcPts val="600"/>
              </a:spcAft>
              <a:buFont typeface="Arial" panose="020B0604020202020204" pitchFamily="34" charset="0"/>
              <a:buChar char="•"/>
            </a:pPr>
            <a:endParaRPr lang="es-CL" sz="1600" dirty="0"/>
          </a:p>
          <a:p>
            <a:pPr algn="ctr">
              <a:lnSpc>
                <a:spcPct val="90000"/>
              </a:lnSpc>
              <a:spcAft>
                <a:spcPts val="600"/>
              </a:spcAft>
            </a:pPr>
            <a:r>
              <a:rPr lang="es-CL" sz="1600" dirty="0"/>
              <a:t>Detección de NEE varía según las características sociodemográficas y el contexto educacional de los estudiantes.</a:t>
            </a:r>
          </a:p>
        </p:txBody>
      </p:sp>
      <p:sp>
        <p:nvSpPr>
          <p:cNvPr id="18" name="Rectángulo 17">
            <a:extLst>
              <a:ext uri="{FF2B5EF4-FFF2-40B4-BE49-F238E27FC236}">
                <a16:creationId xmlns:a16="http://schemas.microsoft.com/office/drawing/2014/main" id="{284BB5B1-0E54-4C4F-9C4B-F7AE4B2F5DEA}"/>
              </a:ext>
            </a:extLst>
          </p:cNvPr>
          <p:cNvSpPr/>
          <p:nvPr/>
        </p:nvSpPr>
        <p:spPr>
          <a:xfrm>
            <a:off x="2625997" y="4462548"/>
            <a:ext cx="9205655" cy="2514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Rectángulo 18">
            <a:extLst>
              <a:ext uri="{FF2B5EF4-FFF2-40B4-BE49-F238E27FC236}">
                <a16:creationId xmlns:a16="http://schemas.microsoft.com/office/drawing/2014/main" id="{E1FECF1E-8337-43C2-BA99-641F70A7C4A2}"/>
              </a:ext>
            </a:extLst>
          </p:cNvPr>
          <p:cNvSpPr/>
          <p:nvPr/>
        </p:nvSpPr>
        <p:spPr>
          <a:xfrm>
            <a:off x="2625996" y="985136"/>
            <a:ext cx="9205655" cy="2514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0" name="Rectángulo 19">
            <a:extLst>
              <a:ext uri="{FF2B5EF4-FFF2-40B4-BE49-F238E27FC236}">
                <a16:creationId xmlns:a16="http://schemas.microsoft.com/office/drawing/2014/main" id="{040424C2-B59D-4BD5-84E2-28707B597406}"/>
              </a:ext>
            </a:extLst>
          </p:cNvPr>
          <p:cNvSpPr/>
          <p:nvPr/>
        </p:nvSpPr>
        <p:spPr>
          <a:xfrm>
            <a:off x="2625996" y="1224387"/>
            <a:ext cx="9205655" cy="2514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1" name="Rectángulo 20">
            <a:extLst>
              <a:ext uri="{FF2B5EF4-FFF2-40B4-BE49-F238E27FC236}">
                <a16:creationId xmlns:a16="http://schemas.microsoft.com/office/drawing/2014/main" id="{D43231E8-6A2F-4617-A85F-D5A065FBBF02}"/>
              </a:ext>
            </a:extLst>
          </p:cNvPr>
          <p:cNvSpPr/>
          <p:nvPr/>
        </p:nvSpPr>
        <p:spPr>
          <a:xfrm>
            <a:off x="2625994" y="1696242"/>
            <a:ext cx="9205655" cy="21008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Rectángulo 21">
            <a:extLst>
              <a:ext uri="{FF2B5EF4-FFF2-40B4-BE49-F238E27FC236}">
                <a16:creationId xmlns:a16="http://schemas.microsoft.com/office/drawing/2014/main" id="{4100FC26-B4EC-43EE-956A-F022E4B4A555}"/>
              </a:ext>
            </a:extLst>
          </p:cNvPr>
          <p:cNvSpPr/>
          <p:nvPr/>
        </p:nvSpPr>
        <p:spPr>
          <a:xfrm>
            <a:off x="2625994" y="3064467"/>
            <a:ext cx="9205655" cy="25146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331160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4AED5AA-FF2A-4791-8AB0-20405616ABD0}"/>
              </a:ext>
            </a:extLst>
          </p:cNvPr>
          <p:cNvSpPr>
            <a:spLocks noGrp="1"/>
          </p:cNvSpPr>
          <p:nvPr>
            <p:ph type="title"/>
          </p:nvPr>
        </p:nvSpPr>
        <p:spPr>
          <a:xfrm>
            <a:off x="1046746" y="586822"/>
            <a:ext cx="3560252" cy="1645920"/>
          </a:xfrm>
        </p:spPr>
        <p:txBody>
          <a:bodyPr>
            <a:normAutofit/>
          </a:bodyPr>
          <a:lstStyle/>
          <a:p>
            <a:r>
              <a:rPr lang="es-CL" sz="3200" dirty="0"/>
              <a:t>Resultados: </a:t>
            </a:r>
            <a:r>
              <a:rPr lang="es-CL" sz="3200" i="1" dirty="0" err="1"/>
              <a:t>Propensity</a:t>
            </a:r>
            <a:r>
              <a:rPr lang="es-CL" sz="3200" i="1" dirty="0"/>
              <a:t> Score </a:t>
            </a:r>
            <a:r>
              <a:rPr lang="es-CL" sz="3200" i="1" dirty="0" err="1"/>
              <a:t>Matching</a:t>
            </a:r>
            <a:endParaRPr lang="es-CL" sz="3200" i="1" dirty="0"/>
          </a:p>
        </p:txBody>
      </p:sp>
      <p:sp>
        <p:nvSpPr>
          <p:cNvPr id="13" name="Rectangle 1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6C346255-2FF4-46C8-8681-B4A18FAD322D}"/>
              </a:ext>
            </a:extLst>
          </p:cNvPr>
          <p:cNvSpPr>
            <a:spLocks noGrp="1"/>
          </p:cNvSpPr>
          <p:nvPr>
            <p:ph idx="1"/>
          </p:nvPr>
        </p:nvSpPr>
        <p:spPr>
          <a:xfrm>
            <a:off x="5351716" y="586822"/>
            <a:ext cx="6002636" cy="1867617"/>
          </a:xfrm>
        </p:spPr>
        <p:txBody>
          <a:bodyPr anchor="ctr">
            <a:normAutofit lnSpcReduction="10000"/>
          </a:bodyPr>
          <a:lstStyle/>
          <a:p>
            <a:pPr algn="just"/>
            <a:r>
              <a:rPr lang="es-CL" sz="1800" dirty="0"/>
              <a:t>Las probabilidades predichas entre ambos grupos son equivalentes y fluctúan entre el 40% y 97%. Solo para la tercera cohorte el rango de probabilidades predichas es menor (de 0,57% a 0,94%).</a:t>
            </a:r>
          </a:p>
          <a:p>
            <a:pPr algn="just"/>
            <a:r>
              <a:rPr lang="es-CL" sz="1800" dirty="0"/>
              <a:t>Al realizar un test de medias para los grupos de tratamiento y control post </a:t>
            </a:r>
            <a:r>
              <a:rPr lang="es-CL" sz="1800" i="1" dirty="0" err="1"/>
              <a:t>matching</a:t>
            </a:r>
            <a:r>
              <a:rPr lang="es-CL" sz="1800" dirty="0"/>
              <a:t> se evidencia que los grupos son bastantes similares salvo pequeñas diferencias.</a:t>
            </a:r>
          </a:p>
          <a:p>
            <a:pPr algn="just"/>
            <a:endParaRPr lang="es-CL" sz="1800" dirty="0"/>
          </a:p>
        </p:txBody>
      </p:sp>
      <p:graphicFrame>
        <p:nvGraphicFramePr>
          <p:cNvPr id="4" name="Tabla 3">
            <a:extLst>
              <a:ext uri="{FF2B5EF4-FFF2-40B4-BE49-F238E27FC236}">
                <a16:creationId xmlns:a16="http://schemas.microsoft.com/office/drawing/2014/main" id="{9CCF99D1-E884-456D-879E-7E0CCA34D9B1}"/>
              </a:ext>
            </a:extLst>
          </p:cNvPr>
          <p:cNvGraphicFramePr>
            <a:graphicFrameLocks noGrp="1"/>
          </p:cNvGraphicFramePr>
          <p:nvPr>
            <p:extLst>
              <p:ext uri="{D42A27DB-BD31-4B8C-83A1-F6EECF244321}">
                <p14:modId xmlns:p14="http://schemas.microsoft.com/office/powerpoint/2010/main" val="3190090614"/>
              </p:ext>
            </p:extLst>
          </p:nvPr>
        </p:nvGraphicFramePr>
        <p:xfrm>
          <a:off x="557784" y="2978629"/>
          <a:ext cx="11164830" cy="3004112"/>
        </p:xfrm>
        <a:graphic>
          <a:graphicData uri="http://schemas.openxmlformats.org/drawingml/2006/table">
            <a:tbl>
              <a:tblPr firstRow="1" firstCol="1" bandRow="1">
                <a:tableStyleId>{F5AB1C69-6EDB-4FF4-983F-18BD219EF322}</a:tableStyleId>
              </a:tblPr>
              <a:tblGrid>
                <a:gridCol w="2123600">
                  <a:extLst>
                    <a:ext uri="{9D8B030D-6E8A-4147-A177-3AD203B41FA5}">
                      <a16:colId xmlns:a16="http://schemas.microsoft.com/office/drawing/2014/main" val="3785980769"/>
                    </a:ext>
                  </a:extLst>
                </a:gridCol>
                <a:gridCol w="1020031">
                  <a:extLst>
                    <a:ext uri="{9D8B030D-6E8A-4147-A177-3AD203B41FA5}">
                      <a16:colId xmlns:a16="http://schemas.microsoft.com/office/drawing/2014/main" val="3551111522"/>
                    </a:ext>
                  </a:extLst>
                </a:gridCol>
                <a:gridCol w="1035420">
                  <a:extLst>
                    <a:ext uri="{9D8B030D-6E8A-4147-A177-3AD203B41FA5}">
                      <a16:colId xmlns:a16="http://schemas.microsoft.com/office/drawing/2014/main" val="998890918"/>
                    </a:ext>
                  </a:extLst>
                </a:gridCol>
                <a:gridCol w="1035420">
                  <a:extLst>
                    <a:ext uri="{9D8B030D-6E8A-4147-A177-3AD203B41FA5}">
                      <a16:colId xmlns:a16="http://schemas.microsoft.com/office/drawing/2014/main" val="3781617293"/>
                    </a:ext>
                  </a:extLst>
                </a:gridCol>
                <a:gridCol w="912313">
                  <a:extLst>
                    <a:ext uri="{9D8B030D-6E8A-4147-A177-3AD203B41FA5}">
                      <a16:colId xmlns:a16="http://schemas.microsoft.com/office/drawing/2014/main" val="3553014294"/>
                    </a:ext>
                  </a:extLst>
                </a:gridCol>
                <a:gridCol w="1091715">
                  <a:extLst>
                    <a:ext uri="{9D8B030D-6E8A-4147-A177-3AD203B41FA5}">
                      <a16:colId xmlns:a16="http://schemas.microsoft.com/office/drawing/2014/main" val="2559981201"/>
                    </a:ext>
                  </a:extLst>
                </a:gridCol>
                <a:gridCol w="1099172">
                  <a:extLst>
                    <a:ext uri="{9D8B030D-6E8A-4147-A177-3AD203B41FA5}">
                      <a16:colId xmlns:a16="http://schemas.microsoft.com/office/drawing/2014/main" val="3681352347"/>
                    </a:ext>
                  </a:extLst>
                </a:gridCol>
                <a:gridCol w="987057">
                  <a:extLst>
                    <a:ext uri="{9D8B030D-6E8A-4147-A177-3AD203B41FA5}">
                      <a16:colId xmlns:a16="http://schemas.microsoft.com/office/drawing/2014/main" val="2990479997"/>
                    </a:ext>
                  </a:extLst>
                </a:gridCol>
                <a:gridCol w="1091715">
                  <a:extLst>
                    <a:ext uri="{9D8B030D-6E8A-4147-A177-3AD203B41FA5}">
                      <a16:colId xmlns:a16="http://schemas.microsoft.com/office/drawing/2014/main" val="1108878118"/>
                    </a:ext>
                  </a:extLst>
                </a:gridCol>
                <a:gridCol w="768387">
                  <a:extLst>
                    <a:ext uri="{9D8B030D-6E8A-4147-A177-3AD203B41FA5}">
                      <a16:colId xmlns:a16="http://schemas.microsoft.com/office/drawing/2014/main" val="516874761"/>
                    </a:ext>
                  </a:extLst>
                </a:gridCol>
              </a:tblGrid>
              <a:tr h="232513">
                <a:tc rowSpan="2">
                  <a:txBody>
                    <a:bodyPr/>
                    <a:lstStyle/>
                    <a:p>
                      <a:pPr algn="ctr">
                        <a:lnSpc>
                          <a:spcPct val="107000"/>
                        </a:lnSpc>
                        <a:spcAft>
                          <a:spcPts val="0"/>
                        </a:spcAft>
                      </a:pPr>
                      <a:r>
                        <a:rPr lang="es-CL" sz="1400">
                          <a:effectLst/>
                        </a:rPr>
                        <a:t>Variables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gridSpan="3">
                  <a:txBody>
                    <a:bodyPr/>
                    <a:lstStyle/>
                    <a:p>
                      <a:pPr algn="ctr">
                        <a:lnSpc>
                          <a:spcPct val="107000"/>
                        </a:lnSpc>
                        <a:spcAft>
                          <a:spcPts val="0"/>
                        </a:spcAft>
                      </a:pPr>
                      <a:r>
                        <a:rPr lang="es-CL" sz="1400" dirty="0">
                          <a:effectLst/>
                        </a:rPr>
                        <a:t>Cohorte 1</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hMerge="1">
                  <a:txBody>
                    <a:bodyPr/>
                    <a:lstStyle/>
                    <a:p>
                      <a:endParaRPr lang="es-CL"/>
                    </a:p>
                  </a:txBody>
                  <a:tcPr/>
                </a:tc>
                <a:tc hMerge="1">
                  <a:txBody>
                    <a:bodyPr/>
                    <a:lstStyle/>
                    <a:p>
                      <a:endParaRPr lang="es-CL"/>
                    </a:p>
                  </a:txBody>
                  <a:tcPr/>
                </a:tc>
                <a:tc gridSpan="3">
                  <a:txBody>
                    <a:bodyPr/>
                    <a:lstStyle/>
                    <a:p>
                      <a:pPr algn="ctr">
                        <a:lnSpc>
                          <a:spcPct val="107000"/>
                        </a:lnSpc>
                        <a:spcAft>
                          <a:spcPts val="0"/>
                        </a:spcAft>
                      </a:pPr>
                      <a:r>
                        <a:rPr lang="es-CL" sz="1400">
                          <a:effectLst/>
                        </a:rPr>
                        <a:t>Cohorte 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hMerge="1">
                  <a:txBody>
                    <a:bodyPr/>
                    <a:lstStyle/>
                    <a:p>
                      <a:endParaRPr lang="es-CL"/>
                    </a:p>
                  </a:txBody>
                  <a:tcPr/>
                </a:tc>
                <a:tc hMerge="1">
                  <a:txBody>
                    <a:bodyPr/>
                    <a:lstStyle/>
                    <a:p>
                      <a:endParaRPr lang="es-CL"/>
                    </a:p>
                  </a:txBody>
                  <a:tcPr/>
                </a:tc>
                <a:tc gridSpan="3">
                  <a:txBody>
                    <a:bodyPr/>
                    <a:lstStyle/>
                    <a:p>
                      <a:pPr algn="ctr">
                        <a:lnSpc>
                          <a:spcPct val="107000"/>
                        </a:lnSpc>
                        <a:spcAft>
                          <a:spcPts val="0"/>
                        </a:spcAft>
                      </a:pPr>
                      <a:r>
                        <a:rPr lang="es-CL" sz="1400">
                          <a:effectLst/>
                        </a:rPr>
                        <a:t>Cohorte 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4015243086"/>
                  </a:ext>
                </a:extLst>
              </a:tr>
              <a:tr h="232513">
                <a:tc vMerge="1">
                  <a:txBody>
                    <a:bodyPr/>
                    <a:lstStyle/>
                    <a:p>
                      <a:endParaRPr lang="es-CL"/>
                    </a:p>
                  </a:txBody>
                  <a:tcPr/>
                </a:tc>
                <a:tc>
                  <a:txBody>
                    <a:bodyPr/>
                    <a:lstStyle/>
                    <a:p>
                      <a:pPr algn="ctr">
                        <a:lnSpc>
                          <a:spcPct val="107000"/>
                        </a:lnSpc>
                        <a:spcAft>
                          <a:spcPts val="0"/>
                        </a:spcAft>
                      </a:pPr>
                      <a:r>
                        <a:rPr lang="es-CL" sz="1400">
                          <a:effectLst/>
                        </a:rPr>
                        <a:t>Tratado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Control</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t</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Tratado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Control</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t</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Tratados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Control</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T</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3139664306"/>
                  </a:ext>
                </a:extLst>
              </a:tr>
              <a:tr h="232513">
                <a:tc>
                  <a:txBody>
                    <a:bodyPr/>
                    <a:lstStyle/>
                    <a:p>
                      <a:pPr>
                        <a:lnSpc>
                          <a:spcPct val="107000"/>
                        </a:lnSpc>
                        <a:spcAft>
                          <a:spcPts val="0"/>
                        </a:spcAft>
                      </a:pPr>
                      <a:r>
                        <a:rPr lang="es-CL" sz="1400">
                          <a:effectLst/>
                        </a:rPr>
                        <a:t>Mujer</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1,11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1,84*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0,51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4055013112"/>
                  </a:ext>
                </a:extLst>
              </a:tr>
              <a:tr h="232513">
                <a:tc>
                  <a:txBody>
                    <a:bodyPr/>
                    <a:lstStyle/>
                    <a:p>
                      <a:pPr>
                        <a:lnSpc>
                          <a:spcPct val="107000"/>
                        </a:lnSpc>
                        <a:spcAft>
                          <a:spcPts val="0"/>
                        </a:spcAft>
                      </a:pPr>
                      <a:r>
                        <a:rPr lang="es-CL" sz="1400">
                          <a:effectLst/>
                        </a:rPr>
                        <a:t>Alumno Prioritario SEP</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-2,48**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-0,49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-0,37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3057899490"/>
                  </a:ext>
                </a:extLst>
              </a:tr>
              <a:tr h="232513">
                <a:tc>
                  <a:txBody>
                    <a:bodyPr/>
                    <a:lstStyle/>
                    <a:p>
                      <a:pPr>
                        <a:lnSpc>
                          <a:spcPct val="107000"/>
                        </a:lnSpc>
                        <a:spcAft>
                          <a:spcPts val="0"/>
                        </a:spcAft>
                      </a:pPr>
                      <a:r>
                        <a:rPr lang="es-CL" sz="1400">
                          <a:effectLst/>
                        </a:rPr>
                        <a:t>Sobreedad</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0,48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0,45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4,24***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0,42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0,43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-1,22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0,38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0,39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-1,51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997424877"/>
                  </a:ext>
                </a:extLst>
              </a:tr>
              <a:tr h="232513">
                <a:tc>
                  <a:txBody>
                    <a:bodyPr/>
                    <a:lstStyle/>
                    <a:p>
                      <a:pPr>
                        <a:lnSpc>
                          <a:spcPct val="107000"/>
                        </a:lnSpc>
                        <a:spcAft>
                          <a:spcPts val="0"/>
                        </a:spcAft>
                      </a:pPr>
                      <a:r>
                        <a:rPr lang="es-CL" sz="1400">
                          <a:effectLst/>
                        </a:rPr>
                        <a:t>Rural</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0,19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0,19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0,19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1,84*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0,22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0,21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108629022"/>
                  </a:ext>
                </a:extLst>
              </a:tr>
              <a:tr h="232513">
                <a:tc>
                  <a:txBody>
                    <a:bodyPr/>
                    <a:lstStyle/>
                    <a:p>
                      <a:pPr>
                        <a:lnSpc>
                          <a:spcPct val="107000"/>
                        </a:lnSpc>
                        <a:spcAft>
                          <a:spcPts val="0"/>
                        </a:spcAft>
                      </a:pPr>
                      <a:r>
                        <a:rPr lang="es-CL" sz="1400">
                          <a:effectLst/>
                        </a:rPr>
                        <a:t>P. Subvencionado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1,29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1,53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-1,24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1,33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-0,99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4187918780"/>
                  </a:ext>
                </a:extLst>
              </a:tr>
              <a:tr h="232513">
                <a:tc>
                  <a:txBody>
                    <a:bodyPr/>
                    <a:lstStyle/>
                    <a:p>
                      <a:pPr>
                        <a:lnSpc>
                          <a:spcPct val="107000"/>
                        </a:lnSpc>
                        <a:spcAft>
                          <a:spcPts val="0"/>
                        </a:spcAft>
                      </a:pPr>
                      <a:r>
                        <a:rPr lang="es-CL" sz="1400">
                          <a:effectLst/>
                        </a:rPr>
                        <a:t>IDPS: autoestima</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74,38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74,38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-0,01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74,26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74,21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0,97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4003963664"/>
                  </a:ext>
                </a:extLst>
              </a:tr>
              <a:tr h="232513">
                <a:tc>
                  <a:txBody>
                    <a:bodyPr/>
                    <a:lstStyle/>
                    <a:p>
                      <a:pPr>
                        <a:lnSpc>
                          <a:spcPct val="107000"/>
                        </a:lnSpc>
                        <a:spcAft>
                          <a:spcPts val="0"/>
                        </a:spcAft>
                      </a:pPr>
                      <a:r>
                        <a:rPr lang="es-CL" sz="1400">
                          <a:effectLst/>
                        </a:rPr>
                        <a:t>IDPS: convivencia</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74,29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74,17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74,31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74,26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0,91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tc>
                  <a:txBody>
                    <a:bodyPr/>
                    <a:lstStyle/>
                    <a:p>
                      <a:pPr>
                        <a:lnSpc>
                          <a:spcPct val="107000"/>
                        </a:lnSpc>
                      </a:pPr>
                      <a:endParaRPr lang="es-CL" sz="1400">
                        <a:effectLst/>
                        <a:latin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2489705558"/>
                  </a:ext>
                </a:extLst>
              </a:tr>
              <a:tr h="232513">
                <a:tc>
                  <a:txBody>
                    <a:bodyPr/>
                    <a:lstStyle/>
                    <a:p>
                      <a:pPr>
                        <a:lnSpc>
                          <a:spcPct val="107000"/>
                        </a:lnSpc>
                        <a:spcAft>
                          <a:spcPts val="0"/>
                        </a:spcAft>
                      </a:pPr>
                      <a:r>
                        <a:rPr lang="es-CL" sz="1400">
                          <a:effectLst/>
                        </a:rPr>
                        <a:t>GSE establecimiento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0,58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2,07</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2,09</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439361298"/>
                  </a:ext>
                </a:extLst>
              </a:tr>
              <a:tr h="232513">
                <a:tc>
                  <a:txBody>
                    <a:bodyPr/>
                    <a:lstStyle/>
                    <a:p>
                      <a:pPr>
                        <a:lnSpc>
                          <a:spcPct val="107000"/>
                        </a:lnSpc>
                        <a:spcAft>
                          <a:spcPts val="0"/>
                        </a:spcAft>
                      </a:pPr>
                      <a:r>
                        <a:rPr lang="es-CL" sz="1400">
                          <a:effectLst/>
                        </a:rPr>
                        <a:t>IVE establecimiento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-1,4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-0,75</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0,83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2,53**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3293380271"/>
                  </a:ext>
                </a:extLst>
              </a:tr>
              <a:tr h="437081">
                <a:tc>
                  <a:txBody>
                    <a:bodyPr/>
                    <a:lstStyle/>
                    <a:p>
                      <a:pPr>
                        <a:lnSpc>
                          <a:spcPct val="107000"/>
                        </a:lnSpc>
                        <a:spcAft>
                          <a:spcPts val="0"/>
                        </a:spcAft>
                      </a:pPr>
                      <a:r>
                        <a:rPr lang="es-CL" sz="1400">
                          <a:effectLst/>
                        </a:rPr>
                        <a:t>N° alumnos NEE por establecimiento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dirty="0">
                          <a:effectLst/>
                        </a:rPr>
                        <a:t>63,5</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66,1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-5,76***</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67,8</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69,3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-3,71***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71,1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a:effectLst/>
                        </a:rPr>
                        <a:t>72,4</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tc>
                  <a:txBody>
                    <a:bodyPr/>
                    <a:lstStyle/>
                    <a:p>
                      <a:pPr algn="ctr">
                        <a:lnSpc>
                          <a:spcPct val="107000"/>
                        </a:lnSpc>
                        <a:spcAft>
                          <a:spcPts val="0"/>
                        </a:spcAft>
                      </a:pPr>
                      <a:r>
                        <a:rPr lang="es-CL" sz="1400" dirty="0">
                          <a:effectLst/>
                        </a:rPr>
                        <a:t>-3,43***</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685" marR="44685" marT="0" marB="0" anchor="ctr"/>
                </a:tc>
                <a:extLst>
                  <a:ext uri="{0D108BD9-81ED-4DB2-BD59-A6C34878D82A}">
                    <a16:rowId xmlns:a16="http://schemas.microsoft.com/office/drawing/2014/main" val="862466392"/>
                  </a:ext>
                </a:extLst>
              </a:tr>
            </a:tbl>
          </a:graphicData>
        </a:graphic>
      </p:graphicFrame>
      <p:sp>
        <p:nvSpPr>
          <p:cNvPr id="10" name="Rectángulo 9">
            <a:extLst>
              <a:ext uri="{FF2B5EF4-FFF2-40B4-BE49-F238E27FC236}">
                <a16:creationId xmlns:a16="http://schemas.microsoft.com/office/drawing/2014/main" id="{1AF44B1F-27C3-4F9B-8759-4621DD402984}"/>
              </a:ext>
            </a:extLst>
          </p:cNvPr>
          <p:cNvSpPr/>
          <p:nvPr/>
        </p:nvSpPr>
        <p:spPr>
          <a:xfrm>
            <a:off x="554415" y="5537200"/>
            <a:ext cx="11163451" cy="42860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124082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D8F939A-0C4E-46EB-9573-BC4B965108F4}"/>
              </a:ext>
            </a:extLst>
          </p:cNvPr>
          <p:cNvSpPr>
            <a:spLocks noGrp="1"/>
          </p:cNvSpPr>
          <p:nvPr>
            <p:ph type="title"/>
          </p:nvPr>
        </p:nvSpPr>
        <p:spPr>
          <a:xfrm>
            <a:off x="429768" y="307749"/>
            <a:ext cx="11201400" cy="1106424"/>
          </a:xfrm>
        </p:spPr>
        <p:txBody>
          <a:bodyPr>
            <a:normAutofit/>
          </a:bodyPr>
          <a:lstStyle/>
          <a:p>
            <a:r>
              <a:rPr lang="es-CL" sz="3600" dirty="0"/>
              <a:t>Resultados: </a:t>
            </a:r>
            <a:r>
              <a:rPr lang="es-CL" sz="3600" i="1" dirty="0" err="1"/>
              <a:t>Propensity</a:t>
            </a:r>
            <a:r>
              <a:rPr lang="es-CL" sz="3600" i="1" dirty="0"/>
              <a:t> Score </a:t>
            </a:r>
            <a:r>
              <a:rPr lang="es-CL" sz="3600" i="1" dirty="0" err="1"/>
              <a:t>Matching</a:t>
            </a:r>
            <a:endParaRPr lang="es-CL" sz="3600" i="1" dirty="0"/>
          </a:p>
        </p:txBody>
      </p:sp>
      <p:sp>
        <p:nvSpPr>
          <p:cNvPr id="40" name="Rectangle 39">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2" name="Rectangle 41">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80D3D8EA-0F80-4592-B149-B254603BE58C}"/>
              </a:ext>
            </a:extLst>
          </p:cNvPr>
          <p:cNvSpPr>
            <a:spLocks noGrp="1"/>
          </p:cNvSpPr>
          <p:nvPr>
            <p:ph idx="1"/>
          </p:nvPr>
        </p:nvSpPr>
        <p:spPr>
          <a:xfrm>
            <a:off x="7562090" y="1721923"/>
            <a:ext cx="4069078" cy="4520560"/>
          </a:xfrm>
        </p:spPr>
        <p:txBody>
          <a:bodyPr anchor="ctr">
            <a:normAutofit/>
          </a:bodyPr>
          <a:lstStyle/>
          <a:p>
            <a:pPr algn="just"/>
            <a:r>
              <a:rPr lang="es-CL" sz="1700" dirty="0"/>
              <a:t>Cohortes 1 y 2 </a:t>
            </a:r>
            <a:r>
              <a:rPr lang="es-ES" sz="1700" dirty="0"/>
              <a:t>mejoran promedio anual en 0,11 y 0,10 desviaciones estándar. </a:t>
            </a:r>
            <a:r>
              <a:rPr lang="es-ES" sz="1700" b="1" dirty="0"/>
              <a:t>El efecto del PIE sobre el rendimiento es positivo pero bajo</a:t>
            </a:r>
            <a:r>
              <a:rPr lang="es-ES" sz="1700" dirty="0"/>
              <a:t>.</a:t>
            </a:r>
          </a:p>
          <a:p>
            <a:pPr algn="just"/>
            <a:r>
              <a:rPr lang="es-CL" sz="1700" dirty="0"/>
              <a:t>Efecto del PIE sobre las repitencia es positivo, pero de reducido tamaño (0,01 desviaciones estándar para las cohortes uno y dos). </a:t>
            </a:r>
            <a:r>
              <a:rPr lang="es-CL" sz="1700" b="1" dirty="0"/>
              <a:t>Un estudiante que permaneció por más tiempo en el PIE aumenta sus probabilidades de repetir 2do básico</a:t>
            </a:r>
            <a:r>
              <a:rPr lang="es-CL" sz="1700" dirty="0"/>
              <a:t>. </a:t>
            </a:r>
          </a:p>
          <a:p>
            <a:pPr algn="just"/>
            <a:r>
              <a:rPr lang="es-CL" sz="1700" dirty="0"/>
              <a:t>Sobre deserción, solo hay efecto para la cohorte 2, pero magnitud del coeficiente fue marginal </a:t>
            </a:r>
            <a:r>
              <a:rPr lang="es-ES" sz="1700" dirty="0"/>
              <a:t>(</a:t>
            </a:r>
            <a:r>
              <a:rPr lang="es-CL" sz="1700" dirty="0"/>
              <a:t>0,002). </a:t>
            </a:r>
            <a:r>
              <a:rPr lang="es-CL" sz="1700" b="1" dirty="0"/>
              <a:t>Permanecer un año más en el PIE no tendría efecto en la trayectoria de los alumnos con NEE.</a:t>
            </a:r>
            <a:endParaRPr lang="es-CL" sz="1700" dirty="0"/>
          </a:p>
          <a:p>
            <a:pPr algn="just"/>
            <a:endParaRPr lang="es-CL" sz="1700" dirty="0"/>
          </a:p>
        </p:txBody>
      </p:sp>
      <p:graphicFrame>
        <p:nvGraphicFramePr>
          <p:cNvPr id="4" name="Tabla 3">
            <a:extLst>
              <a:ext uri="{FF2B5EF4-FFF2-40B4-BE49-F238E27FC236}">
                <a16:creationId xmlns:a16="http://schemas.microsoft.com/office/drawing/2014/main" id="{ADFF86D3-FE7A-4D6D-840C-FDF2ADCD7F4A}"/>
              </a:ext>
            </a:extLst>
          </p:cNvPr>
          <p:cNvGraphicFramePr>
            <a:graphicFrameLocks noGrp="1"/>
          </p:cNvGraphicFramePr>
          <p:nvPr>
            <p:extLst>
              <p:ext uri="{D42A27DB-BD31-4B8C-83A1-F6EECF244321}">
                <p14:modId xmlns:p14="http://schemas.microsoft.com/office/powerpoint/2010/main" val="4223385667"/>
              </p:ext>
            </p:extLst>
          </p:nvPr>
        </p:nvGraphicFramePr>
        <p:xfrm>
          <a:off x="429768" y="1304778"/>
          <a:ext cx="6684266" cy="5528076"/>
        </p:xfrm>
        <a:graphic>
          <a:graphicData uri="http://schemas.openxmlformats.org/drawingml/2006/table">
            <a:tbl>
              <a:tblPr firstRow="1" firstCol="1" bandRow="1">
                <a:noFill/>
                <a:tableStyleId>{5C22544A-7EE6-4342-B048-85BDC9FD1C3A}</a:tableStyleId>
              </a:tblPr>
              <a:tblGrid>
                <a:gridCol w="1134505">
                  <a:extLst>
                    <a:ext uri="{9D8B030D-6E8A-4147-A177-3AD203B41FA5}">
                      <a16:colId xmlns:a16="http://schemas.microsoft.com/office/drawing/2014/main" val="1666792204"/>
                    </a:ext>
                  </a:extLst>
                </a:gridCol>
                <a:gridCol w="1317489">
                  <a:extLst>
                    <a:ext uri="{9D8B030D-6E8A-4147-A177-3AD203B41FA5}">
                      <a16:colId xmlns:a16="http://schemas.microsoft.com/office/drawing/2014/main" val="4197123087"/>
                    </a:ext>
                  </a:extLst>
                </a:gridCol>
                <a:gridCol w="1030500">
                  <a:extLst>
                    <a:ext uri="{9D8B030D-6E8A-4147-A177-3AD203B41FA5}">
                      <a16:colId xmlns:a16="http://schemas.microsoft.com/office/drawing/2014/main" val="3228866266"/>
                    </a:ext>
                  </a:extLst>
                </a:gridCol>
                <a:gridCol w="1085636">
                  <a:extLst>
                    <a:ext uri="{9D8B030D-6E8A-4147-A177-3AD203B41FA5}">
                      <a16:colId xmlns:a16="http://schemas.microsoft.com/office/drawing/2014/main" val="3124119948"/>
                    </a:ext>
                  </a:extLst>
                </a:gridCol>
                <a:gridCol w="1030500">
                  <a:extLst>
                    <a:ext uri="{9D8B030D-6E8A-4147-A177-3AD203B41FA5}">
                      <a16:colId xmlns:a16="http://schemas.microsoft.com/office/drawing/2014/main" val="2784565537"/>
                    </a:ext>
                  </a:extLst>
                </a:gridCol>
                <a:gridCol w="1085636">
                  <a:extLst>
                    <a:ext uri="{9D8B030D-6E8A-4147-A177-3AD203B41FA5}">
                      <a16:colId xmlns:a16="http://schemas.microsoft.com/office/drawing/2014/main" val="3476084984"/>
                    </a:ext>
                  </a:extLst>
                </a:gridCol>
              </a:tblGrid>
              <a:tr h="231157">
                <a:tc rowSpan="3">
                  <a:txBody>
                    <a:bodyPr/>
                    <a:lstStyle/>
                    <a:p>
                      <a:pPr algn="r">
                        <a:lnSpc>
                          <a:spcPct val="107000"/>
                        </a:lnSpc>
                        <a:spcAft>
                          <a:spcPts val="0"/>
                        </a:spcAft>
                      </a:pPr>
                      <a:r>
                        <a:rPr lang="es-CL" sz="1200" b="1">
                          <a:solidFill>
                            <a:schemeClr val="tx1">
                              <a:lumMod val="75000"/>
                              <a:lumOff val="25000"/>
                            </a:schemeClr>
                          </a:solidFill>
                          <a:effectLst/>
                        </a:rPr>
                        <a:t>Cohorte analizada</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140371" marT="46790" marB="46790" anchor="ctr">
                    <a:lnL w="9525" cap="flat" cmpd="sng" algn="ctr">
                      <a:solidFill>
                        <a:srgbClr val="D8DEDC"/>
                      </a:solidFill>
                      <a:prstDash val="solid"/>
                    </a:lnL>
                    <a:lnR w="9525" cap="flat" cmpd="sng" algn="ctr">
                      <a:solidFill>
                        <a:srgbClr val="D8DCDC"/>
                      </a:solidFill>
                      <a:prstDash val="solid"/>
                    </a:lnR>
                    <a:lnT w="12700" cmpd="sng">
                      <a:noFill/>
                      <a:prstDash val="solid"/>
                    </a:lnT>
                    <a:lnB w="9525" cap="flat" cmpd="sng" algn="ctr">
                      <a:solidFill>
                        <a:srgbClr val="D8DCDC"/>
                      </a:solidFill>
                      <a:prstDash val="solid"/>
                    </a:lnB>
                    <a:noFill/>
                  </a:tcPr>
                </a:tc>
                <a:tc rowSpan="3">
                  <a:txBody>
                    <a:bodyPr/>
                    <a:lstStyle/>
                    <a:p>
                      <a:pPr algn="ctr">
                        <a:lnSpc>
                          <a:spcPct val="107000"/>
                        </a:lnSpc>
                        <a:spcAft>
                          <a:spcPts val="0"/>
                        </a:spcAft>
                      </a:pPr>
                      <a:r>
                        <a:rPr lang="es-CL" sz="1200" b="1">
                          <a:solidFill>
                            <a:schemeClr val="tx1">
                              <a:lumMod val="75000"/>
                              <a:lumOff val="25000"/>
                            </a:schemeClr>
                          </a:solidFill>
                          <a:effectLst/>
                        </a:rPr>
                        <a:t>Estimación de impacto </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12700" cmpd="sng">
                      <a:noFill/>
                      <a:prstDash val="solid"/>
                    </a:lnT>
                    <a:lnB w="9525" cap="flat" cmpd="sng" algn="ctr">
                      <a:solidFill>
                        <a:srgbClr val="D8DCDC"/>
                      </a:solidFill>
                      <a:prstDash val="solid"/>
                    </a:lnB>
                    <a:noFill/>
                  </a:tcPr>
                </a:tc>
                <a:tc gridSpan="2">
                  <a:txBody>
                    <a:bodyPr/>
                    <a:lstStyle/>
                    <a:p>
                      <a:pPr algn="ctr">
                        <a:lnSpc>
                          <a:spcPct val="107000"/>
                        </a:lnSpc>
                        <a:spcAft>
                          <a:spcPts val="0"/>
                        </a:spcAft>
                      </a:pPr>
                      <a:r>
                        <a:rPr lang="es-CL" sz="1200" b="1" dirty="0">
                          <a:solidFill>
                            <a:schemeClr val="tx1">
                              <a:lumMod val="75000"/>
                              <a:lumOff val="25000"/>
                            </a:schemeClr>
                          </a:solidFill>
                          <a:effectLst/>
                        </a:rPr>
                        <a:t>Comparación Emparejada</a:t>
                      </a:r>
                      <a:endParaRPr lang="es-CL" sz="12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12700" cmpd="sng">
                      <a:noFill/>
                      <a:prstDash val="solid"/>
                    </a:lnT>
                    <a:lnB w="9525" cap="flat" cmpd="sng" algn="ctr">
                      <a:solidFill>
                        <a:srgbClr val="D8DCDC"/>
                      </a:solidFill>
                      <a:prstDash val="solid"/>
                    </a:lnB>
                    <a:noFill/>
                  </a:tcPr>
                </a:tc>
                <a:tc hMerge="1">
                  <a:txBody>
                    <a:bodyPr/>
                    <a:lstStyle/>
                    <a:p>
                      <a:endParaRPr lang="es-CL"/>
                    </a:p>
                  </a:txBody>
                  <a:tcPr/>
                </a:tc>
                <a:tc gridSpan="2">
                  <a:txBody>
                    <a:bodyPr/>
                    <a:lstStyle/>
                    <a:p>
                      <a:pPr algn="ctr">
                        <a:lnSpc>
                          <a:spcPct val="107000"/>
                        </a:lnSpc>
                        <a:spcAft>
                          <a:spcPts val="0"/>
                        </a:spcAft>
                      </a:pPr>
                      <a:r>
                        <a:rPr lang="es-CL" sz="1200" b="1">
                          <a:solidFill>
                            <a:schemeClr val="tx1">
                              <a:lumMod val="75000"/>
                              <a:lumOff val="25000"/>
                            </a:schemeClr>
                          </a:solidFill>
                          <a:effectLst/>
                        </a:rPr>
                        <a:t>Comparación Emparejada</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12700" cmpd="sng">
                      <a:noFill/>
                      <a:prstDash val="solid"/>
                    </a:lnT>
                    <a:lnB w="9525" cap="flat" cmpd="sng" algn="ctr">
                      <a:solidFill>
                        <a:srgbClr val="D8DCDC"/>
                      </a:solidFill>
                      <a:prstDash val="solid"/>
                    </a:lnB>
                    <a:noFill/>
                  </a:tcPr>
                </a:tc>
                <a:tc hMerge="1">
                  <a:txBody>
                    <a:bodyPr/>
                    <a:lstStyle/>
                    <a:p>
                      <a:endParaRPr lang="es-CL"/>
                    </a:p>
                  </a:txBody>
                  <a:tcPr/>
                </a:tc>
                <a:extLst>
                  <a:ext uri="{0D108BD9-81ED-4DB2-BD59-A6C34878D82A}">
                    <a16:rowId xmlns:a16="http://schemas.microsoft.com/office/drawing/2014/main" val="4105752927"/>
                  </a:ext>
                </a:extLst>
              </a:tr>
              <a:tr h="231157">
                <a:tc vMerge="1">
                  <a:txBody>
                    <a:bodyPr/>
                    <a:lstStyle/>
                    <a:p>
                      <a:endParaRPr lang="es-CL"/>
                    </a:p>
                  </a:txBody>
                  <a:tcPr/>
                </a:tc>
                <a:tc vMerge="1">
                  <a:txBody>
                    <a:bodyPr/>
                    <a:lstStyle/>
                    <a:p>
                      <a:endParaRPr lang="es-CL"/>
                    </a:p>
                  </a:txBody>
                  <a:tcPr/>
                </a:tc>
                <a:tc gridSpan="2">
                  <a:txBody>
                    <a:bodyPr/>
                    <a:lstStyle/>
                    <a:p>
                      <a:pPr algn="ctr">
                        <a:lnSpc>
                          <a:spcPct val="107000"/>
                        </a:lnSpc>
                        <a:spcAft>
                          <a:spcPts val="0"/>
                        </a:spcAft>
                      </a:pPr>
                      <a:r>
                        <a:rPr lang="es-CL" sz="1200">
                          <a:solidFill>
                            <a:schemeClr val="tx1">
                              <a:lumMod val="75000"/>
                              <a:lumOff val="25000"/>
                            </a:schemeClr>
                          </a:solidFill>
                          <a:effectLst/>
                        </a:rPr>
                        <a:t>Dos años versus uno</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hMerge="1">
                  <a:txBody>
                    <a:bodyPr/>
                    <a:lstStyle/>
                    <a:p>
                      <a:endParaRPr lang="es-CL"/>
                    </a:p>
                  </a:txBody>
                  <a:tcPr/>
                </a:tc>
                <a:tc gridSpan="2">
                  <a:txBody>
                    <a:bodyPr/>
                    <a:lstStyle/>
                    <a:p>
                      <a:pPr algn="ctr">
                        <a:lnSpc>
                          <a:spcPct val="107000"/>
                        </a:lnSpc>
                        <a:spcAft>
                          <a:spcPts val="0"/>
                        </a:spcAft>
                      </a:pPr>
                      <a:r>
                        <a:rPr lang="es-CL" sz="1200">
                          <a:solidFill>
                            <a:schemeClr val="tx1">
                              <a:lumMod val="75000"/>
                              <a:lumOff val="25000"/>
                            </a:schemeClr>
                          </a:solidFill>
                          <a:effectLst/>
                        </a:rPr>
                        <a:t>Tres años versus uno</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hMerge="1">
                  <a:txBody>
                    <a:bodyPr/>
                    <a:lstStyle/>
                    <a:p>
                      <a:endParaRPr lang="es-CL"/>
                    </a:p>
                  </a:txBody>
                  <a:tcPr/>
                </a:tc>
                <a:extLst>
                  <a:ext uri="{0D108BD9-81ED-4DB2-BD59-A6C34878D82A}">
                    <a16:rowId xmlns:a16="http://schemas.microsoft.com/office/drawing/2014/main" val="297239006"/>
                  </a:ext>
                </a:extLst>
              </a:tr>
              <a:tr h="356321">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dirty="0">
                          <a:solidFill>
                            <a:schemeClr val="tx1">
                              <a:lumMod val="75000"/>
                              <a:lumOff val="25000"/>
                            </a:schemeClr>
                          </a:solidFill>
                          <a:effectLst/>
                        </a:rPr>
                        <a:t>5 vecinos cercanos</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10 vecinos cercanos</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5 vecinos cercanos</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10 vecinos cercanos</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837812918"/>
                  </a:ext>
                </a:extLst>
              </a:tr>
              <a:tr h="231157">
                <a:tc rowSpan="6">
                  <a:txBody>
                    <a:bodyPr/>
                    <a:lstStyle/>
                    <a:p>
                      <a:pPr algn="r">
                        <a:lnSpc>
                          <a:spcPct val="107000"/>
                        </a:lnSpc>
                        <a:spcAft>
                          <a:spcPts val="0"/>
                        </a:spcAft>
                      </a:pPr>
                      <a:r>
                        <a:rPr lang="es-CL" sz="1200" b="1">
                          <a:solidFill>
                            <a:schemeClr val="tx1">
                              <a:lumMod val="75000"/>
                              <a:lumOff val="25000"/>
                            </a:schemeClr>
                          </a:solidFill>
                          <a:effectLst/>
                        </a:rPr>
                        <a:t>Cohorte 1</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140371" marT="46790" marB="46790" anchor="ctr">
                    <a:lnL w="12700" cmpd="sng">
                      <a:noFill/>
                      <a:prstDash val="solid"/>
                    </a:lnL>
                    <a:lnR w="9525" cap="flat" cmpd="sng" algn="ctr">
                      <a:solidFill>
                        <a:srgbClr val="D8DCDC"/>
                      </a:solidFill>
                      <a:prstDash val="solid"/>
                    </a:lnR>
                    <a:lnT w="9525" cap="flat" cmpd="sng" algn="ctr">
                      <a:solidFill>
                        <a:srgbClr val="D8DCDC"/>
                      </a:solidFill>
                      <a:prstDash val="solid"/>
                    </a:lnT>
                    <a:lnB w="9525" cap="flat" cmpd="sng" algn="ctr">
                      <a:noFill/>
                      <a:prstDash val="solid"/>
                    </a:lnB>
                    <a:noFill/>
                  </a:tcPr>
                </a:tc>
                <a:tc rowSpan="2">
                  <a:txBody>
                    <a:bodyPr/>
                    <a:lstStyle/>
                    <a:p>
                      <a:pPr algn="ctr">
                        <a:lnSpc>
                          <a:spcPct val="107000"/>
                        </a:lnSpc>
                        <a:spcAft>
                          <a:spcPts val="0"/>
                        </a:spcAft>
                      </a:pPr>
                      <a:r>
                        <a:rPr lang="es-CL" sz="1200">
                          <a:solidFill>
                            <a:schemeClr val="tx1">
                              <a:lumMod val="75000"/>
                              <a:lumOff val="25000"/>
                            </a:schemeClr>
                          </a:solidFill>
                          <a:effectLst/>
                        </a:rPr>
                        <a:t>Repitencia</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368828813"/>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(0,0053)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(0,0051)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(0,0052)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(0,0049)</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396439388"/>
                  </a:ext>
                </a:extLst>
              </a:tr>
              <a:tr h="231157">
                <a:tc vMerge="1">
                  <a:txBody>
                    <a:bodyPr/>
                    <a:lstStyle/>
                    <a:p>
                      <a:endParaRPr lang="es-CL"/>
                    </a:p>
                  </a:txBody>
                  <a:tcPr/>
                </a:tc>
                <a:tc rowSpan="2">
                  <a:txBody>
                    <a:bodyPr/>
                    <a:lstStyle/>
                    <a:p>
                      <a:pPr algn="ctr">
                        <a:lnSpc>
                          <a:spcPct val="107000"/>
                        </a:lnSpc>
                        <a:spcAft>
                          <a:spcPts val="0"/>
                        </a:spcAft>
                      </a:pPr>
                      <a:r>
                        <a:rPr lang="es-CL" sz="1200" dirty="0">
                          <a:solidFill>
                            <a:schemeClr val="tx1">
                              <a:lumMod val="75000"/>
                              <a:lumOff val="25000"/>
                            </a:schemeClr>
                          </a:solidFill>
                          <a:effectLst/>
                        </a:rPr>
                        <a:t>Rendimiento Académico</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0,10***</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0,097***</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0,17***</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830464002"/>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(0,0114)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(0,0151)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(0,0157)</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dirty="0">
                          <a:solidFill>
                            <a:schemeClr val="tx1">
                              <a:lumMod val="75000"/>
                              <a:lumOff val="25000"/>
                            </a:schemeClr>
                          </a:solidFill>
                          <a:effectLst/>
                        </a:rPr>
                        <a:t>(0,0119)</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1510971147"/>
                  </a:ext>
                </a:extLst>
              </a:tr>
              <a:tr h="231157">
                <a:tc vMerge="1">
                  <a:txBody>
                    <a:bodyPr/>
                    <a:lstStyle/>
                    <a:p>
                      <a:endParaRPr lang="es-CL"/>
                    </a:p>
                  </a:txBody>
                  <a:tcPr/>
                </a:tc>
                <a:tc rowSpan="2">
                  <a:txBody>
                    <a:bodyPr/>
                    <a:lstStyle/>
                    <a:p>
                      <a:pPr algn="ctr">
                        <a:lnSpc>
                          <a:spcPct val="107000"/>
                        </a:lnSpc>
                        <a:spcAft>
                          <a:spcPts val="0"/>
                        </a:spcAft>
                      </a:pPr>
                      <a:r>
                        <a:rPr lang="es-CL" sz="1200">
                          <a:solidFill>
                            <a:schemeClr val="tx1">
                              <a:lumMod val="75000"/>
                              <a:lumOff val="25000"/>
                            </a:schemeClr>
                          </a:solidFill>
                          <a:effectLst/>
                        </a:rPr>
                        <a:t>Deserción</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0,00003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0,000001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0,00001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37055787"/>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(0,0006)</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(0,0005)</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(0,0006)</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(0,0005)</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670297204"/>
                  </a:ext>
                </a:extLst>
              </a:tr>
              <a:tr h="231157">
                <a:tc rowSpan="6">
                  <a:txBody>
                    <a:bodyPr/>
                    <a:lstStyle/>
                    <a:p>
                      <a:pPr algn="r">
                        <a:lnSpc>
                          <a:spcPct val="107000"/>
                        </a:lnSpc>
                        <a:spcAft>
                          <a:spcPts val="0"/>
                        </a:spcAft>
                      </a:pPr>
                      <a:r>
                        <a:rPr lang="es-CL" sz="1200" b="1">
                          <a:solidFill>
                            <a:schemeClr val="tx1">
                              <a:lumMod val="75000"/>
                              <a:lumOff val="25000"/>
                            </a:schemeClr>
                          </a:solidFill>
                          <a:effectLst/>
                        </a:rPr>
                        <a:t>Cohorte 2</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140371" marT="46790" marB="46790" anchor="ctr">
                    <a:lnL w="12700" cmpd="sng">
                      <a:noFill/>
                      <a:prstDash val="solid"/>
                    </a:lnL>
                    <a:lnR w="9525" cap="flat" cmpd="sng" algn="ctr">
                      <a:solidFill>
                        <a:srgbClr val="D8DCDC"/>
                      </a:solidFill>
                      <a:prstDash val="solid"/>
                    </a:lnR>
                    <a:lnT w="9525" cap="flat" cmpd="sng" algn="ctr">
                      <a:noFill/>
                      <a:prstDash val="solid"/>
                    </a:lnT>
                    <a:lnB w="9525" cap="flat" cmpd="sng" algn="ctr">
                      <a:noFill/>
                      <a:prstDash val="solid"/>
                    </a:lnB>
                    <a:noFill/>
                  </a:tcPr>
                </a:tc>
                <a:tc rowSpan="2">
                  <a:txBody>
                    <a:bodyPr/>
                    <a:lstStyle/>
                    <a:p>
                      <a:pPr algn="ctr">
                        <a:lnSpc>
                          <a:spcPct val="107000"/>
                        </a:lnSpc>
                        <a:spcAft>
                          <a:spcPts val="0"/>
                        </a:spcAft>
                      </a:pPr>
                      <a:r>
                        <a:rPr lang="es-CL" sz="1200" dirty="0">
                          <a:solidFill>
                            <a:schemeClr val="tx1">
                              <a:lumMod val="75000"/>
                              <a:lumOff val="25000"/>
                            </a:schemeClr>
                          </a:solidFill>
                          <a:effectLst/>
                        </a:rPr>
                        <a:t>Repitencia</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0,018***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0,017***</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0,026***</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0,026***</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708832477"/>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(0,0049)</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(0,0041)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(0,0048)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359670800"/>
                  </a:ext>
                </a:extLst>
              </a:tr>
              <a:tr h="231157">
                <a:tc vMerge="1">
                  <a:txBody>
                    <a:bodyPr/>
                    <a:lstStyle/>
                    <a:p>
                      <a:endParaRPr lang="es-CL"/>
                    </a:p>
                  </a:txBody>
                  <a:tcPr/>
                </a:tc>
                <a:tc rowSpan="2">
                  <a:txBody>
                    <a:bodyPr/>
                    <a:lstStyle/>
                    <a:p>
                      <a:pPr algn="ctr">
                        <a:lnSpc>
                          <a:spcPct val="107000"/>
                        </a:lnSpc>
                        <a:spcAft>
                          <a:spcPts val="0"/>
                        </a:spcAft>
                      </a:pPr>
                      <a:r>
                        <a:rPr lang="es-CL" sz="1200">
                          <a:solidFill>
                            <a:schemeClr val="tx1">
                              <a:lumMod val="75000"/>
                              <a:lumOff val="25000"/>
                            </a:schemeClr>
                          </a:solidFill>
                          <a:effectLst/>
                        </a:rPr>
                        <a:t>Rendimiento Académico</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0,10***</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0,19***</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0,20***</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503512137"/>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(0,0098)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dirty="0">
                          <a:solidFill>
                            <a:schemeClr val="tx1">
                              <a:lumMod val="75000"/>
                              <a:lumOff val="25000"/>
                            </a:schemeClr>
                          </a:solidFill>
                          <a:effectLst/>
                        </a:rPr>
                        <a:t>(0,0111)</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(0,0133)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(0,0122)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3037328119"/>
                  </a:ext>
                </a:extLst>
              </a:tr>
              <a:tr h="231157">
                <a:tc vMerge="1">
                  <a:txBody>
                    <a:bodyPr/>
                    <a:lstStyle/>
                    <a:p>
                      <a:endParaRPr lang="es-CL"/>
                    </a:p>
                  </a:txBody>
                  <a:tcPr/>
                </a:tc>
                <a:tc rowSpan="2">
                  <a:txBody>
                    <a:bodyPr/>
                    <a:lstStyle/>
                    <a:p>
                      <a:pPr algn="ctr">
                        <a:lnSpc>
                          <a:spcPct val="107000"/>
                        </a:lnSpc>
                        <a:spcAft>
                          <a:spcPts val="0"/>
                        </a:spcAft>
                      </a:pPr>
                      <a:r>
                        <a:rPr lang="es-CL" sz="1200" dirty="0">
                          <a:solidFill>
                            <a:schemeClr val="tx1">
                              <a:lumMod val="75000"/>
                              <a:lumOff val="25000"/>
                            </a:schemeClr>
                          </a:solidFill>
                          <a:effectLst/>
                        </a:rPr>
                        <a:t>Deserción</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0,0009</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0,0009</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4062724958"/>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(0,0014)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(0,0014)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(0,0022)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(0,0018)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2856880541"/>
                  </a:ext>
                </a:extLst>
              </a:tr>
              <a:tr h="231157">
                <a:tc rowSpan="4">
                  <a:txBody>
                    <a:bodyPr/>
                    <a:lstStyle/>
                    <a:p>
                      <a:pPr algn="r">
                        <a:lnSpc>
                          <a:spcPct val="107000"/>
                        </a:lnSpc>
                        <a:spcAft>
                          <a:spcPts val="0"/>
                        </a:spcAft>
                      </a:pPr>
                      <a:r>
                        <a:rPr lang="es-CL" sz="1200" b="1">
                          <a:solidFill>
                            <a:schemeClr val="tx1">
                              <a:lumMod val="75000"/>
                              <a:lumOff val="25000"/>
                            </a:schemeClr>
                          </a:solidFill>
                          <a:effectLst/>
                        </a:rPr>
                        <a:t>Cohorte 3</a:t>
                      </a:r>
                      <a:endParaRPr lang="es-CL" sz="1200" b="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140371" marT="46790" marB="46790" anchor="ctr">
                    <a:lnL w="12700" cmpd="sng">
                      <a:noFill/>
                      <a:prstDash val="solid"/>
                    </a:lnL>
                    <a:lnR w="9525" cap="flat" cmpd="sng" algn="ctr">
                      <a:solidFill>
                        <a:srgbClr val="D8DCDC"/>
                      </a:solidFill>
                      <a:prstDash val="solid"/>
                    </a:lnR>
                    <a:lnT w="9525" cap="flat" cmpd="sng" algn="ctr">
                      <a:noFill/>
                      <a:prstDash val="solid"/>
                    </a:lnT>
                    <a:lnB w="9525" cap="flat" cmpd="sng" algn="ctr">
                      <a:solidFill>
                        <a:srgbClr val="D8DCDC"/>
                      </a:solidFill>
                      <a:prstDash val="solid"/>
                    </a:lnB>
                    <a:noFill/>
                  </a:tcPr>
                </a:tc>
                <a:tc rowSpan="2">
                  <a:txBody>
                    <a:bodyPr/>
                    <a:lstStyle/>
                    <a:p>
                      <a:pPr algn="ctr">
                        <a:lnSpc>
                          <a:spcPct val="107000"/>
                        </a:lnSpc>
                        <a:spcAft>
                          <a:spcPts val="0"/>
                        </a:spcAft>
                      </a:pPr>
                      <a:r>
                        <a:rPr lang="es-CL" sz="1200">
                          <a:solidFill>
                            <a:schemeClr val="tx1">
                              <a:lumMod val="75000"/>
                              <a:lumOff val="25000"/>
                            </a:schemeClr>
                          </a:solidFill>
                          <a:effectLst/>
                        </a:rPr>
                        <a:t>Repitencia</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no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0,0086**</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0,0088**</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1374184836"/>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(0.0004)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(0.0004)</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tc>
                  <a:txBody>
                    <a:bodyPr/>
                    <a:lstStyle/>
                    <a:p>
                      <a:pPr algn="ctr">
                        <a:lnSpc>
                          <a:spcPct val="107000"/>
                        </a:lnSpc>
                        <a:spcAft>
                          <a:spcPts val="0"/>
                        </a:spcAft>
                      </a:pPr>
                      <a:r>
                        <a:rPr lang="es-CL" sz="1200" dirty="0">
                          <a:solidFill>
                            <a:schemeClr val="tx1">
                              <a:lumMod val="75000"/>
                              <a:lumOff val="25000"/>
                            </a:schemeClr>
                          </a:solidFill>
                          <a:effectLst/>
                        </a:rPr>
                        <a:t> </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CDC"/>
                      </a:solidFill>
                      <a:prstDash val="solid"/>
                    </a:lnB>
                    <a:noFill/>
                  </a:tcPr>
                </a:tc>
                <a:extLst>
                  <a:ext uri="{0D108BD9-81ED-4DB2-BD59-A6C34878D82A}">
                    <a16:rowId xmlns:a16="http://schemas.microsoft.com/office/drawing/2014/main" val="3321196948"/>
                  </a:ext>
                </a:extLst>
              </a:tr>
              <a:tr h="231157">
                <a:tc vMerge="1">
                  <a:txBody>
                    <a:bodyPr/>
                    <a:lstStyle/>
                    <a:p>
                      <a:endParaRPr lang="es-CL"/>
                    </a:p>
                  </a:txBody>
                  <a:tcPr/>
                </a:tc>
                <a:tc rowSpan="2">
                  <a:txBody>
                    <a:bodyPr/>
                    <a:lstStyle/>
                    <a:p>
                      <a:pPr algn="ctr">
                        <a:lnSpc>
                          <a:spcPct val="107000"/>
                        </a:lnSpc>
                        <a:spcAft>
                          <a:spcPts val="0"/>
                        </a:spcAft>
                      </a:pPr>
                      <a:r>
                        <a:rPr lang="es-CL" sz="1200">
                          <a:solidFill>
                            <a:schemeClr val="tx1">
                              <a:lumMod val="75000"/>
                              <a:lumOff val="25000"/>
                            </a:schemeClr>
                          </a:solidFill>
                          <a:effectLst/>
                        </a:rPr>
                        <a:t>Rendimiento Académico</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no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0,072***</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0,075***</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CDC"/>
                      </a:solidFill>
                      <a:prstDash val="solid"/>
                    </a:lnR>
                    <a:lnT w="9525" cap="flat" cmpd="sng" algn="ctr">
                      <a:solidFill>
                        <a:srgbClr val="D8DCDC"/>
                      </a:solidFill>
                      <a:prstDash val="solid"/>
                    </a:lnT>
                    <a:lnB w="9525" cap="flat" cmpd="sng" algn="ctr">
                      <a:solidFill>
                        <a:srgbClr val="D8DCDC"/>
                      </a:solidFill>
                      <a:prstDash val="solid"/>
                    </a:lnB>
                    <a:solidFill>
                      <a:srgbClr val="D8DEDC">
                        <a:alpha val="20000"/>
                      </a:srgbClr>
                    </a:solidFill>
                  </a:tcPr>
                </a:tc>
                <a:extLst>
                  <a:ext uri="{0D108BD9-81ED-4DB2-BD59-A6C34878D82A}">
                    <a16:rowId xmlns:a16="http://schemas.microsoft.com/office/drawing/2014/main" val="3001652900"/>
                  </a:ext>
                </a:extLst>
              </a:tr>
              <a:tr h="231157">
                <a:tc vMerge="1">
                  <a:txBody>
                    <a:bodyPr/>
                    <a:lstStyle/>
                    <a:p>
                      <a:endParaRPr lang="es-CL"/>
                    </a:p>
                  </a:txBody>
                  <a:tcPr/>
                </a:tc>
                <a:tc vMerge="1">
                  <a:txBody>
                    <a:bodyPr/>
                    <a:lstStyle/>
                    <a:p>
                      <a:endParaRPr lang="es-CL"/>
                    </a:p>
                  </a:txBody>
                  <a:tcPr/>
                </a:tc>
                <a:tc>
                  <a:txBody>
                    <a:bodyPr/>
                    <a:lstStyle/>
                    <a:p>
                      <a:pPr algn="ctr">
                        <a:lnSpc>
                          <a:spcPct val="107000"/>
                        </a:lnSpc>
                        <a:spcAft>
                          <a:spcPts val="0"/>
                        </a:spcAft>
                      </a:pPr>
                      <a:r>
                        <a:rPr lang="es-CL" sz="1200">
                          <a:solidFill>
                            <a:schemeClr val="tx1">
                              <a:lumMod val="75000"/>
                              <a:lumOff val="25000"/>
                            </a:schemeClr>
                          </a:solidFill>
                          <a:effectLst/>
                        </a:rPr>
                        <a:t>(0.0103)</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C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(0.0081)</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ctr">
                        <a:lnSpc>
                          <a:spcPct val="107000"/>
                        </a:lnSpc>
                        <a:spcAft>
                          <a:spcPts val="0"/>
                        </a:spcAft>
                      </a:pPr>
                      <a:r>
                        <a:rPr lang="es-CL" sz="1200">
                          <a:solidFill>
                            <a:schemeClr val="tx1">
                              <a:lumMod val="75000"/>
                              <a:lumOff val="25000"/>
                            </a:schemeClr>
                          </a:solidFill>
                          <a:effectLst/>
                        </a:rPr>
                        <a:t> </a:t>
                      </a:r>
                      <a:endParaRPr lang="es-CL" sz="12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tc>
                  <a:txBody>
                    <a:bodyPr/>
                    <a:lstStyle/>
                    <a:p>
                      <a:pPr algn="ctr">
                        <a:lnSpc>
                          <a:spcPct val="107000"/>
                        </a:lnSpc>
                        <a:spcAft>
                          <a:spcPts val="0"/>
                        </a:spcAft>
                      </a:pPr>
                      <a:r>
                        <a:rPr lang="es-CL" sz="1200" dirty="0">
                          <a:solidFill>
                            <a:schemeClr val="tx1">
                              <a:lumMod val="75000"/>
                              <a:lumOff val="25000"/>
                            </a:schemeClr>
                          </a:solidFill>
                          <a:effectLst/>
                        </a:rPr>
                        <a:t> </a:t>
                      </a:r>
                      <a:endParaRPr lang="es-C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3580" marR="35458" marT="46790" marB="46790" anchor="ctr">
                    <a:lnL w="9525" cap="flat" cmpd="sng" algn="ctr">
                      <a:solidFill>
                        <a:srgbClr val="D8DEDC"/>
                      </a:solidFill>
                      <a:prstDash val="solid"/>
                    </a:lnL>
                    <a:lnR w="9525" cap="flat" cmpd="sng" algn="ctr">
                      <a:solidFill>
                        <a:srgbClr val="D8DEDC"/>
                      </a:solidFill>
                      <a:prstDash val="solid"/>
                    </a:lnR>
                    <a:lnT w="9525" cap="flat" cmpd="sng" algn="ctr">
                      <a:solidFill>
                        <a:srgbClr val="D8DCDC"/>
                      </a:solidFill>
                      <a:prstDash val="solid"/>
                    </a:lnT>
                    <a:lnB w="9525" cap="flat" cmpd="sng" algn="ctr">
                      <a:solidFill>
                        <a:srgbClr val="D8DEDC"/>
                      </a:solidFill>
                      <a:prstDash val="solid"/>
                    </a:lnB>
                    <a:noFill/>
                  </a:tcPr>
                </a:tc>
                <a:extLst>
                  <a:ext uri="{0D108BD9-81ED-4DB2-BD59-A6C34878D82A}">
                    <a16:rowId xmlns:a16="http://schemas.microsoft.com/office/drawing/2014/main" val="2664426042"/>
                  </a:ext>
                </a:extLst>
              </a:tr>
            </a:tbl>
          </a:graphicData>
        </a:graphic>
      </p:graphicFrame>
      <p:sp>
        <p:nvSpPr>
          <p:cNvPr id="6" name="Rectángulo 5">
            <a:extLst>
              <a:ext uri="{FF2B5EF4-FFF2-40B4-BE49-F238E27FC236}">
                <a16:creationId xmlns:a16="http://schemas.microsoft.com/office/drawing/2014/main" id="{028386E3-2573-48BD-9457-EBEBE608B71F}"/>
              </a:ext>
            </a:extLst>
          </p:cNvPr>
          <p:cNvSpPr/>
          <p:nvPr/>
        </p:nvSpPr>
        <p:spPr>
          <a:xfrm>
            <a:off x="2878667" y="2878667"/>
            <a:ext cx="1032933"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Rectángulo 9">
            <a:extLst>
              <a:ext uri="{FF2B5EF4-FFF2-40B4-BE49-F238E27FC236}">
                <a16:creationId xmlns:a16="http://schemas.microsoft.com/office/drawing/2014/main" id="{C8AC7153-8D37-4226-A585-B18F7E897755}"/>
              </a:ext>
            </a:extLst>
          </p:cNvPr>
          <p:cNvSpPr/>
          <p:nvPr/>
        </p:nvSpPr>
        <p:spPr>
          <a:xfrm>
            <a:off x="2878666" y="4550960"/>
            <a:ext cx="1032933"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Rectángulo 10">
            <a:extLst>
              <a:ext uri="{FF2B5EF4-FFF2-40B4-BE49-F238E27FC236}">
                <a16:creationId xmlns:a16="http://schemas.microsoft.com/office/drawing/2014/main" id="{CFA1B6BB-0B5E-40A4-82B0-4175B7EC9304}"/>
              </a:ext>
            </a:extLst>
          </p:cNvPr>
          <p:cNvSpPr/>
          <p:nvPr/>
        </p:nvSpPr>
        <p:spPr>
          <a:xfrm>
            <a:off x="4997535" y="2878667"/>
            <a:ext cx="1032933"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Rectángulo 11">
            <a:extLst>
              <a:ext uri="{FF2B5EF4-FFF2-40B4-BE49-F238E27FC236}">
                <a16:creationId xmlns:a16="http://schemas.microsoft.com/office/drawing/2014/main" id="{7245DC1D-9EF6-420B-96D0-D3F34BE7C8CD}"/>
              </a:ext>
            </a:extLst>
          </p:cNvPr>
          <p:cNvSpPr/>
          <p:nvPr/>
        </p:nvSpPr>
        <p:spPr>
          <a:xfrm>
            <a:off x="4996350" y="4550960"/>
            <a:ext cx="1032933"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995925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770F224-3CCA-4869-BCD7-B55DBBFD0847}"/>
              </a:ext>
            </a:extLst>
          </p:cNvPr>
          <p:cNvSpPr>
            <a:spLocks noGrp="1"/>
          </p:cNvSpPr>
          <p:nvPr>
            <p:ph type="title"/>
          </p:nvPr>
        </p:nvSpPr>
        <p:spPr>
          <a:xfrm>
            <a:off x="643467" y="321734"/>
            <a:ext cx="10905066" cy="1135737"/>
          </a:xfrm>
        </p:spPr>
        <p:txBody>
          <a:bodyPr>
            <a:normAutofit/>
          </a:bodyPr>
          <a:lstStyle/>
          <a:p>
            <a:r>
              <a:rPr lang="es-CL" sz="3600"/>
              <a:t>Resultados: Dobles Diferencias Emparejadas</a:t>
            </a:r>
          </a:p>
        </p:txBody>
      </p:sp>
      <p:sp>
        <p:nvSpPr>
          <p:cNvPr id="3" name="Marcador de contenido 2">
            <a:extLst>
              <a:ext uri="{FF2B5EF4-FFF2-40B4-BE49-F238E27FC236}">
                <a16:creationId xmlns:a16="http://schemas.microsoft.com/office/drawing/2014/main" id="{9FFA5905-C831-4F27-9061-89A74333A7FD}"/>
              </a:ext>
            </a:extLst>
          </p:cNvPr>
          <p:cNvSpPr>
            <a:spLocks noGrp="1"/>
          </p:cNvSpPr>
          <p:nvPr>
            <p:ph idx="1"/>
          </p:nvPr>
        </p:nvSpPr>
        <p:spPr>
          <a:xfrm>
            <a:off x="643467" y="1782981"/>
            <a:ext cx="10275501" cy="4393982"/>
          </a:xfrm>
        </p:spPr>
        <p:txBody>
          <a:bodyPr>
            <a:normAutofit lnSpcReduction="10000"/>
          </a:bodyPr>
          <a:lstStyle/>
          <a:p>
            <a:pPr algn="just"/>
            <a:r>
              <a:rPr lang="es-CL" sz="1800" dirty="0"/>
              <a:t>Estudiantes de las cohortes 1 y 2 logran un promedio de notas mayor (0,09 puntos de promedio de notas). Los alumnos de la cohorte 3 también logran un efecto positivo, aunque algo menor (0,06 puntos de promedio de notas).</a:t>
            </a:r>
          </a:p>
          <a:p>
            <a:pPr algn="just"/>
            <a:endParaRPr lang="es-CL" sz="1800" dirty="0"/>
          </a:p>
          <a:p>
            <a:pPr algn="just"/>
            <a:r>
              <a:rPr lang="es-CL" sz="1800" dirty="0"/>
              <a:t>Al diferenciar por grupos, el efecto es mayor en los alumnos que son prioritarios (en torno a tres centésimas adicionales) y para los que están matriculados en colegios subvencionados (cinco centésimas adicionales en promedio). </a:t>
            </a:r>
          </a:p>
          <a:p>
            <a:pPr algn="just"/>
            <a:endParaRPr lang="es-CL" sz="1800" dirty="0"/>
          </a:p>
          <a:p>
            <a:pPr algn="just"/>
            <a:r>
              <a:rPr lang="es-CL" sz="1800" dirty="0"/>
              <a:t>Sobre la repitencia escolar, al igual que en los resultados de MPS,  quienes reciben prestaciones del PIE por dos años seguidos incrementan su riesgo de reprobar, aunque levemente - en 0,2 puntos porcentuales. Mujeres de colegios son quienes tendrían menores probabilidades de reprobar.</a:t>
            </a:r>
          </a:p>
          <a:p>
            <a:pPr algn="just"/>
            <a:endParaRPr lang="es-CL" sz="1800" dirty="0"/>
          </a:p>
          <a:p>
            <a:pPr algn="just"/>
            <a:r>
              <a:rPr lang="es-CL" sz="1800" dirty="0"/>
              <a:t>En cuanto a la deserción, no se observan diferencias para la ninguna de las dos cohortes analizadas, por lo que una exposición prolongada a los apoyos del PIE no tiene efectos en la retención de los alumnos con NEE.</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uadroTexto 3">
            <a:extLst>
              <a:ext uri="{FF2B5EF4-FFF2-40B4-BE49-F238E27FC236}">
                <a16:creationId xmlns:a16="http://schemas.microsoft.com/office/drawing/2014/main" id="{F52936D1-702A-4AAC-93C7-1BFCF45F6EE9}"/>
              </a:ext>
            </a:extLst>
          </p:cNvPr>
          <p:cNvSpPr txBox="1"/>
          <p:nvPr/>
        </p:nvSpPr>
        <p:spPr>
          <a:xfrm>
            <a:off x="1710267" y="6176963"/>
            <a:ext cx="7552266" cy="369332"/>
          </a:xfrm>
          <a:prstGeom prst="rect">
            <a:avLst/>
          </a:prstGeom>
          <a:noFill/>
        </p:spPr>
        <p:txBody>
          <a:bodyPr wrap="square" rtlCol="0">
            <a:spAutoFit/>
          </a:bodyPr>
          <a:lstStyle/>
          <a:p>
            <a:pPr algn="ctr"/>
            <a:r>
              <a:rPr lang="es-CL" b="1" dirty="0"/>
              <a:t>Se llega a los mismos resultados independiente del método  (DD o MPS)</a:t>
            </a:r>
          </a:p>
        </p:txBody>
      </p:sp>
    </p:spTree>
    <p:extLst>
      <p:ext uri="{BB962C8B-B14F-4D97-AF65-F5344CB8AC3E}">
        <p14:creationId xmlns:p14="http://schemas.microsoft.com/office/powerpoint/2010/main" val="811330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86DDC-EA5B-4618-91D3-A99C98C7E7D1}"/>
              </a:ext>
            </a:extLst>
          </p:cNvPr>
          <p:cNvSpPr>
            <a:spLocks noGrp="1"/>
          </p:cNvSpPr>
          <p:nvPr>
            <p:ph type="title"/>
          </p:nvPr>
        </p:nvSpPr>
        <p:spPr>
          <a:xfrm>
            <a:off x="633276" y="230519"/>
            <a:ext cx="7474172" cy="1325563"/>
          </a:xfrm>
        </p:spPr>
        <p:txBody>
          <a:bodyPr>
            <a:normAutofit/>
          </a:bodyPr>
          <a:lstStyle/>
          <a:p>
            <a:r>
              <a:rPr lang="es-CL" sz="3600" dirty="0"/>
              <a:t>Conclusiones</a:t>
            </a:r>
          </a:p>
        </p:txBody>
      </p:sp>
      <p:sp>
        <p:nvSpPr>
          <p:cNvPr id="19" name="Rectangle 2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ector recto 6">
            <a:extLst>
              <a:ext uri="{FF2B5EF4-FFF2-40B4-BE49-F238E27FC236}">
                <a16:creationId xmlns:a16="http://schemas.microsoft.com/office/drawing/2014/main" id="{AB177550-5BFB-4C9B-9F4F-7EE1ACA39D77}"/>
              </a:ext>
            </a:extLst>
          </p:cNvPr>
          <p:cNvCxnSpPr>
            <a:cxnSpLocks/>
          </p:cNvCxnSpPr>
          <p:nvPr/>
        </p:nvCxnSpPr>
        <p:spPr>
          <a:xfrm>
            <a:off x="633276" y="1163081"/>
            <a:ext cx="2702591"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2" name="CuadroTexto 3">
            <a:extLst>
              <a:ext uri="{FF2B5EF4-FFF2-40B4-BE49-F238E27FC236}">
                <a16:creationId xmlns:a16="http://schemas.microsoft.com/office/drawing/2014/main" id="{C8DFF13D-7046-4769-950C-719484598C00}"/>
              </a:ext>
            </a:extLst>
          </p:cNvPr>
          <p:cNvGraphicFramePr/>
          <p:nvPr>
            <p:extLst>
              <p:ext uri="{D42A27DB-BD31-4B8C-83A1-F6EECF244321}">
                <p14:modId xmlns:p14="http://schemas.microsoft.com/office/powerpoint/2010/main" val="1474848790"/>
              </p:ext>
            </p:extLst>
          </p:nvPr>
        </p:nvGraphicFramePr>
        <p:xfrm>
          <a:off x="560123" y="1337733"/>
          <a:ext cx="7547325" cy="5289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Gráfico 12" descr="Libros en estantería">
            <a:extLst>
              <a:ext uri="{FF2B5EF4-FFF2-40B4-BE49-F238E27FC236}">
                <a16:creationId xmlns:a16="http://schemas.microsoft.com/office/drawing/2014/main" id="{577332A3-63AC-47B4-93B8-773466A8CF96}"/>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8286" y="2971799"/>
            <a:ext cx="914400" cy="914400"/>
          </a:xfrm>
          <a:prstGeom prst="rect">
            <a:avLst/>
          </a:prstGeom>
        </p:spPr>
      </p:pic>
    </p:spTree>
    <p:extLst>
      <p:ext uri="{BB962C8B-B14F-4D97-AF65-F5344CB8AC3E}">
        <p14:creationId xmlns:p14="http://schemas.microsoft.com/office/powerpoint/2010/main" val="1654612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409D39F-3647-49B1-B289-FDB59D2A4D3C}"/>
              </a:ext>
            </a:extLst>
          </p:cNvPr>
          <p:cNvSpPr>
            <a:spLocks noGrp="1"/>
          </p:cNvSpPr>
          <p:nvPr>
            <p:ph type="title"/>
          </p:nvPr>
        </p:nvSpPr>
        <p:spPr>
          <a:xfrm>
            <a:off x="841248" y="251312"/>
            <a:ext cx="10506456" cy="1010264"/>
          </a:xfrm>
        </p:spPr>
        <p:txBody>
          <a:bodyPr anchor="ctr">
            <a:normAutofit/>
          </a:bodyPr>
          <a:lstStyle/>
          <a:p>
            <a:r>
              <a:rPr lang="es-CL" sz="4000" dirty="0"/>
              <a:t>Recomendaciones de política pública</a:t>
            </a:r>
          </a:p>
        </p:txBody>
      </p:sp>
      <p:sp>
        <p:nvSpPr>
          <p:cNvPr id="11" name="Rectangle 10">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2" name="Marcador de contenido 2">
            <a:extLst>
              <a:ext uri="{FF2B5EF4-FFF2-40B4-BE49-F238E27FC236}">
                <a16:creationId xmlns:a16="http://schemas.microsoft.com/office/drawing/2014/main" id="{1A2B9D40-F926-4480-9F14-7C6CAC920907}"/>
              </a:ext>
            </a:extLst>
          </p:cNvPr>
          <p:cNvGraphicFramePr>
            <a:graphicFrameLocks noGrp="1"/>
          </p:cNvGraphicFramePr>
          <p:nvPr>
            <p:ph idx="1"/>
            <p:extLst>
              <p:ext uri="{D42A27DB-BD31-4B8C-83A1-F6EECF244321}">
                <p14:modId xmlns:p14="http://schemas.microsoft.com/office/powerpoint/2010/main" val="940450335"/>
              </p:ext>
            </p:extLst>
          </p:nvPr>
        </p:nvGraphicFramePr>
        <p:xfrm>
          <a:off x="436098" y="1650222"/>
          <a:ext cx="11085342" cy="458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37094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2583</Words>
  <Application>Microsoft Office PowerPoint</Application>
  <PresentationFormat>Panorámica</PresentationFormat>
  <Paragraphs>554</Paragraphs>
  <Slides>16</Slides>
  <Notes>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Cambria Math</vt:lpstr>
      <vt:lpstr>Tema de Office</vt:lpstr>
      <vt:lpstr>Efectos del Programa de Integración Escolar en el desempeño educativo de los estudiantes con Necesidades Educativas Especiales</vt:lpstr>
      <vt:lpstr>Contenidos</vt:lpstr>
      <vt:lpstr>Motivación y justificación</vt:lpstr>
      <vt:lpstr>Objetivos de investigación</vt:lpstr>
      <vt:lpstr>Antecedentes: Necesidades Educativas Especiales</vt:lpstr>
      <vt:lpstr>Antecedentes: Programas de Integración Escolar</vt:lpstr>
      <vt:lpstr>Evaluación de los PIE</vt:lpstr>
      <vt:lpstr>Metodología</vt:lpstr>
      <vt:lpstr>Metodología</vt:lpstr>
      <vt:lpstr>Indicadores académicos por cohorte</vt:lpstr>
      <vt:lpstr>Resultados:  Identificación  de NEE</vt:lpstr>
      <vt:lpstr>Resultados: Propensity Score Matching</vt:lpstr>
      <vt:lpstr>Resultados: Propensity Score Matching</vt:lpstr>
      <vt:lpstr>Resultados: Dobles Diferencias Emparejadas</vt:lpstr>
      <vt:lpstr>Conclusiones</vt:lpstr>
      <vt:lpstr>Recomendaciones de política pública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Efectos del Programa de Integración Escolar en el desempeño educativo de los estudiantes con Necesidades Educativas Especiales</dc:title>
  <dc:creator>Pablo Arias</dc:creator>
  <cp:lastModifiedBy>Pablo Arias</cp:lastModifiedBy>
  <cp:revision>17</cp:revision>
  <dcterms:created xsi:type="dcterms:W3CDTF">2020-08-09T20:54:31Z</dcterms:created>
  <dcterms:modified xsi:type="dcterms:W3CDTF">2021-01-18T15:59:57Z</dcterms:modified>
</cp:coreProperties>
</file>