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84" r:id="rId3"/>
    <p:sldId id="283" r:id="rId4"/>
    <p:sldId id="258" r:id="rId5"/>
    <p:sldId id="287" r:id="rId6"/>
    <p:sldId id="288" r:id="rId7"/>
    <p:sldId id="280" r:id="rId8"/>
    <p:sldId id="264" r:id="rId9"/>
    <p:sldId id="266" r:id="rId10"/>
    <p:sldId id="267" r:id="rId11"/>
    <p:sldId id="272" r:id="rId12"/>
    <p:sldId id="293" r:id="rId13"/>
    <p:sldId id="297" r:id="rId14"/>
    <p:sldId id="277" r:id="rId15"/>
    <p:sldId id="292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28376-36DA-4B54-BD23-70D40848B226}" type="datetimeFigureOut">
              <a:rPr lang="es-CL" smtClean="0"/>
              <a:t>04-01-2021</a:t>
            </a:fld>
            <a:endParaRPr lang="es-C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65564-B5DA-4526-BA1B-8FC783E4A1A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574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C89DE-6475-4D8A-BD1E-38E81648E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50515-CF6B-4E20-931F-792C953E4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32D0F-AFF4-4941-BC33-0A1A6327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ADCA-6077-4F7E-B2C6-8CF9B3B57E1F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15FDB-85E3-4C92-847D-D46D4EBB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04458-7BDB-455A-B3DC-8F7FA842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864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32DE-6BE2-4B1A-B95E-9B03CA44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60ED5-9F2D-49D2-84B5-C96AB6F1C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38657-1088-4E14-96DF-3BCF7C737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6E356-033F-494B-BB54-E0DF6AEA9DB5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4624A-A76E-4597-94C3-61AFBEBB1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9D767-F344-4387-A9E1-879C4F10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950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3E1A-4ADE-4D86-98F3-E97D27F38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5352D-64FC-4DD9-9753-CFCB55EF5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DABEC-A78C-469A-BBE0-1CED616C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EA35-3350-45D4-8521-75A5E22AC506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41108-8D75-45BD-9C2F-704C6777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F1A2E-B328-49EB-8E2E-DCD3C4CF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6979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17AD9-0E7B-45B3-AE5B-03CBDBF1C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52397-071B-458F-9790-F7D808AE0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FDEF7-7AA5-4FCA-B2ED-DABF1F6E9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687EA-CE5B-4E72-A507-612D9FE99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E1288-010B-4610-B1D6-CFEBB85E2B24}" type="datetime1">
              <a:rPr lang="es-CL" smtClean="0"/>
              <a:t>04-01-2021</a:t>
            </a:fld>
            <a:endParaRPr lang="es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398F6-7747-4ACB-98A4-D0829384B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CD383-356A-4C2B-A4C2-FE30860F8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26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691D8-F4BE-44D5-8263-6AB0D7F2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FCF3B-D376-4D96-9BC4-1B33EAD14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143B-10C3-4318-9122-2A0E3E9EE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401DB-2E91-4BA0-B48F-02D1F3CC3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F56B8-434F-4ECB-89AE-C295CADA5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6A24DA-E9BE-4100-9BDC-089214A03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B7B2-E4CF-4B9F-A975-41C91BEDB122}" type="datetime1">
              <a:rPr lang="es-CL" smtClean="0"/>
              <a:t>04-01-2021</a:t>
            </a:fld>
            <a:endParaRPr lang="es-C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B1AF1-5227-46C0-B113-CAFEF9360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150167-9CA4-4A51-8CB2-A837617A7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992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ABD66-B965-4C2C-BE90-6F1526B4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490EFB-B689-4CD0-A7FB-5EDC94272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871C-19F1-45EC-8F30-6A196D737D35}" type="datetime1">
              <a:rPr lang="es-CL" smtClean="0"/>
              <a:t>04-01-2021</a:t>
            </a:fld>
            <a:endParaRPr lang="es-C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27ACD8-285B-4BDD-8E7D-AB3702E0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93972-94B8-4A68-B720-1DB6DE0A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946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678F02-A378-4E23-B091-0244C315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CFB-6A7C-4D45-9C1F-522366590308}" type="datetime1">
              <a:rPr lang="es-CL" smtClean="0"/>
              <a:t>04-01-2021</a:t>
            </a:fld>
            <a:endParaRPr lang="es-C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B15FC-3F41-424E-94B1-8C39B407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A211B-D975-49F5-8F04-044493F3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573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63D28-3670-4F34-9DEB-1825AADB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B8C9B-CA96-4952-B7DD-8D2129906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2EA82-B1C3-4045-9B4A-6C3B3223D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84716-E00A-49E3-A183-0DD2C8349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FF519-D95D-4FE3-8CA6-1EE5E56761E8}" type="datetime1">
              <a:rPr lang="es-CL" smtClean="0"/>
              <a:t>04-01-2021</a:t>
            </a:fld>
            <a:endParaRPr lang="es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454F8-0A54-45DB-ACD3-E21693FA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5C6B6-F59D-4BF0-9799-4E420CB8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897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3959B-1A68-4EB2-AE88-E9DC39C7C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1A9DC-2722-47EF-9AF9-D56F1939A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2EBA1-EB92-4907-9653-CA0E7CEB0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3973A-2881-48AC-90F5-0036E7243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9DAA-B51C-4B7B-BE71-376D0F2EE308}" type="datetime1">
              <a:rPr lang="es-CL" smtClean="0"/>
              <a:t>04-01-2021</a:t>
            </a:fld>
            <a:endParaRPr lang="es-C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A06E9-4389-44BC-8E6F-C3E23F27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674A3-BF90-483C-8EF6-9CFE174C8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497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CDA9-B79A-4652-92B3-DA7294EE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E4B43-AE19-44EB-B84D-D7B2DE698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57635-4496-4237-A0A8-3D300738D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5B62-EFCD-4865-8DCE-341BFCEFD944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26AB4-229E-4DF3-B940-F051A20F0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62ED5-A42C-49A5-A68E-F822503C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920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F140EA-AB0C-4753-9F3A-ADA17A45E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303CB9-8222-4D6E-BA53-A89850A85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B39F6-EDE0-4E5A-9508-211FA034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56DF-0546-40DD-BD58-DD675ABBD6B3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8596A-A062-4A82-85CD-E56F2338B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CEBED-F3F4-4E6D-BA10-AF77B799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950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355C2A-7EE8-49E1-954B-2029CBDD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C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001C1-72B6-4869-948F-06BCB842A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42A9A-3634-4266-B150-BD87B48946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680-1BE0-4D66-88D9-36B6B4E55007}" type="datetime1">
              <a:rPr lang="es-CL" smtClean="0"/>
              <a:t>04-01-2021</a:t>
            </a:fld>
            <a:endParaRPr lang="es-C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57637-E957-444C-8B11-61BC27306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CL"/>
              <a:t>Magíster de Economía UAI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008C6-9B6B-4E61-9E2F-FE3EA8B9B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41B6D-85B8-43B8-B58E-3C385E4A7384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860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mmons.wikimedia.org/wiki/File:Mapa_de_Chile_(1929).sv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view-image.php?image=52544&amp;picture=blue-backgroun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52544&amp;picture=blue-background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B96BA1-E475-43F9-A823-8FFCD7EF2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887" y="318741"/>
            <a:ext cx="9856763" cy="6037609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effectLst/>
        </p:spPr>
        <p:txBody>
          <a:bodyPr>
            <a:normAutofit/>
          </a:bodyPr>
          <a:lstStyle/>
          <a:p>
            <a:r>
              <a:rPr lang="es-CL" sz="4000" dirty="0">
                <a:solidFill>
                  <a:srgbClr val="006666"/>
                </a:solidFill>
              </a:rPr>
              <a:t>..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F95721E-E9A1-4683-B39F-F5875350D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376" y="416200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s-CL" sz="2000" dirty="0">
                <a:solidFill>
                  <a:schemeClr val="bg1"/>
                </a:solidFill>
                <a:latin typeface="Gill Sans Nova" panose="020B0602020104020203" pitchFamily="34" charset="0"/>
              </a:rPr>
              <a:t>Juan Ignacio Merlo</a:t>
            </a:r>
          </a:p>
          <a:p>
            <a:pPr algn="l"/>
            <a:r>
              <a:rPr lang="es-CL" sz="2000" dirty="0">
                <a:solidFill>
                  <a:schemeClr val="bg1"/>
                </a:solidFill>
                <a:latin typeface="Gill Sans Nova" panose="020B0602020104020203" pitchFamily="34" charset="0"/>
              </a:rPr>
              <a:t>Magíster en Economía, Universidad Adolfo </a:t>
            </a:r>
            <a:r>
              <a:rPr lang="es-CL" sz="2000" dirty="0" err="1">
                <a:solidFill>
                  <a:schemeClr val="bg1"/>
                </a:solidFill>
                <a:latin typeface="Gill Sans Nova" panose="020B0602020104020203" pitchFamily="34" charset="0"/>
              </a:rPr>
              <a:t>Ibañez</a:t>
            </a:r>
            <a:endParaRPr lang="es-CL" sz="2000" dirty="0">
              <a:solidFill>
                <a:schemeClr val="bg1"/>
              </a:solidFill>
              <a:latin typeface="Gill Sans Nova" panose="020B0602020104020203" pitchFamily="34" charset="0"/>
            </a:endParaRPr>
          </a:p>
          <a:p>
            <a:pPr algn="l"/>
            <a:r>
              <a:rPr lang="es-CL" sz="2000" dirty="0">
                <a:solidFill>
                  <a:schemeClr val="bg1"/>
                </a:solidFill>
                <a:latin typeface="Gill Sans Nova" panose="020B0602020104020203" pitchFamily="34" charset="0"/>
              </a:rPr>
              <a:t>Enero, 2021</a:t>
            </a:r>
          </a:p>
          <a:p>
            <a:endParaRPr lang="es-CL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022FB6-A3EA-45DB-BB5A-559B74D9D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57" y="393496"/>
            <a:ext cx="2419643" cy="80195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C84390-AC7B-418A-AB62-6B9C5725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0234AB-1846-4149-9D5E-97A1D51A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</a:t>
            </a:fld>
            <a:endParaRPr lang="es-C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8656E-D98E-4698-80F7-C66D598B3513}"/>
              </a:ext>
            </a:extLst>
          </p:cNvPr>
          <p:cNvSpPr txBox="1"/>
          <p:nvPr/>
        </p:nvSpPr>
        <p:spPr>
          <a:xfrm>
            <a:off x="788376" y="794472"/>
            <a:ext cx="61188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Movilidad educacional intergeneracional y desarrollo socioeconómico regional: </a:t>
            </a:r>
            <a:b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caso de Chile</a:t>
            </a:r>
            <a:endParaRPr lang="es-CL" sz="4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6FCB5C-310C-432C-B473-5D10F8EEF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846476" y="393496"/>
            <a:ext cx="1180758" cy="590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7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Motivación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46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Pregunta de investigación</a:t>
            </a:r>
          </a:p>
          <a:p>
            <a:pPr marL="0" indent="0" algn="just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marL="0" indent="0" algn="just">
              <a:buNone/>
            </a:pPr>
            <a:r>
              <a:rPr lang="es-CL" sz="2600" i="1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Los individuos que se criaron en regiones más desarrolladas de Chile, ¿tienen mayor movilidad social que los que se criaron en regiones menos desarrolladas?</a:t>
            </a:r>
          </a:p>
          <a:p>
            <a:pPr marL="0" indent="0" algn="just">
              <a:buNone/>
            </a:pPr>
            <a:endParaRPr lang="es-CL" sz="2600" dirty="0">
              <a:solidFill>
                <a:srgbClr val="006666"/>
              </a:solidFill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algn="just"/>
            <a:r>
              <a:rPr lang="es-CL" sz="2400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Regiones con mayor nivel de desarrollo socioeconómico podrían proveer de más y mejores oportunidades a sus residentes.</a:t>
            </a:r>
          </a:p>
          <a:p>
            <a:pPr marL="0" indent="0" algn="just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algn="just"/>
            <a:endParaRPr lang="es-CL" sz="22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226E1-4572-45BD-BA49-898FE667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FB4FD-8088-452B-BE54-68137D0A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671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Motivación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23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¿Por qué esto es importante?</a:t>
            </a:r>
          </a:p>
          <a:p>
            <a:pPr marL="0" indent="0" algn="just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  <a:p>
            <a:pPr algn="just"/>
            <a:r>
              <a:rPr lang="es-CL" dirty="0">
                <a:latin typeface="Gill Sans Nova" panose="020B0602020104020203" pitchFamily="34" charset="0"/>
              </a:rPr>
              <a:t>El factor regional puede ser importante para la igualdad de oportunidades.</a:t>
            </a:r>
          </a:p>
          <a:p>
            <a:pPr lvl="1" algn="just"/>
            <a:r>
              <a:rPr lang="es-CL" sz="2600" dirty="0">
                <a:latin typeface="Gill Sans Nova" panose="020B0602020104020203" pitchFamily="34" charset="0"/>
              </a:rPr>
              <a:t>No solo el origen familiar influye, el lugar geográfico también.</a:t>
            </a:r>
          </a:p>
          <a:p>
            <a:pPr marL="0" indent="0" algn="just">
              <a:buNone/>
            </a:pPr>
            <a:endParaRPr lang="es-CL" dirty="0">
              <a:latin typeface="Gill Sans Nova" panose="020B0602020104020203" pitchFamily="34" charset="0"/>
            </a:endParaRPr>
          </a:p>
          <a:p>
            <a:pPr marL="0" indent="0" algn="just">
              <a:buNone/>
            </a:pPr>
            <a:endParaRPr lang="es-CL" sz="2200" dirty="0">
              <a:latin typeface="Gill Sans Nova" panose="020B06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57BC3-E15F-425B-8DD1-8F17DFDE3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895CF8-5C52-4575-AC9C-1A7629A1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0300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Vacíos para llenar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7124"/>
          </a:xfrm>
        </p:spPr>
        <p:txBody>
          <a:bodyPr>
            <a:noAutofit/>
          </a:bodyPr>
          <a:lstStyle/>
          <a:p>
            <a:pPr algn="just"/>
            <a:r>
              <a:rPr lang="es-CL" sz="2400" dirty="0">
                <a:latin typeface="Gill Sans Nova" panose="020B0602020104020203" pitchFamily="34" charset="0"/>
              </a:rPr>
              <a:t>Esta pregunta ya se contestó para Turquía (Aydemir &amp; Yazici, 2019). Encuentra que las hijas que se criaron en regiones más desarrolladas están asociadas a mayor movilidad.</a:t>
            </a:r>
          </a:p>
          <a:p>
            <a:pPr algn="just"/>
            <a:r>
              <a:rPr lang="es-CL" sz="2400" dirty="0">
                <a:latin typeface="Gill Sans Nova" panose="020B0602020104020203" pitchFamily="34" charset="0"/>
              </a:rPr>
              <a:t>Turquía </a:t>
            </a:r>
            <a:r>
              <a:rPr lang="es-CL" sz="2400" dirty="0">
                <a:latin typeface="Calibri" panose="020F0502020204030204" pitchFamily="34" charset="0"/>
                <a:cs typeface="Calibri" panose="020F0502020204030204" pitchFamily="34" charset="0"/>
              </a:rPr>
              <a:t>≠ </a:t>
            </a:r>
            <a:r>
              <a:rPr lang="es-CL" sz="2400" dirty="0">
                <a:latin typeface="Gill Sans Nova" panose="020B0602020104020203" pitchFamily="34" charset="0"/>
              </a:rPr>
              <a:t>Chile.</a:t>
            </a:r>
          </a:p>
          <a:p>
            <a:pPr lvl="1" algn="just"/>
            <a:r>
              <a:rPr lang="es-CL" sz="2200" dirty="0">
                <a:solidFill>
                  <a:srgbClr val="006666"/>
                </a:solidFill>
                <a:latin typeface="Gill Sans Nova" panose="020B0602020104020203" pitchFamily="34" charset="0"/>
              </a:rPr>
              <a:t>Turquía es un país con una estructura estatal fuerte y unificada, entonces el ambiente institucional no varía a través de sus regiones.</a:t>
            </a:r>
          </a:p>
          <a:p>
            <a:pPr marL="457200" lvl="1" indent="0" algn="just">
              <a:buNone/>
            </a:pPr>
            <a:r>
              <a:rPr lang="es-CL" sz="2200" dirty="0">
                <a:latin typeface="Gill Sans Nova" panose="020B0602020104020203" pitchFamily="34" charset="0"/>
                <a:ea typeface="Microsoft GothicNeo" panose="020B0500000101010101" pitchFamily="34" charset="-127"/>
                <a:cs typeface="Calibri" panose="020F0502020204030204" pitchFamily="34" charset="0"/>
              </a:rPr>
              <a:t>(1) Heterogeneidad en zonas geográficas </a:t>
            </a:r>
            <a:r>
              <a:rPr lang="es-CL" sz="2200" dirty="0">
                <a:latin typeface="Calibri" panose="020F0502020204030204" pitchFamily="34" charset="0"/>
                <a:ea typeface="Microsoft GothicNeo" panose="020B0500000101010101" pitchFamily="34" charset="-127"/>
                <a:cs typeface="Calibri" panose="020F0502020204030204" pitchFamily="34" charset="0"/>
              </a:rPr>
              <a:t>→ </a:t>
            </a:r>
            <a:r>
              <a:rPr lang="es-CL" sz="2200" dirty="0">
                <a:latin typeface="Gill Sans Nova" panose="020B0602020104020203" pitchFamily="34" charset="0"/>
                <a:ea typeface="Microsoft GothicNeo" panose="020B0500000101010101" pitchFamily="34" charset="-127"/>
                <a:cs typeface="Calibri" panose="020F0502020204030204" pitchFamily="34" charset="0"/>
              </a:rPr>
              <a:t>Las actividades económicas, industrias, mercados laborales, cultura y actividad económica varían a través de las regiones (Agostini &amp; Brown, 2007).</a:t>
            </a:r>
          </a:p>
          <a:p>
            <a:pPr marL="457200" lvl="1" indent="0" algn="just">
              <a:buNone/>
            </a:pPr>
            <a:r>
              <a:rPr lang="es-CL" sz="2200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(2) Alta concentración (OECD Regional Outlook, 2016).</a:t>
            </a:r>
            <a:endParaRPr lang="es-CL" sz="2200" dirty="0">
              <a:latin typeface="Gill Sans Nova" panose="020B0602020104020203" pitchFamily="34" charset="0"/>
              <a:ea typeface="Microsoft GothicNeo" panose="020B0500000101010101" pitchFamily="34" charset="-127"/>
              <a:cs typeface="Calibri" panose="020F0502020204030204" pitchFamily="34" charset="0"/>
            </a:endParaRPr>
          </a:p>
          <a:p>
            <a:pPr marL="457200" lvl="1" indent="0" algn="just">
              <a:buNone/>
            </a:pPr>
            <a:r>
              <a:rPr lang="es-CL" sz="2200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(3) Baja conectividad directa entre regiones.</a:t>
            </a:r>
            <a:endParaRPr lang="es-CL" sz="2600" dirty="0">
              <a:latin typeface="Gill Sans Nova" panose="020B0602020104020203" pitchFamily="34" charset="0"/>
            </a:endParaRPr>
          </a:p>
          <a:p>
            <a:pPr algn="just"/>
            <a:r>
              <a:rPr lang="es-CL" sz="2400" dirty="0">
                <a:latin typeface="Gill Sans Nova" panose="020B0602020104020203" pitchFamily="34" charset="0"/>
              </a:rPr>
              <a:t>Celhay &amp; Gallegos (2015) encuentran diferencias en movilidad social a través de las regiones de Chile. No se ha intentado explicar.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D951D-57DD-4E35-97B2-32B743EBA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2DA13-6924-4D04-B40F-45AC4B9BB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911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Este estudio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71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¿Qué hacemos?</a:t>
            </a:r>
          </a:p>
          <a:p>
            <a:pPr marL="0" indent="0" algn="just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  <a:p>
            <a:pPr marL="0" indent="0" algn="just">
              <a:buNone/>
            </a:pPr>
            <a:r>
              <a:rPr lang="es-CL" dirty="0">
                <a:latin typeface="Gill Sans Nova" panose="020B0602020104020203" pitchFamily="34" charset="0"/>
              </a:rPr>
              <a:t>Estimamos la asociación empírica entre movilidad intergeneracional y el desarrollo socioeconómico de las regiones de crianza 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tomando en cuenta las diferencias en factores inobservables entre ellas.</a:t>
            </a:r>
          </a:p>
          <a:p>
            <a:pPr marL="0" indent="0" algn="just">
              <a:buNone/>
            </a:pPr>
            <a:endParaRPr lang="es-CL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34E6B-CCFE-4CEA-A670-91B2EB8E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D2803-E80E-4CF8-A2BD-6F45C8CD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256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Este estudio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71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Resultado principal</a:t>
            </a:r>
          </a:p>
          <a:p>
            <a:pPr marL="0" indent="0">
              <a:buNone/>
            </a:pPr>
            <a:endParaRPr lang="es-CL" sz="2400" dirty="0">
              <a:latin typeface="Gill Sans Nova" panose="020B0602020104020203" pitchFamily="34" charset="0"/>
            </a:endParaRPr>
          </a:p>
          <a:p>
            <a:pPr marL="0" indent="0" algn="just">
              <a:buNone/>
            </a:pPr>
            <a:r>
              <a:rPr lang="es-CL" dirty="0">
                <a:latin typeface="Gill Sans Nova" panose="020B0602020104020203" pitchFamily="34" charset="0"/>
              </a:rPr>
              <a:t>Los individuos que se crían en regiones más desarrolladas no tienen mayor movilidad social que los que se criaron en regiones menos desarrolladas 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cuando controlamos por las diferencias en factores inobservados.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8E3795-38B7-4CE0-A5F2-3C9A8B05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B3989-6DB2-450D-AFDA-E90DF8692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300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Cómo medimos movilidad social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210"/>
          </a:xfrm>
        </p:spPr>
        <p:txBody>
          <a:bodyPr>
            <a:normAutofit/>
          </a:bodyPr>
          <a:lstStyle/>
          <a:p>
            <a:pPr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Utilizamos la 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educación</a:t>
            </a:r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. </a:t>
            </a:r>
          </a:p>
          <a:p>
            <a:pPr algn="just"/>
            <a:endParaRPr lang="es-CL" dirty="0"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Nos focalizamos en la movilidad intergeneracional 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relativa.</a:t>
            </a:r>
          </a:p>
          <a:p>
            <a:pPr lvl="1"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Enfoque comparativo de la movilidad a través de las regiones, y otras cohortes. </a:t>
            </a:r>
          </a:p>
          <a:p>
            <a:pPr lvl="1" algn="just"/>
            <a:endParaRPr lang="es-CL" dirty="0"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Estimamos coeficientes de 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correlación </a:t>
            </a:r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entre hijos, hijas y sus</a:t>
            </a: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 padres.</a:t>
            </a:r>
            <a:endParaRPr lang="es-CL" dirty="0"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  <a:p>
            <a:pPr lvl="1"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Número entre 0 y 1.</a:t>
            </a:r>
          </a:p>
          <a:p>
            <a:pPr lvl="1" algn="just"/>
            <a:r>
              <a:rPr lang="es-CL" dirty="0">
                <a:latin typeface="Gill Sans Nova" panose="020B0602020104020203" pitchFamily="34" charset="0"/>
                <a:ea typeface="Microsoft GothicNeo" panose="020B0500000101010101" pitchFamily="34" charset="-127"/>
                <a:cs typeface="Microsoft GothicNeo" panose="020B0500000101010101" pitchFamily="34" charset="-127"/>
              </a:rPr>
              <a:t>Los resultados no representan causalidad.</a:t>
            </a:r>
          </a:p>
          <a:p>
            <a:pPr lvl="1" algn="just"/>
            <a:endParaRPr lang="es-CL" dirty="0">
              <a:latin typeface="Gill Sans Nova" panose="020B0602020104020203" pitchFamily="34" charset="0"/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6C946-B5FA-4155-A749-F5AB98242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623831-6840-4BA8-A988-32AC53EB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113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Metodología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6DE16E-F083-4786-8CB2-C1E277832D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0769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s-CL" dirty="0">
                    <a:solidFill>
                      <a:srgbClr val="006666"/>
                    </a:solidFill>
                    <a:latin typeface="Gill Sans Nova" panose="020B0602020104020203" pitchFamily="34" charset="0"/>
                  </a:rPr>
                  <a:t>Regresión base</a:t>
                </a:r>
              </a:p>
              <a:p>
                <a:pPr marL="0" indent="0">
                  <a:buNone/>
                </a:pPr>
                <a:endParaRPr lang="es-CL" i="1" dirty="0">
                  <a:latin typeface="Cambria Math" panose="02040503050406030204" pitchFamily="18" charset="0"/>
                  <a:cs typeface="Aparajita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CL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</m:ctrlPr>
                        </m:sSubPr>
                        <m:e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1,</m:t>
                          </m:r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CL" b="0" i="1" smtClean="0">
                          <a:latin typeface="Cambria Math" panose="02040503050406030204" pitchFamily="18" charset="0"/>
                          <a:cs typeface="Aparajita" panose="02020603050405020304" pitchFamily="18" charset="0"/>
                        </a:rPr>
                        <m:t>=</m:t>
                      </m:r>
                      <m:r>
                        <a:rPr lang="el-GR" b="0" i="1" smtClean="0">
                          <a:latin typeface="Cambria Math" panose="02040503050406030204" pitchFamily="18" charset="0"/>
                          <a:cs typeface="Aparajita" panose="02020603050405020304" pitchFamily="18" charset="0"/>
                        </a:rPr>
                        <m:t>𝛼</m:t>
                      </m:r>
                      <m:r>
                        <a:rPr lang="es-CL" b="0" i="1" smtClean="0">
                          <a:latin typeface="Cambria Math" panose="02040503050406030204" pitchFamily="18" charset="0"/>
                          <a:cs typeface="Aparajita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s-CL" dirty="0">
                          <a:solidFill>
                            <a:prstClr val="black"/>
                          </a:solidFill>
                          <a:latin typeface="Gill Sans Nova" panose="020B0602020104020203" pitchFamily="34" charset="0"/>
                          <a:cs typeface="Aparajita" panose="020206030504050203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s-CL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</m:ctrlPr>
                        </m:sSubPr>
                        <m:e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0,</m:t>
                          </m:r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CL" b="0" i="1" smtClean="0">
                          <a:latin typeface="Cambria Math" panose="02040503050406030204" pitchFamily="18" charset="0"/>
                          <a:cs typeface="Aparajita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CL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</m:ctrlPr>
                        </m:sSubPr>
                        <m:e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CL" b="0" i="1" smtClean="0">
                          <a:latin typeface="Cambria Math" panose="02040503050406030204" pitchFamily="18" charset="0"/>
                          <a:cs typeface="Aparajita" panose="02020603050405020304" pitchFamily="18" charset="0"/>
                        </a:rPr>
                        <m:t>         </m:t>
                      </m:r>
                      <m:d>
                        <m:dPr>
                          <m:ctrlP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</m:ctrlPr>
                        </m:dPr>
                        <m:e>
                          <m:r>
                            <a:rPr lang="es-CL" b="0" i="1" smtClean="0">
                              <a:latin typeface="Cambria Math" panose="02040503050406030204" pitchFamily="18" charset="0"/>
                              <a:cs typeface="Aparajita" panose="020206030504050203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s-CL" dirty="0">
                  <a:latin typeface="Gill Sans Nova" panose="020B0602020104020203" pitchFamily="34" charset="0"/>
                  <a:cs typeface="Aparajita" panose="02020603050405020304" pitchFamily="18" charset="0"/>
                </a:endParaRPr>
              </a:p>
              <a:p>
                <a:pPr marL="0" indent="0">
                  <a:buNone/>
                </a:pPr>
                <a:endParaRPr lang="es-CL" sz="2400" dirty="0">
                  <a:latin typeface="Gill Sans Nova" panose="020B0602020104020203" pitchFamily="34" charset="0"/>
                  <a:cs typeface="Aparajita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Donde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kumimoji="0" lang="es-CL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</m:ctrlPr>
                      </m:sSubPr>
                      <m:e>
                        <m:r>
                          <a:rPr kumimoji="0" lang="es-CL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𝑺</m:t>
                        </m:r>
                      </m:e>
                      <m:sub>
                        <m:r>
                          <a:rPr kumimoji="0" lang="es-CL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𝟏</m:t>
                        </m:r>
                        <m:r>
                          <a:rPr kumimoji="0" lang="es-CL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,</m:t>
                        </m:r>
                        <m:r>
                          <a:rPr kumimoji="0" lang="es-CL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66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𝒊</m:t>
                        </m:r>
                      </m:sub>
                    </m:sSub>
                    <m:r>
                      <a:rPr kumimoji="0" lang="es-CL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66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parajita" panose="02020603050405020304" pitchFamily="18" charset="0"/>
                      </a:rPr>
                      <m:t> </m:t>
                    </m:r>
                  </m:oMath>
                </a14:m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es la posición del hijo en la distribución educacional de todos los hijos(as).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s-CL" sz="2400" b="1" i="1" smtClean="0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</m:ctrlPr>
                      </m:sSubPr>
                      <m:e>
                        <m:r>
                          <a:rPr lang="es-CL" sz="2400" b="1" i="1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𝑺</m:t>
                        </m:r>
                      </m:e>
                      <m:sub>
                        <m:r>
                          <a:rPr lang="es-CL" sz="2400" b="1" i="1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𝟎</m:t>
                        </m:r>
                        <m:r>
                          <a:rPr lang="es-CL" sz="2400" b="1" i="1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,</m:t>
                        </m:r>
                        <m:r>
                          <a:rPr lang="es-CL" sz="2400" b="1" i="1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𝒊</m:t>
                        </m:r>
                      </m:sub>
                    </m:sSub>
                    <m:r>
                      <a:rPr lang="es-CL" sz="2400" b="1" i="1">
                        <a:solidFill>
                          <a:srgbClr val="006666"/>
                        </a:solidFill>
                        <a:latin typeface="Cambria Math" panose="02040503050406030204" pitchFamily="18" charset="0"/>
                        <a:cs typeface="Aparajita" panose="02020603050405020304" pitchFamily="18" charset="0"/>
                      </a:rPr>
                      <m:t> </m:t>
                    </m:r>
                  </m:oMath>
                </a14:m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es la posición del padre en la distribución educacional de todos los padres.</a:t>
                </a:r>
              </a:p>
              <a:p>
                <a:pPr algn="just"/>
                <a:r>
                  <a:rPr lang="es-CL" sz="2400" b="1" dirty="0">
                    <a:solidFill>
                      <a:srgbClr val="006666"/>
                    </a:solidFill>
                    <a:latin typeface="Gill Sans Nova" panose="020B0602020104020203" pitchFamily="34" charset="0"/>
                    <a:cs typeface="Aparajita" panose="02020603050405020304" pitchFamily="18" charset="0"/>
                  </a:rPr>
                  <a:t>𝛽</a:t>
                </a:r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 es el coeficiente de </a:t>
                </a:r>
                <a:r>
                  <a:rPr lang="es-CL" sz="2400" b="1" dirty="0">
                    <a:solidFill>
                      <a:srgbClr val="006666"/>
                    </a:solidFill>
                    <a:latin typeface="Gill Sans Nova" panose="020B0602020104020203" pitchFamily="34" charset="0"/>
                    <a:cs typeface="Aparajita" panose="02020603050405020304" pitchFamily="18" charset="0"/>
                  </a:rPr>
                  <a:t>correlación</a:t>
                </a:r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 (en relación lineal). +</a:t>
                </a:r>
                <a:r>
                  <a:rPr lang="es-CL" sz="2400" b="1" dirty="0">
                    <a:solidFill>
                      <a:srgbClr val="006666"/>
                    </a:solidFill>
                    <a:latin typeface="Gill Sans Nova" panose="020B0602020104020203" pitchFamily="34" charset="0"/>
                    <a:cs typeface="Aparajita" panose="02020603050405020304" pitchFamily="18" charset="0"/>
                  </a:rPr>
                  <a:t> 𝛽</a:t>
                </a:r>
                <a:r>
                  <a:rPr lang="es-CL" sz="2400" dirty="0">
                    <a:latin typeface="Gill Sans Nova" panose="020B0602020104020203" pitchFamily="34" charset="0"/>
                    <a:cs typeface="Aparajita" panose="02020603050405020304" pitchFamily="18" charset="0"/>
                  </a:rPr>
                  <a:t> , - movilidad.</a:t>
                </a:r>
                <a:endParaRPr lang="es-CL" sz="2400" b="1" dirty="0">
                  <a:latin typeface="Gill Sans Nova" panose="020B0602020104020203" pitchFamily="34" charset="0"/>
                  <a:cs typeface="Aparajita" panose="020206030504050203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s-CL" sz="2400" b="1" i="1" smtClean="0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</m:ctrlPr>
                      </m:sSubPr>
                      <m:e>
                        <m:r>
                          <a:rPr lang="es-CL" sz="2400" b="1" i="1" smtClean="0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𝒆</m:t>
                        </m:r>
                      </m:e>
                      <m:sub>
                        <m:r>
                          <a:rPr lang="es-CL" sz="2400" b="1" i="1" smtClean="0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cs typeface="Aparajita" panose="020206030504050203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0" lang="es-C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666"/>
                    </a:solidFill>
                    <a:effectLst/>
                    <a:uLnTx/>
                    <a:uFillTx/>
                    <a:latin typeface="Gill Sans Nova" panose="020B0602020104020203" pitchFamily="34" charset="0"/>
                    <a:cs typeface="Aparajita" panose="02020603050405020304" pitchFamily="18" charset="0"/>
                  </a:rPr>
                  <a:t> </a:t>
                </a:r>
                <a:r>
                  <a:rPr kumimoji="0" lang="es-C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Nova" panose="020B0602020104020203" pitchFamily="34" charset="0"/>
                    <a:cs typeface="Aparajita" panose="02020603050405020304" pitchFamily="18" charset="0"/>
                  </a:rPr>
                  <a:t>es el término de error.</a:t>
                </a:r>
              </a:p>
              <a:p>
                <a:pPr algn="just"/>
                <a:endParaRPr kumimoji="0" lang="es-C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Nova" panose="020B0602020104020203" pitchFamily="34" charset="0"/>
                  <a:cs typeface="Aparajita" panose="02020603050405020304" pitchFamily="18" charset="0"/>
                </a:endParaRPr>
              </a:p>
              <a:p>
                <a:endParaRPr lang="es-CL" sz="2400" dirty="0">
                  <a:latin typeface="Gill Sans Nova" panose="020B0602020104020203" pitchFamily="34" charset="0"/>
                  <a:cs typeface="Aparajita" panose="02020603050405020304" pitchFamily="18" charset="0"/>
                </a:endParaRPr>
              </a:p>
              <a:p>
                <a:endParaRPr lang="es-CL" dirty="0">
                  <a:latin typeface="Gill Sans Nova" panose="020B0602020104020203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6DE16E-F083-4786-8CB2-C1E277832D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07697"/>
              </a:xfrm>
              <a:blipFill>
                <a:blip r:embed="rId4"/>
                <a:stretch>
                  <a:fillRect l="-1217" t="-2199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987803-EB75-4B05-BD87-31A263027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82882-0A06-4067-AD64-E69135D6D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185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Datos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0769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Encuesta de Caracterización Socioeconómica Nacional 2017</a:t>
            </a:r>
          </a:p>
          <a:p>
            <a:pPr algn="just"/>
            <a:r>
              <a:rPr lang="es-CL" sz="2400" dirty="0">
                <a:latin typeface="Gill Sans Nova" panose="020B0602020104020203" pitchFamily="34" charset="0"/>
              </a:rPr>
              <a:t>Encuesta que da a conocer la situación socioeconómica de los hogares y personas que residen en viviendas particulares en Chile.</a:t>
            </a:r>
            <a:endParaRPr lang="es-CL" sz="2200" dirty="0">
              <a:latin typeface="Gill Sans Nova" panose="020B0602020104020203" pitchFamily="34" charset="0"/>
            </a:endParaRPr>
          </a:p>
          <a:p>
            <a:r>
              <a:rPr lang="es-CL" sz="2400" dirty="0">
                <a:latin typeface="Gill Sans Nova" panose="020B0602020104020203" pitchFamily="34" charset="0"/>
              </a:rPr>
              <a:t>Jefes de hogar, mayores de 25 años y menores de 50, con educación reportada de ambos padres.</a:t>
            </a:r>
          </a:p>
          <a:p>
            <a:endParaRPr lang="es-CL" sz="2400" dirty="0">
              <a:latin typeface="Gill Sans Nova" panose="020B0602020104020203" pitchFamily="34" charset="0"/>
            </a:endParaRPr>
          </a:p>
          <a:p>
            <a:pPr marL="0" indent="0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Índice de Desarrollo Regional (IDERE) 2011</a:t>
            </a:r>
          </a:p>
          <a:p>
            <a:r>
              <a:rPr lang="es-CL" sz="2400" dirty="0">
                <a:latin typeface="Gill Sans Nova" panose="020B0602020104020203" pitchFamily="34" charset="0"/>
              </a:rPr>
              <a:t>Instituto Chileno de Estudios Municipales y la Universidad Autónoma de Chile.</a:t>
            </a:r>
          </a:p>
          <a:p>
            <a:r>
              <a:rPr lang="es-CL" sz="2400" dirty="0">
                <a:latin typeface="Gill Sans Nova" panose="020B0602020104020203" pitchFamily="34" charset="0"/>
              </a:rPr>
              <a:t>34 variables que se clasifican en 6 dimensiones: </a:t>
            </a:r>
            <a:r>
              <a:rPr lang="es-CL" sz="2400" b="0" i="0" u="none" strike="noStrike" baseline="0" dirty="0">
                <a:latin typeface="Gill Sans Nova" panose="020B0602020104020203" pitchFamily="34" charset="0"/>
              </a:rPr>
              <a:t>educación, salud, bienestar socioeconómico, actividad económica, conectividad y seguridad.</a:t>
            </a:r>
          </a:p>
          <a:p>
            <a:pPr marL="0" indent="0">
              <a:buNone/>
            </a:pPr>
            <a:endParaRPr lang="es-CL" sz="2400" b="0" i="0" u="none" strike="noStrike" baseline="0" dirty="0">
              <a:latin typeface="Gill Sans Nova" panose="020B0602020104020203" pitchFamily="34" charset="0"/>
            </a:endParaRPr>
          </a:p>
          <a:p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  <a:p>
            <a:pPr marL="0" indent="0">
              <a:buNone/>
            </a:pPr>
            <a:endParaRPr lang="es-CL" sz="2400" dirty="0">
              <a:latin typeface="Gill Sans Nova" panose="020B0602020104020203" pitchFamily="34" charset="0"/>
            </a:endParaRPr>
          </a:p>
          <a:p>
            <a:endParaRPr lang="es-CL" sz="22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4B387-3F60-4131-B7E3-CEABA77E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2D2231-63FF-4C59-A4DA-220E8785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2822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Estadística descriptiva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9774"/>
            <a:ext cx="9498496" cy="4507189"/>
          </a:xfrm>
        </p:spPr>
        <p:txBody>
          <a:bodyPr/>
          <a:lstStyle/>
          <a:p>
            <a:pPr marL="0" indent="0">
              <a:buNone/>
            </a:pPr>
            <a:endParaRPr lang="es-CL" dirty="0">
              <a:latin typeface="Gill Sans Nova" panose="020B0602020104020203" pitchFamily="34" charset="0"/>
            </a:endParaRPr>
          </a:p>
          <a:p>
            <a:endParaRPr lang="es-C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19554-3AEC-46CD-817B-280600964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10</a:t>
            </a:fld>
            <a:endParaRPr lang="es-CL"/>
          </a:p>
        </p:txBody>
      </p:sp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A2826D3-E89F-474E-9960-A256BE6C5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6" y="1960540"/>
            <a:ext cx="11598914" cy="42164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AB5AB5-6100-4546-BFF8-E264C3DB95AE}"/>
              </a:ext>
            </a:extLst>
          </p:cNvPr>
          <p:cNvSpPr txBox="1"/>
          <p:nvPr/>
        </p:nvSpPr>
        <p:spPr>
          <a:xfrm>
            <a:off x="636106" y="1553547"/>
            <a:ext cx="5565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>
                <a:solidFill>
                  <a:srgbClr val="006666"/>
                </a:solidFill>
                <a:latin typeface="Gill Sans Nova" panose="020B0602020104020203" pitchFamily="34" charset="0"/>
              </a:rPr>
              <a:t>Características demográficas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7B44AF-8A0B-40E8-97EA-1517F2D84100}"/>
              </a:ext>
            </a:extLst>
          </p:cNvPr>
          <p:cNvSpPr txBox="1"/>
          <p:nvPr/>
        </p:nvSpPr>
        <p:spPr>
          <a:xfrm>
            <a:off x="434008" y="6236896"/>
            <a:ext cx="8176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dirty="0">
                <a:latin typeface="Gill Sans Nova" panose="020B0602020104020203" pitchFamily="34" charset="0"/>
              </a:rPr>
              <a:t>* La muestra es representativa de 1.948.384 habitantes.</a:t>
            </a:r>
          </a:p>
        </p:txBody>
      </p:sp>
    </p:spTree>
    <p:extLst>
      <p:ext uri="{BB962C8B-B14F-4D97-AF65-F5344CB8AC3E}">
        <p14:creationId xmlns:p14="http://schemas.microsoft.com/office/powerpoint/2010/main" val="1327758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Estadística descriptiva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114800" cy="4351338"/>
          </a:xfrm>
        </p:spPr>
        <p:txBody>
          <a:bodyPr/>
          <a:lstStyle/>
          <a:p>
            <a:pPr marL="0" indent="0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Matriz de transición de probabilidades</a:t>
            </a:r>
          </a:p>
          <a:p>
            <a:pPr marL="0" indent="0">
              <a:buNone/>
            </a:pPr>
            <a:endParaRPr lang="es-CL" dirty="0">
              <a:latin typeface="Gill Sans Nova" panose="020B0602020104020203" pitchFamily="34" charset="0"/>
            </a:endParaRPr>
          </a:p>
          <a:p>
            <a:endParaRPr lang="es-CL" dirty="0"/>
          </a:p>
        </p:txBody>
      </p:sp>
      <p:pic>
        <p:nvPicPr>
          <p:cNvPr id="5" name="Picture 4" descr="A picture containing keyboard&#10;&#10;Description automatically generated">
            <a:extLst>
              <a:ext uri="{FF2B5EF4-FFF2-40B4-BE49-F238E27FC236}">
                <a16:creationId xmlns:a16="http://schemas.microsoft.com/office/drawing/2014/main" id="{0F822ACE-5AE9-4B0C-9DDA-C805F0CFE8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838" y="275770"/>
            <a:ext cx="6694604" cy="608057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57608-239A-4185-97BC-978E0C14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D5EAB-8F86-426B-A74C-A9E25121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11</a:t>
            </a:fld>
            <a:endParaRPr lang="es-CL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2207E6D-2CC9-4F32-9E03-B8CAB10099E6}"/>
              </a:ext>
            </a:extLst>
          </p:cNvPr>
          <p:cNvSpPr/>
          <p:nvPr/>
        </p:nvSpPr>
        <p:spPr>
          <a:xfrm>
            <a:off x="6368862" y="1225355"/>
            <a:ext cx="1224000" cy="1200539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0E5393A-901F-446C-80F1-E42790FA9475}"/>
              </a:ext>
            </a:extLst>
          </p:cNvPr>
          <p:cNvSpPr/>
          <p:nvPr/>
        </p:nvSpPr>
        <p:spPr>
          <a:xfrm>
            <a:off x="10254318" y="1079718"/>
            <a:ext cx="1368035" cy="5097245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FC2944-D867-4F06-966B-62BD99F9536E}"/>
              </a:ext>
            </a:extLst>
          </p:cNvPr>
          <p:cNvSpPr txBox="1"/>
          <p:nvPr/>
        </p:nvSpPr>
        <p:spPr>
          <a:xfrm>
            <a:off x="838201" y="2850337"/>
            <a:ext cx="44200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2400" dirty="0">
                <a:latin typeface="Gill Sans Nova" panose="020B0602020104020203" pitchFamily="34" charset="0"/>
              </a:rPr>
              <a:t>Alta inmovilidad en la parte alta de la distribución.</a:t>
            </a:r>
          </a:p>
          <a:p>
            <a:pPr algn="just"/>
            <a:endParaRPr lang="es-CL" sz="2400" dirty="0">
              <a:latin typeface="Gill Sans Nova" panose="020B0602020104020203" pitchFamily="34" charset="0"/>
            </a:endParaRPr>
          </a:p>
          <a:p>
            <a:pPr algn="just"/>
            <a:endParaRPr lang="es-CL" sz="2400" dirty="0">
              <a:latin typeface="Gill Sans Nova" panose="020B06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2400" dirty="0">
                <a:latin typeface="Gill Sans Nova" panose="020B0602020104020203" pitchFamily="34" charset="0"/>
              </a:rPr>
              <a:t>Baja probabilidad de que los hijos alcancen el quintil educacional más alto, si es que su padre no pertenece a ese quintil.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48018-4659-4E0C-9C6F-5DDFA9111FBA}"/>
              </a:ext>
            </a:extLst>
          </p:cNvPr>
          <p:cNvSpPr txBox="1"/>
          <p:nvPr/>
        </p:nvSpPr>
        <p:spPr>
          <a:xfrm>
            <a:off x="10636118" y="5261113"/>
            <a:ext cx="91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</a:rPr>
              <a:t>0,642</a:t>
            </a:r>
          </a:p>
        </p:txBody>
      </p:sp>
    </p:spTree>
    <p:extLst>
      <p:ext uri="{BB962C8B-B14F-4D97-AF65-F5344CB8AC3E}">
        <p14:creationId xmlns:p14="http://schemas.microsoft.com/office/powerpoint/2010/main" val="158049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Resultados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L" dirty="0">
              <a:latin typeface="Gill Sans Nova" panose="020B0602020104020203" pitchFamily="34" charset="0"/>
            </a:endParaRPr>
          </a:p>
          <a:p>
            <a:pPr marL="0" indent="0">
              <a:buNone/>
            </a:pPr>
            <a:endParaRPr lang="es-CL" dirty="0">
              <a:latin typeface="Gill Sans Nova" panose="020B0602020104020203" pitchFamily="34" charset="0"/>
            </a:endParaRPr>
          </a:p>
          <a:p>
            <a:pPr marL="0" indent="0">
              <a:buNone/>
            </a:pPr>
            <a:r>
              <a:rPr lang="es-CL" dirty="0">
                <a:solidFill>
                  <a:srgbClr val="006666"/>
                </a:solidFill>
                <a:latin typeface="Gill Sans Nova" panose="020B0602020104020203" pitchFamily="34" charset="0"/>
              </a:rPr>
              <a:t>Movilidad intergeneracional y desarrollo regional.</a:t>
            </a:r>
          </a:p>
          <a:p>
            <a:pPr marL="0" indent="0">
              <a:buNone/>
            </a:pPr>
            <a:r>
              <a:rPr lang="es-CL" sz="2200" dirty="0">
                <a:latin typeface="Gill Sans Nova" panose="020B0602020104020203" pitchFamily="34" charset="0"/>
              </a:rPr>
              <a:t>Por género del descendiente.</a:t>
            </a:r>
          </a:p>
          <a:p>
            <a:pPr marL="0" indent="0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  <a:p>
            <a:pPr marL="0" indent="0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  <a:p>
            <a:pPr marL="0" indent="0">
              <a:buNone/>
            </a:pPr>
            <a:endParaRPr lang="es-CL" dirty="0">
              <a:solidFill>
                <a:srgbClr val="006666"/>
              </a:solidFill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1AF25-C17B-4CF1-BC8B-F0292F912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E6B4F-BD7E-4023-987E-63C1DEED1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8129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09F71E90-424F-404F-AB11-7F477BCA7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523" y="1944707"/>
            <a:ext cx="6950953" cy="48950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Movilidad intergeneracional y desarrollo regional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" y="1537252"/>
            <a:ext cx="11726747" cy="4639711"/>
          </a:xfrm>
        </p:spPr>
        <p:txBody>
          <a:bodyPr/>
          <a:lstStyle/>
          <a:p>
            <a:pPr marL="0" indent="0">
              <a:buNone/>
            </a:pPr>
            <a:r>
              <a:rPr lang="es-CL" sz="2600" dirty="0">
                <a:solidFill>
                  <a:srgbClr val="006666"/>
                </a:solidFill>
                <a:effectLst/>
                <a:latin typeface="Gill Sans Nova" panose="020B0602020104020203" pitchFamily="34" charset="0"/>
              </a:rPr>
              <a:t>Efectos marginales promedio de la educación del padre por género del descendiente</a:t>
            </a:r>
          </a:p>
          <a:p>
            <a:pPr marL="0" indent="0">
              <a:buNone/>
            </a:pPr>
            <a:endParaRPr lang="es-CL" dirty="0">
              <a:latin typeface="Gill Sans Nova" panose="020B0602020104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DEE35-4AC2-4AA7-923D-50E1E0A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798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F4D1-5EA6-4187-83ED-EF0889170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blipFill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     </a:t>
            </a:r>
            <a:r>
              <a:rPr lang="es-CL" sz="4000" dirty="0">
                <a:solidFill>
                  <a:schemeClr val="bg1"/>
                </a:solidFill>
                <a:latin typeface="Gill Sans Nova" panose="020B0602020104020203" pitchFamily="34" charset="0"/>
              </a:rPr>
              <a:t>Conclusiones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DE16E-F083-4786-8CB2-C1E277832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726"/>
          </a:xfrm>
        </p:spPr>
        <p:txBody>
          <a:bodyPr>
            <a:normAutofit/>
          </a:bodyPr>
          <a:lstStyle/>
          <a:p>
            <a:pPr algn="just"/>
            <a:r>
              <a:rPr lang="es-CL" dirty="0">
                <a:latin typeface="Gill Sans Nova" panose="020B0602020104020203" pitchFamily="34" charset="0"/>
              </a:rPr>
              <a:t>No encontramos una relación entre la movilidad intergeneracional y el desarrollo socioeconómico regional </a:t>
            </a:r>
          </a:p>
          <a:p>
            <a:pPr lvl="1" algn="just"/>
            <a:r>
              <a:rPr lang="es-CL" dirty="0">
                <a:latin typeface="Gill Sans Nova" panose="020B0602020104020203" pitchFamily="34" charset="0"/>
              </a:rPr>
              <a:t>Heterogeneidad inobservada entre regiones.</a:t>
            </a:r>
          </a:p>
          <a:p>
            <a:pPr marL="0" indent="0" algn="just">
              <a:buNone/>
            </a:pPr>
            <a:endParaRPr lang="es-CL" sz="2600" dirty="0">
              <a:latin typeface="Gill Sans Nova" panose="020B0602020104020203" pitchFamily="34" charset="0"/>
            </a:endParaRPr>
          </a:p>
          <a:p>
            <a:pPr algn="just"/>
            <a:r>
              <a:rPr lang="es-CL" dirty="0">
                <a:latin typeface="Gill Sans Nova" panose="020B0602020104020203" pitchFamily="34" charset="0"/>
              </a:rPr>
              <a:t>Desarrollo socioeconómico no explicaría las diferencias en movilidad intergeneracional entre las regiones</a:t>
            </a:r>
          </a:p>
          <a:p>
            <a:pPr lvl="1" algn="just"/>
            <a:r>
              <a:rPr lang="es-CL" dirty="0">
                <a:latin typeface="Gill Sans Nova" panose="020B0602020104020203" pitchFamily="34" charset="0"/>
              </a:rPr>
              <a:t>¿Cuáles son las características inobservadas que lo explican? ¿Cultura?</a:t>
            </a:r>
          </a:p>
          <a:p>
            <a:pPr marL="0" indent="0" algn="just">
              <a:buNone/>
            </a:pPr>
            <a:endParaRPr lang="es-CL" sz="26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6136B-8DEE-4652-8E63-4DF595F9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BFD5C-6836-4F19-AC02-B7814FFE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9505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3ABFE2-FD44-4ACA-A92A-53696C35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Magíster de Economía UAI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8F3E4-AF84-4874-8FCC-6B6DFED7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41B6D-85B8-43B8-B58E-3C385E4A7384}" type="slidenum">
              <a:rPr lang="es-CL" smtClean="0"/>
              <a:t>15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8479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742</Words>
  <Application>Microsoft Office PowerPoint</Application>
  <PresentationFormat>Widescreen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Gill Sans Nova</vt:lpstr>
      <vt:lpstr>Office Theme</vt:lpstr>
      <vt:lpstr>..</vt:lpstr>
      <vt:lpstr>     Motivación</vt:lpstr>
      <vt:lpstr>     Motivación</vt:lpstr>
      <vt:lpstr>     Vacíos para llenar</vt:lpstr>
      <vt:lpstr>     Este estudio</vt:lpstr>
      <vt:lpstr>     Este estudio</vt:lpstr>
      <vt:lpstr>     Cómo medimos movilidad social</vt:lpstr>
      <vt:lpstr>     Metodología</vt:lpstr>
      <vt:lpstr>     Datos</vt:lpstr>
      <vt:lpstr>     Estadística descriptiva</vt:lpstr>
      <vt:lpstr>     Estadística descriptiva</vt:lpstr>
      <vt:lpstr>     Resultados</vt:lpstr>
      <vt:lpstr>     Movilidad intergeneracional y desarrollo regional</vt:lpstr>
      <vt:lpstr>     Conclusiones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Movilidad educacional intergeneracional y desarrollo socioeconómico regional: el caso de Chile</dc:title>
  <dc:creator>Juan Ignacio Merlo Avila</dc:creator>
  <cp:lastModifiedBy>Juan Ignacio Merlo Avila</cp:lastModifiedBy>
  <cp:revision>134</cp:revision>
  <dcterms:created xsi:type="dcterms:W3CDTF">2020-11-15T15:46:58Z</dcterms:created>
  <dcterms:modified xsi:type="dcterms:W3CDTF">2021-01-04T19:40:08Z</dcterms:modified>
</cp:coreProperties>
</file>