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4" r:id="rId2"/>
    <p:sldId id="343" r:id="rId3"/>
    <p:sldId id="344" r:id="rId4"/>
    <p:sldId id="357" r:id="rId5"/>
    <p:sldId id="358" r:id="rId6"/>
    <p:sldId id="359" r:id="rId7"/>
    <p:sldId id="361" r:id="rId8"/>
    <p:sldId id="370" r:id="rId9"/>
    <p:sldId id="362" r:id="rId10"/>
    <p:sldId id="363" r:id="rId11"/>
    <p:sldId id="364" r:id="rId12"/>
    <p:sldId id="365" r:id="rId13"/>
    <p:sldId id="366" r:id="rId14"/>
    <p:sldId id="371" r:id="rId15"/>
    <p:sldId id="367" r:id="rId16"/>
    <p:sldId id="368" r:id="rId17"/>
    <p:sldId id="369" r:id="rId18"/>
  </p:sldIdLst>
  <p:sldSz cx="9144000" cy="6858000" type="screen4x3"/>
  <p:notesSz cx="7315200" cy="96012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talina Bustamante" initials="CB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758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2086" autoAdjust="0"/>
  </p:normalViewPr>
  <p:slideViewPr>
    <p:cSldViewPr>
      <p:cViewPr varScale="1">
        <p:scale>
          <a:sx n="110" d="100"/>
          <a:sy n="110" d="100"/>
        </p:scale>
        <p:origin x="15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20" cy="480060"/>
          </a:xfrm>
          <a:prstGeom prst="rect">
            <a:avLst/>
          </a:prstGeom>
        </p:spPr>
        <p:txBody>
          <a:bodyPr vert="horz" lIns="96662" tIns="48331" rIns="96662" bIns="48331" rtlCol="0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6662" tIns="48331" rIns="96662" bIns="48331" rtlCol="0"/>
          <a:lstStyle>
            <a:lvl1pPr algn="r">
              <a:defRPr sz="1300"/>
            </a:lvl1pPr>
          </a:lstStyle>
          <a:p>
            <a:fld id="{B0954F5C-E339-4AEE-99BE-BC8034D3C06C}" type="datetimeFigureOut">
              <a:rPr lang="es-CL" smtClean="0"/>
              <a:pPr/>
              <a:t>05-01-2021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20" cy="480060"/>
          </a:xfrm>
          <a:prstGeom prst="rect">
            <a:avLst/>
          </a:prstGeom>
        </p:spPr>
        <p:txBody>
          <a:bodyPr vert="horz" lIns="96662" tIns="48331" rIns="96662" bIns="48331" rtlCol="0" anchor="b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6662" tIns="48331" rIns="96662" bIns="48331" rtlCol="0" anchor="b"/>
          <a:lstStyle>
            <a:lvl1pPr algn="r">
              <a:defRPr sz="1300"/>
            </a:lvl1pPr>
          </a:lstStyle>
          <a:p>
            <a:fld id="{35BE4F91-28CE-4043-B95B-D5183DDB899F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598896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20" cy="480060"/>
          </a:xfrm>
          <a:prstGeom prst="rect">
            <a:avLst/>
          </a:prstGeom>
        </p:spPr>
        <p:txBody>
          <a:bodyPr vert="horz" lIns="96662" tIns="48331" rIns="96662" bIns="48331" rtlCol="0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6662" tIns="48331" rIns="96662" bIns="48331" rtlCol="0"/>
          <a:lstStyle>
            <a:lvl1pPr algn="r">
              <a:defRPr sz="1300"/>
            </a:lvl1pPr>
          </a:lstStyle>
          <a:p>
            <a:fld id="{A52884CC-E5DD-47B7-B7FD-422FA02D062D}" type="datetimeFigureOut">
              <a:rPr lang="es-CL" smtClean="0"/>
              <a:pPr/>
              <a:t>05-01-2021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2188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2" tIns="48331" rIns="96662" bIns="48331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31521" y="4560570"/>
            <a:ext cx="5852160" cy="4320540"/>
          </a:xfrm>
          <a:prstGeom prst="rect">
            <a:avLst/>
          </a:prstGeom>
        </p:spPr>
        <p:txBody>
          <a:bodyPr vert="horz" lIns="96662" tIns="48331" rIns="96662" bIns="48331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20" cy="480060"/>
          </a:xfrm>
          <a:prstGeom prst="rect">
            <a:avLst/>
          </a:prstGeom>
        </p:spPr>
        <p:txBody>
          <a:bodyPr vert="horz" lIns="96662" tIns="48331" rIns="96662" bIns="48331" rtlCol="0" anchor="b"/>
          <a:lstStyle>
            <a:lvl1pPr algn="l">
              <a:defRPr sz="13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6662" tIns="48331" rIns="96662" bIns="48331" rtlCol="0" anchor="b"/>
          <a:lstStyle>
            <a:lvl1pPr algn="r">
              <a:defRPr sz="1300"/>
            </a:lvl1pPr>
          </a:lstStyle>
          <a:p>
            <a:fld id="{062552E9-3206-4357-B4D6-70B57746431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493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7122-E71E-4452-B443-9E87688A7856}" type="datetimeFigureOut">
              <a:rPr lang="es-CL" smtClean="0"/>
              <a:pPr/>
              <a:t>05-01-2021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04B1-98CC-4C99-AE86-611BCA8CD293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3674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7122-E71E-4452-B443-9E87688A7856}" type="datetimeFigureOut">
              <a:rPr lang="es-CL" smtClean="0"/>
              <a:pPr/>
              <a:t>05-01-2021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04B1-98CC-4C99-AE86-611BCA8CD293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1334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7122-E71E-4452-B443-9E87688A7856}" type="datetimeFigureOut">
              <a:rPr lang="es-CL" smtClean="0"/>
              <a:pPr/>
              <a:t>05-01-2021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04B1-98CC-4C99-AE86-611BCA8CD293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0547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7122-E71E-4452-B443-9E87688A7856}" type="datetimeFigureOut">
              <a:rPr lang="es-CL" smtClean="0"/>
              <a:pPr/>
              <a:t>05-01-2021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04B1-98CC-4C99-AE86-611BCA8CD293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4407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7122-E71E-4452-B443-9E87688A7856}" type="datetimeFigureOut">
              <a:rPr lang="es-CL" smtClean="0"/>
              <a:pPr/>
              <a:t>05-01-2021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04B1-98CC-4C99-AE86-611BCA8CD293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3070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7122-E71E-4452-B443-9E87688A7856}" type="datetimeFigureOut">
              <a:rPr lang="es-CL" smtClean="0"/>
              <a:pPr/>
              <a:t>05-01-2021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04B1-98CC-4C99-AE86-611BCA8CD293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5756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7122-E71E-4452-B443-9E87688A7856}" type="datetimeFigureOut">
              <a:rPr lang="es-CL" smtClean="0"/>
              <a:pPr/>
              <a:t>05-01-2021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04B1-98CC-4C99-AE86-611BCA8CD293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93571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7122-E71E-4452-B443-9E87688A7856}" type="datetimeFigureOut">
              <a:rPr lang="es-CL" smtClean="0"/>
              <a:pPr/>
              <a:t>05-01-2021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04B1-98CC-4C99-AE86-611BCA8CD293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69890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7122-E71E-4452-B443-9E87688A7856}" type="datetimeFigureOut">
              <a:rPr lang="es-CL" smtClean="0"/>
              <a:pPr/>
              <a:t>05-01-2021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04B1-98CC-4C99-AE86-611BCA8CD293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0218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7122-E71E-4452-B443-9E87688A7856}" type="datetimeFigureOut">
              <a:rPr lang="es-CL" smtClean="0"/>
              <a:pPr/>
              <a:t>05-01-2021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04B1-98CC-4C99-AE86-611BCA8CD293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3060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7122-E71E-4452-B443-9E87688A7856}" type="datetimeFigureOut">
              <a:rPr lang="es-CL" smtClean="0"/>
              <a:pPr/>
              <a:t>05-01-2021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904B1-98CC-4C99-AE86-611BCA8CD293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94837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57122-E71E-4452-B443-9E87688A7856}" type="datetimeFigureOut">
              <a:rPr lang="es-CL" smtClean="0"/>
              <a:pPr/>
              <a:t>05-01-2021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904B1-98CC-4C99-AE86-611BCA8CD293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262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" name="2 Subtítulo"/>
          <p:cNvSpPr>
            <a:spLocks noGrp="1"/>
          </p:cNvSpPr>
          <p:nvPr>
            <p:ph type="subTitle" idx="1"/>
          </p:nvPr>
        </p:nvSpPr>
        <p:spPr>
          <a:xfrm>
            <a:off x="1835696" y="5373216"/>
            <a:ext cx="6400800" cy="1032520"/>
          </a:xfrm>
        </p:spPr>
        <p:txBody>
          <a:bodyPr>
            <a:normAutofit/>
          </a:bodyPr>
          <a:lstStyle/>
          <a:p>
            <a:pPr algn="r"/>
            <a:r>
              <a:rPr lang="es-CL" sz="1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Ulda Omar Figueroa Ossa</a:t>
            </a:r>
          </a:p>
          <a:p>
            <a:pPr algn="r"/>
            <a:r>
              <a:rPr lang="es-CL" sz="1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Francisca </a:t>
            </a:r>
            <a:r>
              <a:rPr lang="es-CL" sz="1600" b="1" dirty="0" err="1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Koppmann</a:t>
            </a:r>
            <a:r>
              <a:rPr lang="es-CL" sz="1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CL" sz="1600" b="1" dirty="0" err="1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Kuester</a:t>
            </a:r>
            <a:endParaRPr lang="es-CL" sz="1600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  <a:p>
            <a:pPr algn="r"/>
            <a:r>
              <a:rPr lang="es-CL" sz="1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Catalina </a:t>
            </a:r>
            <a:r>
              <a:rPr lang="es-CL" sz="1600" b="1" dirty="0" err="1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Rufs</a:t>
            </a:r>
            <a:r>
              <a:rPr lang="es-CL" sz="1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 Orellana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E11D078F-8E03-B34B-A598-CFC65497F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04" y="2130425"/>
            <a:ext cx="8856984" cy="1470025"/>
          </a:xfrm>
        </p:spPr>
        <p:txBody>
          <a:bodyPr>
            <a:noAutofit/>
          </a:bodyPr>
          <a:lstStyle/>
          <a:p>
            <a:pPr rtl="0"/>
            <a:r>
              <a:rPr lang="es-US" sz="28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Ir contigo a la cárcel es hoy mi única opción</a:t>
            </a:r>
            <a:br>
              <a:rPr lang="es-US" sz="24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</a:br>
            <a:br>
              <a:rPr lang="es-US" sz="24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</a:br>
            <a:r>
              <a:rPr lang="es-US" sz="20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Repensando la estrategia de intervención del Estado para hijas/os de madres sujetas a control por el sistema de justicia penal</a:t>
            </a:r>
            <a:endParaRPr lang="es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D62DF00-7E56-CE4E-A7C2-2D279759E314}"/>
              </a:ext>
            </a:extLst>
          </p:cNvPr>
          <p:cNvCxnSpPr/>
          <p:nvPr/>
        </p:nvCxnSpPr>
        <p:spPr>
          <a:xfrm>
            <a:off x="1335232" y="2780928"/>
            <a:ext cx="6473536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918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C55D64C-9326-7241-9A95-C7E37277A545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1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es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INTRODUCCIÓN</a:t>
            </a:r>
            <a:endParaRPr lang="es-CL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9B0D158-1588-AD4B-8B7E-A809720C5B1B}"/>
              </a:ext>
            </a:extLst>
          </p:cNvPr>
          <p:cNvCxnSpPr/>
          <p:nvPr/>
        </p:nvCxnSpPr>
        <p:spPr>
          <a:xfrm>
            <a:off x="2682000" y="3284984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625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7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C78B3DCC-0310-7040-8109-3A5A27A0CD48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446856" y="260648"/>
            <a:ext cx="8229600" cy="8228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INTRODUCCIÓN</a:t>
            </a:r>
            <a:endParaRPr lang="es-CL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18864" y="980728"/>
            <a:ext cx="80342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US" sz="1800" i="0" u="none" strike="noStrike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r>
              <a:rPr lang="es-US" sz="18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Problemas sociales durante la primera infancia genera costos sociales (Unicef, 2016)</a:t>
            </a:r>
          </a:p>
          <a:p>
            <a:endParaRPr lang="es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US" sz="180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Evidencia ha mostrado que estos se generan especialmente por tener a la madre privada de libertad (transferencia de desventajas acumuladas, inicio de carreras delictuales)</a:t>
            </a:r>
          </a:p>
          <a:p>
            <a:endParaRPr lang="es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Tanto la forma como el mecanismo con que</a:t>
            </a:r>
            <a:r>
              <a:rPr lang="es-US" sz="1800" b="1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enfrenta actualmente el Estado de Chile problemas sociales de niñas y niños relacionados con el encarcelamiento de sus madres no es adecuado</a:t>
            </a:r>
          </a:p>
          <a:p>
            <a:endParaRPr lang="es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US" sz="180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¿Es la </a:t>
            </a:r>
            <a:r>
              <a:rPr lang="es-US" dirty="0">
                <a:solidFill>
                  <a:schemeClr val="bg1"/>
                </a:solidFill>
                <a:latin typeface="Century Gothic" panose="020B0502020202020204" pitchFamily="34" charset="0"/>
              </a:rPr>
              <a:t>ú</a:t>
            </a:r>
            <a:r>
              <a:rPr lang="es-US" sz="1800" i="0" u="none" strike="noStrike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nica solución promover políticas para que niños y niñas ingresen con sus madres a la cárcel?</a:t>
            </a:r>
          </a:p>
          <a:p>
            <a:endParaRPr lang="es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Cambiar el estatus quo es difícil</a:t>
            </a:r>
            <a:endParaRPr lang="es-CL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5270F90-8ED5-874D-8279-096839A90E93}"/>
              </a:ext>
            </a:extLst>
          </p:cNvPr>
          <p:cNvCxnSpPr/>
          <p:nvPr/>
        </p:nvCxnSpPr>
        <p:spPr>
          <a:xfrm>
            <a:off x="518864" y="888987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62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7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C78B3DCC-0310-7040-8109-3A5A27A0CD48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446856" y="260648"/>
            <a:ext cx="8229600" cy="8228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OBJETIVOS DEL TRABAJO</a:t>
            </a:r>
            <a:endParaRPr lang="es-CL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13387" y="1165205"/>
            <a:ext cx="80342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US" dirty="0">
                <a:solidFill>
                  <a:schemeClr val="bg1"/>
                </a:solidFill>
                <a:latin typeface="Century Gothic" panose="020B0502020202020204" pitchFamily="34" charset="0"/>
              </a:rPr>
              <a:t>Proponer una política pública que permita </a:t>
            </a:r>
            <a:r>
              <a:rPr lang="es-US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hacerse cargo del daño que genera en niñas/os el hecho de que sus madres sean encarceladas por el sistema penal</a:t>
            </a:r>
            <a:r>
              <a:rPr lang="es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s-US" dirty="0">
                <a:solidFill>
                  <a:schemeClr val="bg1"/>
                </a:solidFill>
                <a:latin typeface="Century Gothic" panose="020B0502020202020204" pitchFamily="34" charset="0"/>
              </a:rPr>
              <a:t>superando los problemas de eficiencia, cobertura, focalización y de índole presupuestario que se constatan en la oferta programática vigente y generando estrategias para superar los obstáculos político-institucionales que han dificultado intentos anteriores en la materia.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5270F90-8ED5-874D-8279-096839A90E93}"/>
              </a:ext>
            </a:extLst>
          </p:cNvPr>
          <p:cNvCxnSpPr/>
          <p:nvPr/>
        </p:nvCxnSpPr>
        <p:spPr>
          <a:xfrm>
            <a:off x="518864" y="888987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1979D439-73AE-A24C-A75D-0C4D307C9E53}"/>
              </a:ext>
            </a:extLst>
          </p:cNvPr>
          <p:cNvSpPr/>
          <p:nvPr/>
        </p:nvSpPr>
        <p:spPr>
          <a:xfrm>
            <a:off x="777281" y="3374550"/>
            <a:ext cx="786408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Wingdings" pitchFamily="2" charset="2"/>
              <a:buChar char="§"/>
            </a:pPr>
            <a:r>
              <a:rPr lang="es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Revisión y sistematización teórica y empírica que da cuenta de problemas sociales que generan en niñas/os el encarcelamiento de sus madres</a:t>
            </a:r>
          </a:p>
          <a:p>
            <a:pPr marL="285750" indent="-285750" fontAlgn="base">
              <a:buFont typeface="Wingdings" pitchFamily="2" charset="2"/>
              <a:buChar char="§"/>
            </a:pPr>
            <a:endParaRPr lang="es-US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 fontAlgn="base">
              <a:buFont typeface="Wingdings" pitchFamily="2" charset="2"/>
              <a:buChar char="§"/>
            </a:pPr>
            <a:r>
              <a:rPr lang="es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Revisión de la oferta programática vigente que busca hacerse cargo de estos problemas (evaluaciones, nudos críticos, necesidad de reformularla)</a:t>
            </a:r>
          </a:p>
          <a:p>
            <a:pPr marL="285750" indent="-285750" fontAlgn="base">
              <a:buFont typeface="Wingdings" pitchFamily="2" charset="2"/>
              <a:buChar char="§"/>
            </a:pPr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 fontAlgn="base">
              <a:buFont typeface="Wingdings" pitchFamily="2" charset="2"/>
              <a:buChar char="§"/>
            </a:pPr>
            <a:r>
              <a:rPr lang="es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Factores políticos e institucionales que pueden obstaculizar y facilitar salir del estatus quo</a:t>
            </a:r>
          </a:p>
          <a:p>
            <a:pPr marL="285750" indent="-285750" fontAlgn="base">
              <a:buFont typeface="Wingdings" pitchFamily="2" charset="2"/>
              <a:buChar char="§"/>
            </a:pPr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 fontAlgn="base">
              <a:buFont typeface="Wingdings" pitchFamily="2" charset="2"/>
              <a:buChar char="§"/>
            </a:pPr>
            <a:r>
              <a:rPr lang="es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Propuesta de política pública.</a:t>
            </a:r>
          </a:p>
        </p:txBody>
      </p:sp>
    </p:spTree>
    <p:extLst>
      <p:ext uri="{BB962C8B-B14F-4D97-AF65-F5344CB8AC3E}">
        <p14:creationId xmlns:p14="http://schemas.microsoft.com/office/powerpoint/2010/main" val="429458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C55D64C-9326-7241-9A95-C7E37277A545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1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es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ANTECEDENTES DE LA PROPUESTA</a:t>
            </a:r>
            <a:endParaRPr lang="es-CL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9B0D158-1588-AD4B-8B7E-A809720C5B1B}"/>
              </a:ext>
            </a:extLst>
          </p:cNvPr>
          <p:cNvCxnSpPr/>
          <p:nvPr/>
        </p:nvCxnSpPr>
        <p:spPr>
          <a:xfrm>
            <a:off x="2664208" y="3600450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593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7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C78B3DCC-0310-7040-8109-3A5A27A0CD48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446856" y="260648"/>
            <a:ext cx="8229600" cy="8228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ANTECEDENTES DE LA PROPUESTA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18864" y="980728"/>
            <a:ext cx="8280921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Antecedentes teóricos y empíricos</a:t>
            </a:r>
          </a:p>
          <a:p>
            <a:pPr fontAlgn="base"/>
            <a:endParaRPr lang="es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US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¿Cuántos son las niñas y niños con madres en contacto con el sistema penal?</a:t>
            </a:r>
          </a:p>
          <a:p>
            <a:r>
              <a:rPr lang="es-US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     </a:t>
            </a: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Aprox. 30.000 hijas/os mujeres condenadas</a:t>
            </a:r>
          </a:p>
          <a:p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          - 7.923 hijas/os mujeres condenadas a penas de cárcel</a:t>
            </a:r>
          </a:p>
          <a:p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          - 16.816 hijas/os mujeres condenadas a penas alternativas a la cárcel</a:t>
            </a:r>
          </a:p>
          <a:p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          - 5.527 hijas/os mujeres que recién han cumplido condena (</a:t>
            </a:r>
            <a:r>
              <a:rPr lang="es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postpenitenciario</a:t>
            </a: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</a:p>
          <a:p>
            <a:pPr lvl="4"/>
            <a:endParaRPr lang="es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US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¿Que ámbitos de sus vidas ven estas niñas/os afectados?</a:t>
            </a:r>
          </a:p>
          <a:p>
            <a:r>
              <a:rPr lang="es-US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    </a:t>
            </a:r>
            <a:r>
              <a:rPr lang="es-US" sz="1400" u="sng" dirty="0">
                <a:solidFill>
                  <a:schemeClr val="bg1"/>
                </a:solidFill>
                <a:latin typeface="Century Gothic" panose="020B0502020202020204" pitchFamily="34" charset="0"/>
              </a:rPr>
              <a:t>Literatura comparada</a:t>
            </a:r>
          </a:p>
          <a:p>
            <a:pPr marL="628650" lvl="1" indent="-171450" fontAlgn="base">
              <a:buFontTx/>
              <a:buChar char="-"/>
            </a:pP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Problemas escolares (disminución de rendimiento, ausentismo y deserción escolar) </a:t>
            </a:r>
            <a:r>
              <a:rPr lang="es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(Trice y Madison, 2004; </a:t>
            </a:r>
            <a:r>
              <a:rPr lang="es-US" sz="1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Cho</a:t>
            </a:r>
            <a:r>
              <a:rPr lang="es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, 2010)</a:t>
            </a:r>
          </a:p>
          <a:p>
            <a:pPr marL="628650" lvl="1" indent="-171450" fontAlgn="base">
              <a:buFontTx/>
              <a:buChar char="-"/>
            </a:pP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Problemas de salud mental (depresión, rabia, estrés postraumático, ansiedad, vergüenza, culpa, menor empatía) </a:t>
            </a:r>
            <a:r>
              <a:rPr lang="es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(Hagan y </a:t>
            </a:r>
            <a:r>
              <a:rPr lang="es-US" sz="1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Dinovitzer</a:t>
            </a:r>
            <a:r>
              <a:rPr lang="es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, 1999; </a:t>
            </a:r>
            <a:r>
              <a:rPr lang="es-US" sz="1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Dallaire</a:t>
            </a:r>
            <a:r>
              <a:rPr lang="es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, 2007; Murray y Murray, 2010; McGee et al., 2017; </a:t>
            </a:r>
            <a:r>
              <a:rPr lang="es-US" sz="1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Turney</a:t>
            </a:r>
            <a:r>
              <a:rPr lang="es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 y </a:t>
            </a:r>
            <a:r>
              <a:rPr lang="es-US" sz="1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Goodsell</a:t>
            </a:r>
            <a:r>
              <a:rPr lang="es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, 2018)</a:t>
            </a:r>
          </a:p>
          <a:p>
            <a:pPr marL="628650" lvl="1" indent="-171450" fontAlgn="base">
              <a:buFontTx/>
              <a:buChar char="-"/>
            </a:pP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Involucramiento delictual de los hijos </a:t>
            </a:r>
            <a:r>
              <a:rPr lang="es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(</a:t>
            </a:r>
            <a:r>
              <a:rPr lang="es-US" sz="1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Muftic</a:t>
            </a:r>
            <a:r>
              <a:rPr lang="es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 et al., 2016; McGee et al., 2017)</a:t>
            </a:r>
          </a:p>
          <a:p>
            <a:pPr lvl="1"/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-  Otras conductas desviadas (mentir, agredir) </a:t>
            </a:r>
            <a:r>
              <a:rPr lang="es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(Murray et al., 2012; </a:t>
            </a:r>
            <a:r>
              <a:rPr lang="es-US" sz="1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Muftic</a:t>
            </a:r>
            <a:r>
              <a:rPr lang="es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 et al., 2016; McGee et al., 2017)</a:t>
            </a:r>
          </a:p>
          <a:p>
            <a:pPr marL="742950" lvl="1" indent="-285750">
              <a:buFontTx/>
              <a:buChar char="-"/>
            </a:pPr>
            <a:endParaRPr lang="es-US" sz="15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s-US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    </a:t>
            </a:r>
            <a:r>
              <a:rPr lang="es-US" sz="1400" u="sng" dirty="0">
                <a:solidFill>
                  <a:schemeClr val="bg1"/>
                </a:solidFill>
                <a:latin typeface="Century Gothic" panose="020B0502020202020204" pitchFamily="34" charset="0"/>
              </a:rPr>
              <a:t>Literatura nacional</a:t>
            </a: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s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(Valenzuela et al, 2012; </a:t>
            </a:r>
            <a:r>
              <a:rPr lang="es-US" sz="1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Rufs</a:t>
            </a:r>
            <a:r>
              <a:rPr lang="es-U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, 2020)</a:t>
            </a:r>
            <a:endParaRPr lang="es-US" sz="1400" u="sng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628650" lvl="1" indent="-171450" fontAlgn="base">
              <a:buFontTx/>
              <a:buChar char="-"/>
            </a:pP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Comportamiento antisocial (31%), Problemas escolares (22%), Salud mental (23%), Alguno de los anteriores (48%)</a:t>
            </a:r>
          </a:p>
          <a:p>
            <a:pPr marL="628650" lvl="1" indent="-171450" fontAlgn="base">
              <a:buFontTx/>
              <a:buChar char="-"/>
            </a:pP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Relevancia de las diferencias de sexo y edad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5270F90-8ED5-874D-8279-096839A90E93}"/>
              </a:ext>
            </a:extLst>
          </p:cNvPr>
          <p:cNvCxnSpPr/>
          <p:nvPr/>
        </p:nvCxnSpPr>
        <p:spPr>
          <a:xfrm>
            <a:off x="518864" y="888987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88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7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C78B3DCC-0310-7040-8109-3A5A27A0CD48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446856" y="260648"/>
            <a:ext cx="8229600" cy="8228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ANTECEDENTES DE LA PROPUESTA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18864" y="980728"/>
            <a:ext cx="82809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 programática vigente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5270F90-8ED5-874D-8279-096839A90E93}"/>
              </a:ext>
            </a:extLst>
          </p:cNvPr>
          <p:cNvCxnSpPr/>
          <p:nvPr/>
        </p:nvCxnSpPr>
        <p:spPr>
          <a:xfrm>
            <a:off x="518864" y="888987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51A44CFC-7366-F144-976E-DECBA71353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2485140"/>
              </p:ext>
            </p:extLst>
          </p:nvPr>
        </p:nvGraphicFramePr>
        <p:xfrm>
          <a:off x="590872" y="1455485"/>
          <a:ext cx="7941567" cy="3588902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198053">
                  <a:extLst>
                    <a:ext uri="{9D8B030D-6E8A-4147-A177-3AD203B41FA5}">
                      <a16:colId xmlns:a16="http://schemas.microsoft.com/office/drawing/2014/main" val="1920173705"/>
                    </a:ext>
                  </a:extLst>
                </a:gridCol>
                <a:gridCol w="1437663">
                  <a:extLst>
                    <a:ext uri="{9D8B030D-6E8A-4147-A177-3AD203B41FA5}">
                      <a16:colId xmlns:a16="http://schemas.microsoft.com/office/drawing/2014/main" val="3726807491"/>
                    </a:ext>
                  </a:extLst>
                </a:gridCol>
                <a:gridCol w="2036689">
                  <a:extLst>
                    <a:ext uri="{9D8B030D-6E8A-4147-A177-3AD203B41FA5}">
                      <a16:colId xmlns:a16="http://schemas.microsoft.com/office/drawing/2014/main" val="3199609735"/>
                    </a:ext>
                  </a:extLst>
                </a:gridCol>
                <a:gridCol w="1198053">
                  <a:extLst>
                    <a:ext uri="{9D8B030D-6E8A-4147-A177-3AD203B41FA5}">
                      <a16:colId xmlns:a16="http://schemas.microsoft.com/office/drawing/2014/main" val="3921189865"/>
                    </a:ext>
                  </a:extLst>
                </a:gridCol>
                <a:gridCol w="990990">
                  <a:extLst>
                    <a:ext uri="{9D8B030D-6E8A-4147-A177-3AD203B41FA5}">
                      <a16:colId xmlns:a16="http://schemas.microsoft.com/office/drawing/2014/main" val="579943326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val="2042226645"/>
                    </a:ext>
                  </a:extLst>
                </a:gridCol>
              </a:tblGrid>
              <a:tr h="5664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10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Nombre del programa</a:t>
                      </a:r>
                      <a:endParaRPr lang="es-US" sz="10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10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Institución a cargo / año de inicio</a:t>
                      </a:r>
                      <a:endParaRPr lang="es-US" sz="10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10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Descripción</a:t>
                      </a:r>
                      <a:endParaRPr lang="es-US" sz="10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10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Presupuesto ejecutado (M$ anuales)</a:t>
                      </a:r>
                      <a:endParaRPr lang="es-US" sz="10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10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Población atendida anualmente</a:t>
                      </a:r>
                      <a:endParaRPr lang="es-US" sz="10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10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Gasto promedio mensual por usuario</a:t>
                      </a:r>
                      <a:endParaRPr lang="es-US" sz="10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130108"/>
                  </a:ext>
                </a:extLst>
              </a:tr>
              <a:tr h="5666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1100" b="1" dirty="0">
                          <a:solidFill>
                            <a:schemeClr val="accent2"/>
                          </a:solidFill>
                          <a:effectLst/>
                          <a:latin typeface="Century Gothic" panose="020B0502020202020204" pitchFamily="34" charset="0"/>
                        </a:rPr>
                        <a:t>Abriendo Caminos</a:t>
                      </a:r>
                      <a:endParaRPr lang="es-US" sz="1100" b="1" dirty="0">
                        <a:solidFill>
                          <a:schemeClr val="accent2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9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Ministerio de Desarrollo Social / 2008</a:t>
                      </a:r>
                      <a:endParaRPr lang="es-US" sz="9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9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Acompañamiento psicosocial y laboral de 24 meses a niñas/os con adulto significativo privado de libertad y a su cuidador principal</a:t>
                      </a:r>
                      <a:endParaRPr lang="es-US" sz="9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1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$5.605.886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8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(año 2018)</a:t>
                      </a:r>
                      <a:endParaRPr lang="es-US" sz="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100" b="1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7.645</a:t>
                      </a:r>
                      <a:endParaRPr lang="es-US" sz="1100" b="1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800" b="0" kern="12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(año 2018)</a:t>
                      </a:r>
                      <a:endParaRPr lang="es-US" sz="800" b="0" kern="12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5727" marR="2572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11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$61.106</a:t>
                      </a:r>
                      <a:endParaRPr lang="es-US" sz="11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/>
                </a:tc>
                <a:extLst>
                  <a:ext uri="{0D108BD9-81ED-4DB2-BD59-A6C34878D82A}">
                    <a16:rowId xmlns:a16="http://schemas.microsoft.com/office/drawing/2014/main" val="4293627079"/>
                  </a:ext>
                </a:extLst>
              </a:tr>
              <a:tr h="12840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100" b="1" dirty="0">
                          <a:solidFill>
                            <a:schemeClr val="accent2"/>
                          </a:solidFill>
                          <a:effectLst/>
                          <a:latin typeface="Century Gothic" panose="020B0502020202020204" pitchFamily="34" charset="0"/>
                        </a:rPr>
                        <a:t>Creciendo Juntos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US" sz="1100" b="1" dirty="0">
                        <a:solidFill>
                          <a:schemeClr val="accent2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800" b="1" dirty="0">
                          <a:solidFill>
                            <a:schemeClr val="accent2"/>
                          </a:solidFill>
                          <a:effectLst/>
                          <a:latin typeface="Century Gothic" panose="020B0502020202020204" pitchFamily="34" charset="0"/>
                        </a:rPr>
                        <a:t>(Continuado de programas PAMEHL y “Conozca su hijo”)</a:t>
                      </a:r>
                      <a:endParaRPr lang="es-US" sz="800" b="1" dirty="0">
                        <a:solidFill>
                          <a:schemeClr val="accent2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9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Gendarmería de Chile – Ministerio de Justicia y Derechos Humanos / 2015 (desde 2001 en sus versiones previas)</a:t>
                      </a:r>
                      <a:endParaRPr lang="es-US" sz="9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9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Favorecer la permanencia de madres privadas de libertad en cárceles junto a sus hijos hasta los 2 años de vida de estos. Luego de ello, otorgarles apoyo social a las niñas/os hasta los 12 años y promover herramientas de control parental en sus familias.</a:t>
                      </a:r>
                      <a:endParaRPr lang="es-US" sz="9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1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$1.112.280 </a:t>
                      </a:r>
                      <a:endParaRPr lang="es-US" sz="11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8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(año 2017)</a:t>
                      </a:r>
                      <a:endParaRPr lang="es-US" sz="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1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1.240</a:t>
                      </a:r>
                      <a:endParaRPr lang="es-US" sz="11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8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(año 2017)</a:t>
                      </a:r>
                      <a:endParaRPr lang="es-US" sz="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11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$ 74.750</a:t>
                      </a:r>
                      <a:endParaRPr lang="es-US" sz="11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/>
                </a:tc>
                <a:extLst>
                  <a:ext uri="{0D108BD9-81ED-4DB2-BD59-A6C34878D82A}">
                    <a16:rowId xmlns:a16="http://schemas.microsoft.com/office/drawing/2014/main" val="2439919080"/>
                  </a:ext>
                </a:extLst>
              </a:tr>
              <a:tr h="11405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1100" b="1" dirty="0">
                          <a:solidFill>
                            <a:schemeClr val="accent2"/>
                          </a:solidFill>
                          <a:effectLst/>
                          <a:latin typeface="Century Gothic" panose="020B0502020202020204" pitchFamily="34" charset="0"/>
                        </a:rPr>
                        <a:t>Salas cunas en recintos penales</a:t>
                      </a:r>
                      <a:endParaRPr lang="es-US" sz="1100" b="1" dirty="0">
                        <a:solidFill>
                          <a:schemeClr val="accent2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9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Junta nacional de Jardines Infantiles – Ministerio de Educación / 1999</a:t>
                      </a:r>
                      <a:endParaRPr lang="es-US" sz="9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9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Generar y fomentar buenas condiciones de estimulación cognitiva y social como elementos fundamentales para el desarrollo y crecimiento sano e integral de hijos/as lactantes de madres encarceladas, que viven juntos en la cárcel.</a:t>
                      </a:r>
                      <a:endParaRPr lang="es-US" sz="9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1100" b="1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$ 292.920 </a:t>
                      </a:r>
                      <a:endParaRPr lang="es-US" sz="11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CL" sz="8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(año 2019)</a:t>
                      </a:r>
                      <a:endParaRPr lang="es-US" sz="8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9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Sin dato</a:t>
                      </a:r>
                      <a:endParaRPr lang="es-US" sz="9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</a:pPr>
                      <a:r>
                        <a:rPr lang="es-CL" sz="9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Sin dato</a:t>
                      </a:r>
                      <a:endParaRPr lang="es-US" sz="9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727" marR="25727" marT="0" marB="0" anchor="ctr"/>
                </a:tc>
                <a:extLst>
                  <a:ext uri="{0D108BD9-81ED-4DB2-BD59-A6C34878D82A}">
                    <a16:rowId xmlns:a16="http://schemas.microsoft.com/office/drawing/2014/main" val="3547139298"/>
                  </a:ext>
                </a:extLst>
              </a:tr>
            </a:tbl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073F97B7-5661-46EF-8DD5-F1828EF68996}"/>
              </a:ext>
            </a:extLst>
          </p:cNvPr>
          <p:cNvSpPr txBox="1"/>
          <p:nvPr/>
        </p:nvSpPr>
        <p:spPr>
          <a:xfrm>
            <a:off x="518864" y="5029864"/>
            <a:ext cx="815759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s-CL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CL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Permitir que la/el lactante (hasta 2 años de edad) viva con su madre encarcelada al interior del recinto penal y facilitando en algunos recintos penales una sala cuna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CL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CL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Dar apoyo social e intervenciones parentales a niñas y niños mayores de 2 años y quienes están a su cuidado</a:t>
            </a:r>
            <a:endParaRPr lang="es-CL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43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7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C78B3DCC-0310-7040-8109-3A5A27A0CD48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446856" y="260648"/>
            <a:ext cx="8229600" cy="8228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ANTECEDENTES DE LA PROPUESTA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18864" y="980728"/>
            <a:ext cx="82809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Problemas de la oferta programática vigente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5270F90-8ED5-874D-8279-096839A90E93}"/>
              </a:ext>
            </a:extLst>
          </p:cNvPr>
          <p:cNvCxnSpPr/>
          <p:nvPr/>
        </p:nvCxnSpPr>
        <p:spPr>
          <a:xfrm>
            <a:off x="518864" y="888987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5D154662-7BCD-A54E-8FDC-3390CEA256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609362"/>
              </p:ext>
            </p:extLst>
          </p:nvPr>
        </p:nvGraphicFramePr>
        <p:xfrm>
          <a:off x="745232" y="1654453"/>
          <a:ext cx="7632848" cy="4023492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979170">
                  <a:extLst>
                    <a:ext uri="{9D8B030D-6E8A-4147-A177-3AD203B41FA5}">
                      <a16:colId xmlns:a16="http://schemas.microsoft.com/office/drawing/2014/main" val="3963584055"/>
                    </a:ext>
                  </a:extLst>
                </a:gridCol>
                <a:gridCol w="4208772">
                  <a:extLst>
                    <a:ext uri="{9D8B030D-6E8A-4147-A177-3AD203B41FA5}">
                      <a16:colId xmlns:a16="http://schemas.microsoft.com/office/drawing/2014/main" val="953959244"/>
                    </a:ext>
                  </a:extLst>
                </a:gridCol>
                <a:gridCol w="1444906">
                  <a:extLst>
                    <a:ext uri="{9D8B030D-6E8A-4147-A177-3AD203B41FA5}">
                      <a16:colId xmlns:a16="http://schemas.microsoft.com/office/drawing/2014/main" val="3841039222"/>
                    </a:ext>
                  </a:extLst>
                </a:gridCol>
              </a:tblGrid>
              <a:tr h="2522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CL" sz="1000" b="1" u="non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Indicador</a:t>
                      </a:r>
                      <a:endParaRPr lang="es-US" sz="1000" b="1" u="non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17" marR="4111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CL" sz="1000" b="1" u="non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Descripción</a:t>
                      </a:r>
                      <a:endParaRPr lang="es-US" sz="1000" b="1" u="non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17" marR="4111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CL" sz="1000" b="1" u="non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Fuentes</a:t>
                      </a:r>
                      <a:endParaRPr lang="es-US" sz="1000" b="1" i="0" u="non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17" marR="41117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8867700"/>
                  </a:ext>
                </a:extLst>
              </a:tr>
              <a:tr h="6761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CL" sz="1100" b="1" dirty="0">
                          <a:solidFill>
                            <a:schemeClr val="accent2"/>
                          </a:solidFill>
                          <a:effectLst/>
                          <a:latin typeface="Century Gothic" panose="020B0502020202020204" pitchFamily="34" charset="0"/>
                        </a:rPr>
                        <a:t>Efectividad </a:t>
                      </a:r>
                      <a:endParaRPr lang="es-US" sz="1100" b="1" dirty="0">
                        <a:solidFill>
                          <a:schemeClr val="accent2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17" marR="41117" marT="0" marB="0" anchor="ctr">
                    <a:lnB w="12700" cap="flat" cmpd="sng" algn="ctr">
                      <a:solidFill>
                        <a:srgbClr val="3B47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CL" sz="11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marR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Wingdings" pitchFamily="2" charset="2"/>
                        <a:buChar char="§"/>
                      </a:pPr>
                      <a:r>
                        <a:rPr lang="es-CL" sz="11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Monitoreos y evaluaciones no miden cambios en indicadores sociales o criminológicos, solo en procesos o resultados intermedios (competencias parentales, actividades orientadas a la inserción laboral y escolar, transferencias monetarias)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s-US" sz="11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17" marR="41117" marT="0" marB="0" anchor="ctr"/>
                </a:tc>
                <a:tc>
                  <a:txBody>
                    <a:bodyPr/>
                    <a:lstStyle/>
                    <a:p>
                      <a:pPr marL="171450" marR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Tipo de letra del sistema normal"/>
                        <a:buChar char="-"/>
                      </a:pPr>
                      <a:r>
                        <a:rPr lang="es-CL" sz="9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Dipres, 2011; 2019</a:t>
                      </a:r>
                      <a:endParaRPr lang="es-US" sz="9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marR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Tipo de letra del sistema normal"/>
                        <a:buChar char="-"/>
                      </a:pPr>
                      <a:r>
                        <a:rPr lang="es-CL" sz="9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Gonzáles y col., 2019</a:t>
                      </a:r>
                      <a:endParaRPr lang="es-US" sz="9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17" marR="41117" marT="0" marB="0" anchor="ctr"/>
                </a:tc>
                <a:extLst>
                  <a:ext uri="{0D108BD9-81ED-4DB2-BD59-A6C34878D82A}">
                    <a16:rowId xmlns:a16="http://schemas.microsoft.com/office/drawing/2014/main" val="1510435764"/>
                  </a:ext>
                </a:extLst>
              </a:tr>
              <a:tr h="11700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CL" sz="1100" b="1" dirty="0">
                          <a:solidFill>
                            <a:schemeClr val="accent2"/>
                          </a:solidFill>
                          <a:effectLst/>
                          <a:latin typeface="Century Gothic" panose="020B0502020202020204" pitchFamily="34" charset="0"/>
                        </a:rPr>
                        <a:t>Cobertura</a:t>
                      </a:r>
                      <a:endParaRPr lang="es-US" sz="1100" b="1" dirty="0">
                        <a:solidFill>
                          <a:schemeClr val="accent2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17" marR="41117" marT="0" marB="0" anchor="ctr">
                    <a:lnT w="12700" cap="flat" cmpd="sng" algn="ctr">
                      <a:solidFill>
                        <a:srgbClr val="3B47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7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Wingdings" pitchFamily="2" charset="2"/>
                        <a:buChar char="§"/>
                      </a:pPr>
                      <a:r>
                        <a:rPr lang="es-CL" sz="11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Solo 394 madres con hijos/as menores a 2 años atendidas en la cárcel en 2018</a:t>
                      </a:r>
                      <a:endParaRPr lang="es-US" sz="11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marR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Wingdings" pitchFamily="2" charset="2"/>
                        <a:buChar char="§"/>
                      </a:pPr>
                      <a:r>
                        <a:rPr lang="es-CL" sz="11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3740 usuarios atendidos fuera de la cárcel en 2018</a:t>
                      </a:r>
                      <a:endParaRPr lang="es-US" sz="11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marR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Wingdings" pitchFamily="2" charset="2"/>
                        <a:buChar char="§"/>
                      </a:pPr>
                      <a:r>
                        <a:rPr lang="es-CL" sz="11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No hay cobertura de salas cunas para mujeres en prisión preventiva</a:t>
                      </a:r>
                    </a:p>
                  </a:txBody>
                  <a:tcPr marL="41117" marR="41117" marT="0" marB="0" anchor="ctr"/>
                </a:tc>
                <a:tc rowSpan="2">
                  <a:txBody>
                    <a:bodyPr/>
                    <a:lstStyle/>
                    <a:p>
                      <a:pPr marL="171450" marR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Tipo de letra del sistema normal"/>
                        <a:buChar char="-"/>
                      </a:pPr>
                      <a:r>
                        <a:rPr lang="es-CL" sz="9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Dipres, 2018</a:t>
                      </a:r>
                      <a:endParaRPr lang="es-US" sz="9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marR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Tipo de letra del sistema normal"/>
                        <a:buChar char="-"/>
                      </a:pPr>
                      <a:r>
                        <a:rPr lang="es-CL" sz="9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Gonzáles y col., 2019 </a:t>
                      </a:r>
                      <a:endParaRPr lang="es-US" sz="9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marR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Tipo de letra del sistema normal"/>
                        <a:buChar char="-"/>
                      </a:pPr>
                      <a:r>
                        <a:rPr lang="es-CL" sz="9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Orellana, 2018</a:t>
                      </a:r>
                      <a:endParaRPr lang="es-US" sz="9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17" marR="41117" marT="0" marB="0" anchor="ctr"/>
                </a:tc>
                <a:extLst>
                  <a:ext uri="{0D108BD9-81ED-4DB2-BD59-A6C34878D82A}">
                    <a16:rowId xmlns:a16="http://schemas.microsoft.com/office/drawing/2014/main" val="323511334"/>
                  </a:ext>
                </a:extLst>
              </a:tr>
              <a:tr h="11561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s-CL" sz="1100" b="1" dirty="0">
                          <a:solidFill>
                            <a:schemeClr val="accent2"/>
                          </a:solidFill>
                          <a:effectLst/>
                          <a:latin typeface="Century Gothic" panose="020B0502020202020204" pitchFamily="34" charset="0"/>
                        </a:rPr>
                        <a:t>Focalización</a:t>
                      </a:r>
                      <a:endParaRPr lang="es-US" sz="1100" b="1" dirty="0">
                        <a:solidFill>
                          <a:schemeClr val="accent2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1117" marR="41117" marT="0" marB="0" anchor="ctr">
                    <a:lnT w="12700" cap="flat" cmpd="sng" algn="ctr">
                      <a:solidFill>
                        <a:srgbClr val="3B47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Wingdings" pitchFamily="2" charset="2"/>
                        <a:buChar char="§"/>
                      </a:pPr>
                      <a:r>
                        <a:rPr lang="es-CL" sz="11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Desigual nivel de acceso a oferta del programa abriendo cominos en regiones distintas a RM, Valparaíso y Bio Bio</a:t>
                      </a:r>
                      <a:endParaRPr lang="es-US" sz="11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171450" marR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Wingdings" pitchFamily="2" charset="2"/>
                        <a:buChar char="§"/>
                      </a:pPr>
                      <a:r>
                        <a:rPr lang="es-CL" sz="110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Solo en cárceles de 7 regiones del país hay programa de salas cunas, y no hay cobertura para mujeres en prisión preventiva</a:t>
                      </a:r>
                    </a:p>
                  </a:txBody>
                  <a:tcPr marL="41117" marR="41117" marT="0" marB="0" anchor="ctr"/>
                </a:tc>
                <a:tc vMerge="1">
                  <a:txBody>
                    <a:bodyPr/>
                    <a:lstStyle/>
                    <a:p>
                      <a:endParaRPr lang="es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68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847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7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C78B3DCC-0310-7040-8109-3A5A27A0CD48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446856" y="260648"/>
            <a:ext cx="8229600" cy="8228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ANTECEDENTES DE LA PROPUESTA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18865" y="1083518"/>
            <a:ext cx="79415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¿Cuál es el estatus quo y por qué hay necesidad de cambiarlo?</a:t>
            </a:r>
            <a:endParaRPr lang="es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742950" lvl="1" indent="-285750" algn="just" fontAlgn="base">
              <a:buFont typeface="Wingdings" pitchFamily="2" charset="2"/>
              <a:buChar char="§"/>
            </a:pP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Niñas y niños menores de 2 años deben ir a la cárcel para poder estar con sus madres condenadas por el sistema penal. </a:t>
            </a:r>
          </a:p>
          <a:p>
            <a:pPr marL="742950" lvl="1" indent="-285750" algn="just" fontAlgn="base">
              <a:buFont typeface="Wingdings" pitchFamily="2" charset="2"/>
              <a:buChar char="§"/>
            </a:pP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Los mayores de 2 años no pueden estar con sus madres y reciben intervenciones con problemas de cobertura, focalización y efectividad</a:t>
            </a:r>
          </a:p>
          <a:p>
            <a:pPr marL="742950" lvl="1" indent="-285750" algn="just" fontAlgn="base">
              <a:buFont typeface="Wingdings" pitchFamily="2" charset="2"/>
              <a:buChar char="§"/>
            </a:pP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Además de los problemas de la oferta vigente, el derecho a castigar cede ante el interés superior del niño o niña (derecho a ser criado por su madre, art. 9.3 </a:t>
            </a:r>
            <a:r>
              <a:rPr lang="es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DDN</a:t>
            </a: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</a:p>
          <a:p>
            <a:pPr marL="742950" lvl="1" indent="-285750" algn="just" fontAlgn="base">
              <a:buFont typeface="Wingdings" pitchFamily="2" charset="2"/>
              <a:buChar char="§"/>
            </a:pP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Parece intolerable que niñas y niños habiten el ambiente carcelario</a:t>
            </a:r>
          </a:p>
          <a:p>
            <a:pPr marL="285750" indent="-285750" fontAlgn="base">
              <a:buFont typeface="Wingdings" pitchFamily="2" charset="2"/>
              <a:buChar char="§"/>
            </a:pPr>
            <a:endParaRPr lang="es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fontAlgn="base"/>
            <a:r>
              <a:rPr lang="es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¿Qué dificulta salir del estatus quo?</a:t>
            </a:r>
          </a:p>
          <a:p>
            <a:pPr marL="742950" lvl="1" indent="-285750" algn="just" fontAlgn="base">
              <a:buFont typeface="Wingdings" pitchFamily="2" charset="2"/>
              <a:buChar char="§"/>
            </a:pPr>
            <a:r>
              <a:rPr lang="es-CL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No es políticamente factible decretar una prohibición legal de encarcelar a mujeres con hijas/os</a:t>
            </a: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(Ley </a:t>
            </a:r>
            <a:r>
              <a:rPr lang="es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Sayén</a:t>
            </a: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, modelos teóricos de la elección publica, populismo punitivo)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endParaRPr lang="es-US" dirty="0">
              <a:solidFill>
                <a:schemeClr val="bg1"/>
              </a:solidFill>
              <a:latin typeface="Century Gothic" panose="020B0502020202020204" pitchFamily="34" charset="0"/>
              <a:ea typeface="Noto Sans Symbols" panose="020B0502040504020204" pitchFamily="34" charset="0"/>
              <a:cs typeface="Noto Sans Symbols" panose="020B0502040504020204" pitchFamily="34" charset="0"/>
            </a:endParaRPr>
          </a:p>
          <a:p>
            <a:pPr fontAlgn="base"/>
            <a:r>
              <a:rPr lang="es-US" b="1" dirty="0">
                <a:solidFill>
                  <a:schemeClr val="bg1"/>
                </a:solidFill>
                <a:latin typeface="Century Gothic" panose="020B0502020202020204" pitchFamily="34" charset="0"/>
                <a:ea typeface="Noto Sans Symbols" panose="020B0502040504020204" pitchFamily="34" charset="0"/>
                <a:cs typeface="Noto Sans Symbols" panose="020B0502040504020204" pitchFamily="34" charset="0"/>
              </a:rPr>
              <a:t>¿Qué podría facilitarlo?</a:t>
            </a:r>
          </a:p>
          <a:p>
            <a:pPr marL="742950" lvl="1" indent="-285750" algn="just" fontAlgn="base">
              <a:buFont typeface="Wingdings" pitchFamily="2" charset="2"/>
              <a:buChar char="§"/>
            </a:pP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Prescindir de hacer reformas legales y aprovechar institucionalidad y mecanismos jurídicos ya existentes</a:t>
            </a:r>
          </a:p>
          <a:p>
            <a:pPr marL="742950" lvl="1" indent="-285750" algn="just" fontAlgn="base">
              <a:buFont typeface="Wingdings" pitchFamily="2" charset="2"/>
              <a:buChar char="§"/>
            </a:pP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Promoverlo entre actores institucionales organizaciones no gubernamentales interesadas (MIDESO, Ministerio de Justicia, INDH, Defensoría de la Niñez, ONG)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5270F90-8ED5-874D-8279-096839A90E93}"/>
              </a:ext>
            </a:extLst>
          </p:cNvPr>
          <p:cNvCxnSpPr/>
          <p:nvPr/>
        </p:nvCxnSpPr>
        <p:spPr>
          <a:xfrm>
            <a:off x="518864" y="888987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99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C55D64C-9326-7241-9A95-C7E37277A545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1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es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PROPUESTA DE </a:t>
            </a:r>
            <a:br>
              <a:rPr lang="es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s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POLÍTICA PÚBLICA</a:t>
            </a:r>
            <a:endParaRPr lang="es-CL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9B0D158-1588-AD4B-8B7E-A809720C5B1B}"/>
              </a:ext>
            </a:extLst>
          </p:cNvPr>
          <p:cNvCxnSpPr/>
          <p:nvPr/>
        </p:nvCxnSpPr>
        <p:spPr>
          <a:xfrm>
            <a:off x="2664208" y="3600450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812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7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C78B3DCC-0310-7040-8109-3A5A27A0CD48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446856" y="260648"/>
            <a:ext cx="8229600" cy="8228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PROPUESTA DE POLÍTICA PÚBLICA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90872" y="1305341"/>
            <a:ext cx="7941568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AutoNum type="arabicPeriod"/>
            </a:pPr>
            <a:r>
              <a:rPr lang="es-CL" b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Concentrar la oferta programática existente en el recién creado servicio de protección de la niñez y la adolescencia (Ministerio de Desarrollo Social)</a:t>
            </a:r>
            <a:endParaRPr lang="es-US" b="1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AutoNum type="arabicPeriod"/>
            </a:pPr>
            <a:endParaRPr lang="es-US" sz="1600" b="1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CL" sz="16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Coyuntura crítica y quiebre de la inercia institucional</a:t>
            </a:r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buFontTx/>
              <a:buChar char="-"/>
            </a:pPr>
            <a:r>
              <a:rPr lang="es-CL" sz="16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 centralidad a la política pública. Mejor capacidad para resolver problemas de eficiencia, cobertura y focalización</a:t>
            </a:r>
          </a:p>
          <a:p>
            <a:pPr marL="742950" lvl="1" indent="-285750" algn="just">
              <a:buFontTx/>
              <a:buChar char="-"/>
            </a:pPr>
            <a:endParaRPr lang="es-CL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L" sz="16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Generar un programa radicado en dicha cartera de Estado, que absorba o articule la oferta ya existente</a:t>
            </a:r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indent="-342900">
              <a:buAutoNum type="arabicPeriod" startAt="2"/>
            </a:pPr>
            <a:r>
              <a:rPr lang="es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Rediseñar la intervención</a:t>
            </a:r>
          </a:p>
          <a:p>
            <a:pPr marL="342900" indent="-342900">
              <a:buAutoNum type="arabicPeriod" startAt="2"/>
            </a:pPr>
            <a:endParaRPr lang="es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lvl="0" indent="-342900">
              <a:buAutoNum type="alphaLcPeriod"/>
            </a:pPr>
            <a:r>
              <a:rPr lang="es-CL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Población objetivo del programa: </a:t>
            </a:r>
          </a:p>
          <a:p>
            <a:pPr lvl="0"/>
            <a:endParaRPr lang="es-CL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s-CL" sz="16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Hijas/os de madres:</a:t>
            </a:r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Tipo de letra del sistema normal"/>
              <a:buChar char="-"/>
            </a:pPr>
            <a:r>
              <a:rPr lang="es-CL" sz="16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Condenadas a pena de cárcel (población actual)</a:t>
            </a:r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buFont typeface="Tipo de letra del sistema normal"/>
              <a:buChar char="-"/>
            </a:pPr>
            <a:r>
              <a:rPr lang="es-CL" sz="16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 arriesgue una pena de cárcel, pero sean candidatos a optar por penas no privativas de libertad </a:t>
            </a:r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Tipo de letra del sistema normal"/>
              <a:buChar char="-"/>
            </a:pPr>
            <a:r>
              <a:rPr lang="es-CL" sz="16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Sometidas a cautelares de prisión preventiva o arresto domiciliario</a:t>
            </a:r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5270F90-8ED5-874D-8279-096839A90E93}"/>
              </a:ext>
            </a:extLst>
          </p:cNvPr>
          <p:cNvCxnSpPr/>
          <p:nvPr/>
        </p:nvCxnSpPr>
        <p:spPr>
          <a:xfrm>
            <a:off x="518864" y="888987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29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7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C78B3DCC-0310-7040-8109-3A5A27A0CD48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446856" y="260648"/>
            <a:ext cx="8229600" cy="8228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PROPUESTA DE POLÍTICA PÚBLICA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18864" y="692696"/>
            <a:ext cx="7941568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indent="-342900">
              <a:buAutoNum type="arabicPeriod" startAt="2"/>
            </a:pPr>
            <a:r>
              <a:rPr lang="es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Rediseñar la intervención</a:t>
            </a:r>
          </a:p>
          <a:p>
            <a:pPr marL="342900" indent="-342900">
              <a:buAutoNum type="arabicPeriod" startAt="2"/>
            </a:pPr>
            <a:endParaRPr lang="es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lvl="0"/>
            <a:r>
              <a:rPr lang="es-CL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b.</a:t>
            </a:r>
            <a:r>
              <a:rPr lang="es-CL" sz="16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CL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Establecer propósitos, actividades y resultados claros</a:t>
            </a:r>
          </a:p>
          <a:p>
            <a:pPr lvl="0"/>
            <a:endParaRPr lang="es-CL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s-ES" sz="500" u="sng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i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i.  Teoría de cambio de la intervención propuesta</a:t>
            </a:r>
          </a:p>
          <a:p>
            <a:pPr marL="742950" lvl="1" indent="-285750">
              <a:buFont typeface="Tipo de letra del sistema normal"/>
              <a:buChar char="-"/>
            </a:pPr>
            <a:endParaRPr lang="es-ES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5270F90-8ED5-874D-8279-096839A90E93}"/>
              </a:ext>
            </a:extLst>
          </p:cNvPr>
          <p:cNvCxnSpPr/>
          <p:nvPr/>
        </p:nvCxnSpPr>
        <p:spPr>
          <a:xfrm>
            <a:off x="518864" y="888987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B0ABA779-C415-439C-BCB2-2120134FF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7" y="2636912"/>
            <a:ext cx="7056784" cy="380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8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7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C78B3DCC-0310-7040-8109-3A5A27A0CD48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446856" y="260648"/>
            <a:ext cx="8229600" cy="8228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PROPUESTA DE POLÍTICA PÚBLICA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12778" y="783274"/>
            <a:ext cx="79415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ES" sz="1600" i="1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i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ii. Actividad principal del programa:</a:t>
            </a:r>
          </a:p>
          <a:p>
            <a:pPr lvl="0" algn="just"/>
            <a:endParaRPr lang="es-CL" sz="15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/>
            <a:r>
              <a:rPr lang="es-CL" sz="15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Promover, antes que se dicte una medida cautelar o una condena contra una mujer con hijos menores de 18 años (o embarazada), que esta no suponga su encarcelamiento, a cambio de aceptar recibir intervención por parte del programa.</a:t>
            </a:r>
          </a:p>
          <a:p>
            <a:pPr lvl="0"/>
            <a:endParaRPr lang="es-CL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es-CL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s-ES" sz="1600" i="1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iii. Importancia de la temprana detección de casos</a:t>
            </a:r>
          </a:p>
          <a:p>
            <a:pPr algn="just"/>
            <a:endParaRPr lang="es-ES" sz="1600" i="1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buFont typeface="Wingdings" pitchFamily="2" charset="2"/>
              <a:buChar char="§"/>
            </a:pPr>
            <a:r>
              <a:rPr lang="es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Se contempla un equipo jurídico que coordine acciones con fiscales, jueces y/o defensores para promover medidas alternativas al encarcelamiento, dando el ingreso al programa </a:t>
            </a:r>
          </a:p>
          <a:p>
            <a:pPr marL="742950" lvl="1" indent="-285750" algn="just">
              <a:buFont typeface="Wingdings" pitchFamily="2" charset="2"/>
              <a:buChar char="§"/>
            </a:pPr>
            <a:endParaRPr lang="es-US" sz="1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742950" lvl="1" indent="-285750" algn="just">
              <a:buFont typeface="Wingdings" pitchFamily="2" charset="2"/>
              <a:buChar char="§"/>
            </a:pPr>
            <a:r>
              <a:rPr lang="es-US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¿Cómo convencer al sistema penal de no encarcelar a estas mujeres?</a:t>
            </a:r>
            <a:r>
              <a:rPr lang="es-US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marL="1200150" lvl="2" indent="-285750" algn="just">
              <a:buFont typeface="Wingdings" pitchFamily="2" charset="2"/>
              <a:buChar char="§"/>
            </a:pPr>
            <a:r>
              <a:rPr lang="es-CL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Necesidad de la pena vs. interés superior del niño</a:t>
            </a:r>
          </a:p>
          <a:p>
            <a:pPr marL="1200150" lvl="2" indent="-285750" algn="just">
              <a:buFont typeface="Wingdings" pitchFamily="2" charset="2"/>
              <a:buChar char="§"/>
            </a:pPr>
            <a:r>
              <a:rPr lang="es-CL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Antecedentes en la jurisprudencia de la Corte Constitucional de </a:t>
            </a:r>
            <a:r>
              <a:rPr lang="es-CL" sz="15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Sudafrica</a:t>
            </a:r>
            <a:r>
              <a:rPr lang="es-CL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 (2007) y del Ministerio Público argentino (2017)</a:t>
            </a:r>
          </a:p>
          <a:p>
            <a:pPr marL="1200150" lvl="2" indent="-285750" algn="just">
              <a:buFont typeface="Wingdings" pitchFamily="2" charset="2"/>
              <a:buChar char="§"/>
            </a:pPr>
            <a:r>
              <a:rPr lang="es-CL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Programa puede colaborar al control de estas medidas cautelares y penas.</a:t>
            </a:r>
            <a:endParaRPr lang="es-ES" sz="1600" i="1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5270F90-8ED5-874D-8279-096839A90E93}"/>
              </a:ext>
            </a:extLst>
          </p:cNvPr>
          <p:cNvCxnSpPr/>
          <p:nvPr/>
        </p:nvCxnSpPr>
        <p:spPr>
          <a:xfrm>
            <a:off x="518864" y="888987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21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7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C78B3DCC-0310-7040-8109-3A5A27A0CD48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446856" y="260648"/>
            <a:ext cx="8229600" cy="8228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PROPUESTA DE POLÍTICA PÚBLICA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12778" y="783274"/>
            <a:ext cx="794156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s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indent="-342900" algn="just">
              <a:buAutoNum type="alphaLcPeriod" startAt="3"/>
            </a:pPr>
            <a:r>
              <a:rPr lang="es-CL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Alinear la estrategia de intervención del programa con la evidencia nacional y comparada disponible</a:t>
            </a:r>
          </a:p>
          <a:p>
            <a:endParaRPr lang="es-CL" sz="1500" b="1" u="sng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500" u="sng" dirty="0">
                <a:solidFill>
                  <a:schemeClr val="bg1"/>
                </a:solidFill>
                <a:latin typeface="Century Gothic" panose="020B0502020202020204" pitchFamily="34" charset="0"/>
              </a:rPr>
              <a:t>Niñas y niños</a:t>
            </a:r>
            <a:endParaRPr lang="es-US" sz="1500" u="sng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CL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Mantener vínculo con sus madres fuera de la cárcel</a:t>
            </a:r>
            <a:endParaRPr lang="es-US" sz="1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CL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Inserción escolar o preescolar</a:t>
            </a:r>
            <a:endParaRPr lang="es-US" sz="1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CL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Intervenciones de salud mental</a:t>
            </a:r>
            <a:endParaRPr lang="es-US" sz="1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CL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Enfoques de género y focos diferentes acorde a su edad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CL" sz="1500" u="sng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sz="1500" u="sng" dirty="0">
                <a:solidFill>
                  <a:schemeClr val="bg1"/>
                </a:solidFill>
                <a:latin typeface="Century Gothic" panose="020B0502020202020204" pitchFamily="34" charset="0"/>
              </a:rPr>
              <a:t>Madres</a:t>
            </a:r>
            <a:endParaRPr lang="es-US" sz="1500" u="sng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CL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Promoción de habilidades parentales</a:t>
            </a:r>
            <a:endParaRPr lang="es-US" sz="1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CL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Tratamiento de adicciones y salud mental</a:t>
            </a:r>
            <a:endParaRPr lang="es-US" sz="1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CL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Intervenciones criminológicas (factores protectores, de riesgo)</a:t>
            </a:r>
            <a:endParaRPr lang="es-US" sz="1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CL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Colaborar con el control de las medidas cautelares o penas (</a:t>
            </a:r>
            <a:r>
              <a:rPr lang="es-CL" sz="15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p.ej</a:t>
            </a:r>
            <a:r>
              <a:rPr lang="es-CL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: monitoreo telemático)</a:t>
            </a:r>
          </a:p>
          <a:p>
            <a:pPr lvl="2"/>
            <a:endParaRPr lang="es-US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lvl="2"/>
            <a:endParaRPr lang="es-US" sz="900" dirty="0">
              <a:solidFill>
                <a:schemeClr val="bg1"/>
              </a:solidFill>
              <a:latin typeface="Century Gothic" panose="020B0502020202020204" pitchFamily="34" charset="0"/>
              <a:ea typeface="Noto Sans Symbols" panose="020B0502040504020204" pitchFamily="34" charset="0"/>
              <a:cs typeface="Noto Sans Symbols" panose="020B0502040504020204" pitchFamily="34" charset="0"/>
            </a:endParaRPr>
          </a:p>
          <a:p>
            <a:pPr marL="342900" indent="-342900">
              <a:buAutoNum type="alphaLcPeriod" startAt="4"/>
            </a:pPr>
            <a:r>
              <a:rPr lang="es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Monitorear y evaluar las actividades y resultados de la intervención.</a:t>
            </a:r>
          </a:p>
          <a:p>
            <a:endParaRPr lang="es-ES" sz="1600" i="1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5270F90-8ED5-874D-8279-096839A90E93}"/>
              </a:ext>
            </a:extLst>
          </p:cNvPr>
          <p:cNvCxnSpPr/>
          <p:nvPr/>
        </p:nvCxnSpPr>
        <p:spPr>
          <a:xfrm>
            <a:off x="518864" y="888987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29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C55D64C-9326-7241-9A95-C7E37277A545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1" name="1 Título"/>
          <p:cNvSpPr>
            <a:spLocks noGrp="1"/>
          </p:cNvSpPr>
          <p:nvPr>
            <p:ph type="ctrTitle"/>
          </p:nvPr>
        </p:nvSpPr>
        <p:spPr>
          <a:xfrm>
            <a:off x="685800" y="2852937"/>
            <a:ext cx="7772400" cy="747513"/>
          </a:xfrm>
        </p:spPr>
        <p:txBody>
          <a:bodyPr>
            <a:normAutofit/>
          </a:bodyPr>
          <a:lstStyle/>
          <a:p>
            <a:r>
              <a:rPr lang="es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DISCUSIÓN</a:t>
            </a:r>
            <a:endParaRPr lang="es-CL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9B0D158-1588-AD4B-8B7E-A809720C5B1B}"/>
              </a:ext>
            </a:extLst>
          </p:cNvPr>
          <p:cNvCxnSpPr/>
          <p:nvPr/>
        </p:nvCxnSpPr>
        <p:spPr>
          <a:xfrm>
            <a:off x="2664208" y="3600450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03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47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C78B3DCC-0310-7040-8109-3A5A27A0CD48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446856" y="260648"/>
            <a:ext cx="8229600" cy="8228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DISCUSIÓN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37119" y="1083518"/>
            <a:ext cx="794156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s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Históricamente ha primado el derecho a castigar sobre el derecho del niño o niña a ser criado por la madre, y Estados han sido proactivo en acogerlos dentro del ambiente carcelario, a pesar de efectos </a:t>
            </a:r>
            <a:r>
              <a:rPr lang="es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desocializadores</a:t>
            </a:r>
            <a:r>
              <a:rPr lang="es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de la </a:t>
            </a:r>
            <a:r>
              <a:rPr lang="es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carcel</a:t>
            </a:r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s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Condenar a mujeres madres a ir a la cárcel condena también a sus hijos a heredar las desventajas sociales acumuladas por estas y los expone a iniciar carreras delictivas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s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¿Debe una estrategia como esta limitarse solo a madres o por razones similares debiera extenderse a padres? ¿Limitarla el acceso solo a mujeres condenadas no perpetua sesgos de genero que asocian la crianza solo como responsabilidad materna?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s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¿Es asimilable a otras políticas públicas en Chile que vinculan necesidades sociales con sistema penal, como los tribunales de tratamiento de drogas y los programas de mediación penal?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s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¿Se justifica un componente de intervención criminológica para las madres en una política social?</a:t>
            </a:r>
            <a:endParaRPr lang="es-ES" sz="1600" i="1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es-US" sz="16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5270F90-8ED5-874D-8279-096839A90E93}"/>
              </a:ext>
            </a:extLst>
          </p:cNvPr>
          <p:cNvCxnSpPr/>
          <p:nvPr/>
        </p:nvCxnSpPr>
        <p:spPr>
          <a:xfrm>
            <a:off x="518864" y="888987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945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07504" y="0"/>
            <a:ext cx="2664296" cy="12378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1 Rectángulo"/>
          <p:cNvSpPr/>
          <p:nvPr/>
        </p:nvSpPr>
        <p:spPr>
          <a:xfrm>
            <a:off x="107504" y="2783244"/>
            <a:ext cx="89289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  <a:p>
            <a:pPr algn="ctr"/>
            <a:endParaRPr lang="es-CL" sz="1400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C55D64C-9326-7241-9A95-C7E37277A545}"/>
              </a:ext>
            </a:extLst>
          </p:cNvPr>
          <p:cNvSpPr/>
          <p:nvPr/>
        </p:nvSpPr>
        <p:spPr>
          <a:xfrm>
            <a:off x="323527" y="318052"/>
            <a:ext cx="8496945" cy="622852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1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es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GRACIAS</a:t>
            </a:r>
            <a:endParaRPr lang="es-CL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9B0D158-1588-AD4B-8B7E-A809720C5B1B}"/>
              </a:ext>
            </a:extLst>
          </p:cNvPr>
          <p:cNvCxnSpPr/>
          <p:nvPr/>
        </p:nvCxnSpPr>
        <p:spPr>
          <a:xfrm>
            <a:off x="2682000" y="3284984"/>
            <a:ext cx="3780000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2 Subtítulo">
            <a:extLst>
              <a:ext uri="{FF2B5EF4-FFF2-40B4-BE49-F238E27FC236}">
                <a16:creationId xmlns:a16="http://schemas.microsoft.com/office/drawing/2014/main" id="{B2B8F971-2D8B-4C95-A46A-B74EF2DBC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5696" y="4948868"/>
            <a:ext cx="6400800" cy="1432460"/>
          </a:xfrm>
        </p:spPr>
        <p:txBody>
          <a:bodyPr>
            <a:normAutofit/>
          </a:bodyPr>
          <a:lstStyle/>
          <a:p>
            <a:pPr algn="r"/>
            <a:r>
              <a:rPr lang="es-CL" sz="1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Contacto: </a:t>
            </a:r>
          </a:p>
          <a:p>
            <a:pPr algn="r"/>
            <a:r>
              <a:rPr lang="es-CL" sz="1600" dirty="0" err="1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uofiguer@uc.cl</a:t>
            </a:r>
            <a:endParaRPr lang="es-CL" sz="16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  <a:p>
            <a:pPr algn="r"/>
            <a:r>
              <a:rPr lang="es-CL" sz="1600" dirty="0" err="1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fakoppmann@uc.cl</a:t>
            </a:r>
            <a:endParaRPr lang="es-CL" sz="16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  <a:p>
            <a:pPr algn="r"/>
            <a:r>
              <a:rPr lang="es-CL" sz="1600" dirty="0" err="1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cirufs@uc.cl</a:t>
            </a:r>
            <a:endParaRPr lang="es-CL" sz="1600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1530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Schpp revisado_050121</Template>
  <TotalTime>0</TotalTime>
  <Words>1735</Words>
  <Application>Microsoft Office PowerPoint</Application>
  <PresentationFormat>Presentación en pantalla (4:3)</PresentationFormat>
  <Paragraphs>269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Tipo de letra del sistema normal</vt:lpstr>
      <vt:lpstr>Wingdings</vt:lpstr>
      <vt:lpstr>Tema de Office</vt:lpstr>
      <vt:lpstr>Ir contigo a la cárcel es hoy mi única opción  Repensando la estrategia de intervención del Estado para hijas/os de madres sujetas a control por el sistema de justicia penal</vt:lpstr>
      <vt:lpstr>INTRODUCCIÓN</vt:lpstr>
      <vt:lpstr>Presentación de PowerPoint</vt:lpstr>
      <vt:lpstr>Presentación de PowerPoint</vt:lpstr>
      <vt:lpstr>ANTECEDENTES DE LA PROPUESTA</vt:lpstr>
      <vt:lpstr>Presentación de PowerPoint</vt:lpstr>
      <vt:lpstr>Presentación de PowerPoint</vt:lpstr>
      <vt:lpstr>Presentación de PowerPoint</vt:lpstr>
      <vt:lpstr>Presentación de PowerPoint</vt:lpstr>
      <vt:lpstr>PROPUESTA DE  POLÍTICA PÚBLICA</vt:lpstr>
      <vt:lpstr>Presentación de PowerPoint</vt:lpstr>
      <vt:lpstr>Presentación de PowerPoint</vt:lpstr>
      <vt:lpstr>Presentación de PowerPoint</vt:lpstr>
      <vt:lpstr>Presentación de PowerPoint</vt:lpstr>
      <vt:lpstr>DISCUSIÓN</vt:lpstr>
      <vt:lpstr>Presentación de PowerPoint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 contigo a la cárcel es hoy mi única opción  Repensando la estrategia de intervención del Estado para hijas/os de madres sujetas a control por el sistema de justicia penal</dc:title>
  <dc:creator>Ulda Figueroa Ossa</dc:creator>
  <cp:lastModifiedBy>Ulda Figueroa Ossa</cp:lastModifiedBy>
  <cp:revision>1</cp:revision>
  <cp:lastPrinted>2017-12-26T18:53:02Z</cp:lastPrinted>
  <dcterms:created xsi:type="dcterms:W3CDTF">2021-01-05T20:13:15Z</dcterms:created>
  <dcterms:modified xsi:type="dcterms:W3CDTF">2021-01-05T20:13:53Z</dcterms:modified>
</cp:coreProperties>
</file>