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60" r:id="rId1"/>
  </p:sldMasterIdLst>
  <p:notesMasterIdLst>
    <p:notesMasterId r:id="rId22"/>
  </p:notesMasterIdLst>
  <p:sldIdLst>
    <p:sldId id="415" r:id="rId2"/>
    <p:sldId id="529" r:id="rId3"/>
    <p:sldId id="530" r:id="rId4"/>
    <p:sldId id="472" r:id="rId5"/>
    <p:sldId id="522" r:id="rId6"/>
    <p:sldId id="475" r:id="rId7"/>
    <p:sldId id="422" r:id="rId8"/>
    <p:sldId id="424" r:id="rId9"/>
    <p:sldId id="527" r:id="rId10"/>
    <p:sldId id="525" r:id="rId11"/>
    <p:sldId id="445" r:id="rId12"/>
    <p:sldId id="503" r:id="rId13"/>
    <p:sldId id="414" r:id="rId14"/>
    <p:sldId id="449" r:id="rId15"/>
    <p:sldId id="452" r:id="rId16"/>
    <p:sldId id="453" r:id="rId17"/>
    <p:sldId id="481" r:id="rId18"/>
    <p:sldId id="528" r:id="rId19"/>
    <p:sldId id="491" r:id="rId20"/>
    <p:sldId id="524" r:id="rId2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  <p:embeddedFont>
      <p:font typeface="Calibri Light" panose="020F0302020204030204" pitchFamily="34" charset="0"/>
      <p:regular r:id="rId27"/>
      <p:italic r:id="rId28"/>
    </p:embeddedFont>
    <p:embeddedFont>
      <p:font typeface="Lato" panose="020F0502020204030203" pitchFamily="34" charset="0"/>
      <p:regular r:id="rId29"/>
      <p:bold r:id="rId30"/>
      <p:italic r:id="rId31"/>
      <p:boldItalic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39261BE-28FB-8668-0107-A383207D841D}" name="vicky rojas" initials="vr" userId="bb7fbb5b28eba523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phernandez@uc.cl" initials="j" lastIdx="2" clrIdx="0">
    <p:extLst>
      <p:ext uri="{19B8F6BF-5375-455C-9EA6-DF929625EA0E}">
        <p15:presenceInfo xmlns:p15="http://schemas.microsoft.com/office/powerpoint/2012/main" userId="a4cef474ddb4498b" providerId="Windows Live"/>
      </p:ext>
    </p:extLst>
  </p:cmAuthor>
  <p:cmAuthor id="2" name="conzuelo rivas" initials="cr" lastIdx="2" clrIdx="1">
    <p:extLst>
      <p:ext uri="{19B8F6BF-5375-455C-9EA6-DF929625EA0E}">
        <p15:presenceInfo xmlns:p15="http://schemas.microsoft.com/office/powerpoint/2012/main" userId="c575172539b6aa7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F17900"/>
    <a:srgbClr val="FFF6EF"/>
    <a:srgbClr val="F46524"/>
    <a:srgbClr val="F9C189"/>
    <a:srgbClr val="FFFCF9"/>
    <a:srgbClr val="FFF9F3"/>
    <a:srgbClr val="ECE9E6"/>
    <a:srgbClr val="FFF3E7"/>
    <a:srgbClr val="FFF7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74" autoAdjust="0"/>
    <p:restoredTop sz="94640" autoAdjust="0"/>
  </p:normalViewPr>
  <p:slideViewPr>
    <p:cSldViewPr snapToGrid="0">
      <p:cViewPr varScale="1">
        <p:scale>
          <a:sx n="93" d="100"/>
          <a:sy n="93" d="100"/>
        </p:scale>
        <p:origin x="44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commentAuthors" Target="commentAuthors.xml"/><Relationship Id="rId38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Proyecto que surge desde SENAMA, desde la iniciativa ciudades amigables. Surgió esta preocupación que esta pasando con las personas mayores y la pandemia en el contexto de esta iniciativa. </a:t>
            </a:r>
          </a:p>
        </p:txBody>
      </p:sp>
    </p:spTree>
    <p:extLst>
      <p:ext uri="{BB962C8B-B14F-4D97-AF65-F5344CB8AC3E}">
        <p14:creationId xmlns:p14="http://schemas.microsoft.com/office/powerpoint/2010/main" val="10451333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Contexto conocidos por todos, el virus afecta en mayor medida a la población de mayor edad. Aquí el grafico muestra la cantidad de personas mayores fallecidas por </a:t>
            </a:r>
            <a:r>
              <a:rPr lang="es-CL" dirty="0" err="1"/>
              <a:t>covid</a:t>
            </a:r>
            <a:r>
              <a:rPr lang="es-CL" dirty="0"/>
              <a:t> 19 son mas significativas que otros grupos etarios. </a:t>
            </a:r>
          </a:p>
          <a:p>
            <a:r>
              <a:rPr lang="es-CL" sz="1100" dirty="0">
                <a:latin typeface="Lato" panose="020F0502020204030203" pitchFamily="34" charset="0"/>
              </a:rPr>
              <a:t>Las personas mayores serían las más afectadas por la pandemia, no sólo porque son el </a:t>
            </a:r>
            <a:r>
              <a:rPr lang="es-CL" sz="1100" b="1" dirty="0">
                <a:latin typeface="Lato" panose="020F0502020204030203" pitchFamily="34" charset="0"/>
              </a:rPr>
              <a:t>grupo de mayor riesgo </a:t>
            </a:r>
            <a:r>
              <a:rPr lang="es-CL" sz="1100" dirty="0">
                <a:latin typeface="Lato" panose="020F0502020204030203" pitchFamily="34" charset="0"/>
              </a:rPr>
              <a:t>(NCHS, 2020).</a:t>
            </a:r>
          </a:p>
          <a:p>
            <a:endParaRPr lang="es-CL" sz="1100" dirty="0">
              <a:latin typeface="Lato" panose="020F0502020204030203" pitchFamily="34" charset="0"/>
            </a:endParaRPr>
          </a:p>
          <a:p>
            <a:r>
              <a:rPr lang="es-CL" sz="1100" dirty="0">
                <a:latin typeface="Lato" panose="020F0502020204030203" pitchFamily="34" charset="0"/>
              </a:rPr>
              <a:t>Sino también por las </a:t>
            </a:r>
            <a:r>
              <a:rPr lang="es-CL" sz="1100" b="1" dirty="0">
                <a:latin typeface="Lato" panose="020F0502020204030203" pitchFamily="34" charset="0"/>
              </a:rPr>
              <a:t>condiciones de confinamiento </a:t>
            </a:r>
            <a:r>
              <a:rPr lang="es-CL" sz="1100" dirty="0">
                <a:latin typeface="Lato" panose="020F0502020204030203" pitchFamily="34" charset="0"/>
              </a:rPr>
              <a:t>que tendrían consecuencias para la salud 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672129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De que manera el estado puede colaborar en disminuir la presencia de este doble impacto, es importante ver como las comunas están abordando este doble impacto. 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 el contexto de pandemia, esto se visibilizó aún más al observar medidas desde el gobierno central que no se ajustaban a sus territorios (</a:t>
            </a:r>
            <a:r>
              <a:rPr lang="es-C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p.e</a:t>
            </a: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horarios exclusivos para PM en las mañanas no se ajustaban en sectores extremos del país dada la oscuridad y frío de ese periodo). La generalidad de la política central no da espacio a la flexibilidad que requieren los territorios.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Estos aspectos influyen en cómo se estructuraban las intervenciones antes de la pandemia, y cómo se ejecutó la respuesta durante esta. De hecho, se identificaron 5 niveles de acción en las comunas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36042796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De que manera el estado puede colaborar en disminuir la presencia de este doble impacto, es importante ver como las comunas están abordando este doble impacto. 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En el contexto de pandemia, esto se visibilizó aún más al observar medidas desde el gobierno central que no se ajustaban a sus territorios (</a:t>
            </a:r>
            <a:r>
              <a:rPr lang="es-CL" sz="11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p.e</a:t>
            </a: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. horarios exclusivos para PM en las mañanas no se ajustaban en sectores extremos del país dada la oscuridad y frío de ese periodo). La generalidad de la política central no da espacio a la flexibilidad que requieren los territorios.</a:t>
            </a:r>
          </a:p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Estos aspectos influyen en cómo se estructuraban las intervenciones antes de la pandemia, y cómo se ejecutó la respuesta durante esta. De hecho, se identificaron 5 niveles de acción en las comunas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1466210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Hablamos de esto porque estructura, saben dónde se posicionan y a lo que aspirar, y qué necesitan para cada nivel </a:t>
            </a:r>
          </a:p>
        </p:txBody>
      </p:sp>
    </p:spTree>
    <p:extLst>
      <p:ext uri="{BB962C8B-B14F-4D97-AF65-F5344CB8AC3E}">
        <p14:creationId xmlns:p14="http://schemas.microsoft.com/office/powerpoint/2010/main" val="421674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Se influyen</a:t>
            </a:r>
            <a:r>
              <a:rPr lang="es-CL" baseline="0" dirty="0"/>
              <a:t> mutuamente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28749421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 u="none" dirty="0"/>
          </a:p>
        </p:txBody>
      </p:sp>
    </p:spTree>
    <p:extLst>
      <p:ext uri="{BB962C8B-B14F-4D97-AF65-F5344CB8AC3E}">
        <p14:creationId xmlns:p14="http://schemas.microsoft.com/office/powerpoint/2010/main" val="15627337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ES" sz="1100" dirty="0">
                <a:solidFill>
                  <a:schemeClr val="tx1"/>
                </a:solidFill>
                <a:latin typeface="Lato" panose="020F0502020204030203" pitchFamily="34" charset="0"/>
              </a:rPr>
              <a:t>Se dan todas las combinaciones posibles. </a:t>
            </a:r>
            <a:endParaRPr lang="es-CL" sz="1100" dirty="0">
              <a:solidFill>
                <a:schemeClr val="tx1"/>
              </a:solidFill>
              <a:latin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6605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CAMBIAR NIVEL POR ESCENARIO</a:t>
            </a:r>
          </a:p>
        </p:txBody>
      </p:sp>
    </p:spTree>
    <p:extLst>
      <p:ext uri="{BB962C8B-B14F-4D97-AF65-F5344CB8AC3E}">
        <p14:creationId xmlns:p14="http://schemas.microsoft.com/office/powerpoint/2010/main" val="42487629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317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tabLst/>
              <a:defRPr/>
            </a:pPr>
            <a:r>
              <a:rPr lang="es-CL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Diversidades en comunas (enfoque en derechos humanos): diversa posibilidad de acceder a redes de cooperación parece ser un factor fundamental tanto para que los profesionales adquieran miradas críticas, como para dotar de recursos —no necesariamente económicos— a los Esta brecha es importante de atender desde el nivel central, generando mayores posibilidades de acceso y acompañamiento para territorios rezagados. </a:t>
            </a:r>
          </a:p>
          <a:p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624313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CL" dirty="0"/>
              <a:t>Proyecto que surge desde SENAMA, desde la iniciativa ciudades amigables. Surgió esta preocupación que esta pasando con las personas mayores y la pandemia en el contexto de esta iniciativa. </a:t>
            </a:r>
          </a:p>
        </p:txBody>
      </p:sp>
    </p:spTree>
    <p:extLst>
      <p:ext uri="{BB962C8B-B14F-4D97-AF65-F5344CB8AC3E}">
        <p14:creationId xmlns:p14="http://schemas.microsoft.com/office/powerpoint/2010/main" val="7785166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editar el estilo de subtítulo del patrón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36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80444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782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40410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176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402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4393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3173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s-C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0646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1630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156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3CFBFEC1-CC25-4F7E-8617-F00525AA8E88}" type="datetimeFigureOut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11-01-2022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685800">
              <a:buClrTx/>
            </a:pPr>
            <a:fld id="{6409D6E9-1017-4826-998B-23FEA03E0D91}" type="slidenum">
              <a:rPr lang="es-CL" kern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defTabSz="685800">
                <a:buClrTx/>
              </a:pPr>
              <a:t>‹Nº›</a:t>
            </a:fld>
            <a:endParaRPr lang="es-CL" kern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9832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desuc.cl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/>
          <p:nvPr/>
        </p:nvCxnSpPr>
        <p:spPr>
          <a:xfrm>
            <a:off x="0" y="5207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98474" y="2493500"/>
            <a:ext cx="698387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Lato" panose="020F0502020204030203" pitchFamily="34" charset="0"/>
              </a:rPr>
              <a:t>Autoras:</a:t>
            </a:r>
          </a:p>
          <a:p>
            <a:r>
              <a:rPr lang="es-CL" dirty="0">
                <a:latin typeface="Lato" panose="020F0502020204030203" pitchFamily="34" charset="0"/>
              </a:rPr>
              <a:t>Josefa Hernández Aguirre </a:t>
            </a:r>
          </a:p>
          <a:p>
            <a:r>
              <a:rPr lang="es-CL" dirty="0">
                <a:latin typeface="Lato" panose="020F0502020204030203" pitchFamily="34" charset="0"/>
              </a:rPr>
              <a:t>Vicky Rojas Araya</a:t>
            </a:r>
          </a:p>
          <a:p>
            <a:r>
              <a:rPr lang="es-CL" dirty="0" err="1">
                <a:latin typeface="Lato" panose="020F0502020204030203" pitchFamily="34" charset="0"/>
              </a:rPr>
              <a:t>Conzuelo</a:t>
            </a:r>
            <a:r>
              <a:rPr lang="es-CL" dirty="0">
                <a:latin typeface="Lato" panose="020F0502020204030203" pitchFamily="34" charset="0"/>
              </a:rPr>
              <a:t> Rivas Pérez</a:t>
            </a:r>
          </a:p>
          <a:p>
            <a:endParaRPr lang="es-CL" dirty="0">
              <a:latin typeface="Lato" panose="020F0502020204030203" pitchFamily="34" charset="0"/>
            </a:endParaRPr>
          </a:p>
          <a:p>
            <a:r>
              <a:rPr lang="es-CL" dirty="0">
                <a:latin typeface="Lato" panose="020F0502020204030203" pitchFamily="34" charset="0"/>
              </a:rPr>
              <a:t>Un proyecto iniciativa de SENAMA</a:t>
            </a:r>
          </a:p>
          <a:p>
            <a:r>
              <a:rPr lang="es-CL" dirty="0">
                <a:latin typeface="Lato" panose="020F0502020204030203" pitchFamily="34" charset="0"/>
              </a:rPr>
              <a:t>Realizado por DESUC y CEVE UC</a:t>
            </a:r>
          </a:p>
          <a:p>
            <a:r>
              <a:rPr lang="es-CL" dirty="0">
                <a:latin typeface="Lato" panose="020F0502020204030203" pitchFamily="34" charset="0"/>
              </a:rPr>
              <a:t>2021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DEC8E0-6920-EC49-9256-53E7506FB805}"/>
              </a:ext>
            </a:extLst>
          </p:cNvPr>
          <p:cNvSpPr txBox="1"/>
          <p:nvPr/>
        </p:nvSpPr>
        <p:spPr>
          <a:xfrm>
            <a:off x="498474" y="632758"/>
            <a:ext cx="5186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>
                <a:latin typeface="Lato" panose="020F0502020204030203" pitchFamily="34" charset="0"/>
              </a:rPr>
              <a:t>Medidas en pandemia para personas mayores: </a:t>
            </a:r>
            <a:r>
              <a:rPr lang="es-CL" sz="2800" dirty="0">
                <a:latin typeface="Lato" panose="020F0502020204030203" pitchFamily="34" charset="0"/>
              </a:rPr>
              <a:t>dos factores claves para las intervenciones en gobiernos locales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10E6C54B-07D4-3148-A537-61CEA04CF450}"/>
              </a:ext>
            </a:extLst>
          </p:cNvPr>
          <p:cNvGrpSpPr/>
          <p:nvPr/>
        </p:nvGrpSpPr>
        <p:grpSpPr>
          <a:xfrm>
            <a:off x="7258039" y="3257539"/>
            <a:ext cx="3771922" cy="3771922"/>
            <a:chOff x="-1885961" y="1342179"/>
            <a:chExt cx="3771922" cy="3771922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50C015B3-E21B-1C4E-9A5F-51F7B1E71D3F}"/>
                </a:ext>
              </a:extLst>
            </p:cNvPr>
            <p:cNvSpPr/>
            <p:nvPr/>
          </p:nvSpPr>
          <p:spPr>
            <a:xfrm>
              <a:off x="-1885961" y="1342179"/>
              <a:ext cx="3771922" cy="3771922"/>
            </a:xfrm>
            <a:prstGeom prst="ellipse">
              <a:avLst/>
            </a:prstGeom>
            <a:solidFill>
              <a:srgbClr val="3E4954"/>
            </a:solidFill>
            <a:ln>
              <a:solidFill>
                <a:srgbClr val="3E4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77ED5761-19BF-E742-BA6B-4B75B65D54AA}"/>
                </a:ext>
              </a:extLst>
            </p:cNvPr>
            <p:cNvSpPr/>
            <p:nvPr/>
          </p:nvSpPr>
          <p:spPr>
            <a:xfrm>
              <a:off x="-1509192" y="1705782"/>
              <a:ext cx="3018383" cy="3018383"/>
            </a:xfrm>
            <a:prstGeom prst="ellipse">
              <a:avLst/>
            </a:prstGeom>
            <a:solidFill>
              <a:srgbClr val="949BA1"/>
            </a:solidFill>
            <a:ln>
              <a:solidFill>
                <a:srgbClr val="949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9A91627B-DCFF-6141-AFB7-2A2BC40EF861}"/>
                </a:ext>
              </a:extLst>
            </p:cNvPr>
            <p:cNvSpPr/>
            <p:nvPr/>
          </p:nvSpPr>
          <p:spPr>
            <a:xfrm>
              <a:off x="-1090008" y="2130727"/>
              <a:ext cx="2180016" cy="2180016"/>
            </a:xfrm>
            <a:prstGeom prst="ellipse">
              <a:avLst/>
            </a:prstGeom>
            <a:solidFill>
              <a:srgbClr val="EE792F"/>
            </a:solidFill>
            <a:ln>
              <a:solidFill>
                <a:srgbClr val="EE79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0">
              <a:extLst>
                <a:ext uri="{FF2B5EF4-FFF2-40B4-BE49-F238E27FC236}">
                  <a16:creationId xmlns:a16="http://schemas.microsoft.com/office/drawing/2014/main" id="{1FC8F870-D1D1-344B-87DA-50320A64CCAB}"/>
                </a:ext>
              </a:extLst>
            </p:cNvPr>
            <p:cNvSpPr/>
            <p:nvPr/>
          </p:nvSpPr>
          <p:spPr>
            <a:xfrm>
              <a:off x="-675631" y="2551042"/>
              <a:ext cx="1351261" cy="1351261"/>
            </a:xfrm>
            <a:prstGeom prst="ellipse">
              <a:avLst/>
            </a:prstGeom>
            <a:solidFill>
              <a:srgbClr val="FABC34"/>
            </a:solidFill>
            <a:ln>
              <a:solidFill>
                <a:srgbClr val="FAB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3A1FDE04-1445-8345-BFDA-29C1FE514F3E}"/>
                </a:ext>
              </a:extLst>
            </p:cNvPr>
            <p:cNvSpPr/>
            <p:nvPr/>
          </p:nvSpPr>
          <p:spPr>
            <a:xfrm>
              <a:off x="-297183" y="2932606"/>
              <a:ext cx="594365" cy="594365"/>
            </a:xfrm>
            <a:prstGeom prst="ellipse">
              <a:avLst/>
            </a:prstGeom>
            <a:solidFill>
              <a:srgbClr val="DB5525"/>
            </a:solidFill>
            <a:ln>
              <a:solidFill>
                <a:srgbClr val="DB55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83891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20320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81000" y="101600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Índice</a:t>
            </a:r>
          </a:p>
        </p:txBody>
      </p:sp>
      <p:sp>
        <p:nvSpPr>
          <p:cNvPr id="4" name="Elipse 3"/>
          <p:cNvSpPr/>
          <p:nvPr/>
        </p:nvSpPr>
        <p:spPr>
          <a:xfrm>
            <a:off x="973255" y="155116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1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23FD13E7-4BAE-4165-8097-1CCB13560F01}"/>
              </a:ext>
            </a:extLst>
          </p:cNvPr>
          <p:cNvSpPr txBox="1">
            <a:spLocks/>
          </p:cNvSpPr>
          <p:nvPr/>
        </p:nvSpPr>
        <p:spPr>
          <a:xfrm>
            <a:off x="567087" y="260350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Relevancia del estudio</a:t>
            </a:r>
            <a:endParaRPr kumimoji="0" lang="es-CL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18C37A8-1625-49C7-B790-B1B0200362EF}"/>
              </a:ext>
            </a:extLst>
          </p:cNvPr>
          <p:cNvSpPr txBox="1">
            <a:spLocks/>
          </p:cNvSpPr>
          <p:nvPr/>
        </p:nvSpPr>
        <p:spPr>
          <a:xfrm>
            <a:off x="2547905" y="2532306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Pregunta y metodología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02395E7-E7B6-5546-99A8-6C9B27FE0AF8}"/>
              </a:ext>
            </a:extLst>
          </p:cNvPr>
          <p:cNvSpPr/>
          <p:nvPr/>
        </p:nvSpPr>
        <p:spPr>
          <a:xfrm>
            <a:off x="4952679" y="153822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3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0306A0D-8B57-284D-925D-A57FE633CA9C}"/>
              </a:ext>
            </a:extLst>
          </p:cNvPr>
          <p:cNvSpPr/>
          <p:nvPr/>
        </p:nvSpPr>
        <p:spPr>
          <a:xfrm>
            <a:off x="6955755" y="152400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4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5422CE66-9C19-864C-B36E-55377E38F4DC}"/>
              </a:ext>
            </a:extLst>
          </p:cNvPr>
          <p:cNvSpPr txBox="1">
            <a:spLocks/>
          </p:cNvSpPr>
          <p:nvPr/>
        </p:nvSpPr>
        <p:spPr>
          <a:xfrm>
            <a:off x="4381735" y="2567160"/>
            <a:ext cx="2165193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Resultados: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Acción local, pandemia y personas mayores</a:t>
            </a:r>
            <a:endParaRPr kumimoji="0" lang="es-CL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20" name="Título 2">
            <a:extLst>
              <a:ext uri="{FF2B5EF4-FFF2-40B4-BE49-F238E27FC236}">
                <a16:creationId xmlns:a16="http://schemas.microsoft.com/office/drawing/2014/main" id="{FCD40869-7BE9-2E4F-B5FE-17D964641DB7}"/>
              </a:ext>
            </a:extLst>
          </p:cNvPr>
          <p:cNvSpPr txBox="1">
            <a:spLocks/>
          </p:cNvSpPr>
          <p:nvPr/>
        </p:nvSpPr>
        <p:spPr>
          <a:xfrm>
            <a:off x="6546929" y="257788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Recomendaciones a la acción local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9C2763E-FB7A-49B8-BBE7-051A37D4191B}"/>
              </a:ext>
            </a:extLst>
          </p:cNvPr>
          <p:cNvSpPr/>
          <p:nvPr/>
        </p:nvSpPr>
        <p:spPr>
          <a:xfrm>
            <a:off x="2947841" y="153822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58785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20320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81000" y="101600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Índice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23FD13E7-4BAE-4165-8097-1CCB13560F01}"/>
              </a:ext>
            </a:extLst>
          </p:cNvPr>
          <p:cNvSpPr txBox="1">
            <a:spLocks/>
          </p:cNvSpPr>
          <p:nvPr/>
        </p:nvSpPr>
        <p:spPr>
          <a:xfrm>
            <a:off x="567087" y="260350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Relevancia del estudio</a:t>
            </a:r>
            <a:endParaRPr kumimoji="0" lang="es-CL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18C37A8-1625-49C7-B790-B1B0200362EF}"/>
              </a:ext>
            </a:extLst>
          </p:cNvPr>
          <p:cNvSpPr txBox="1">
            <a:spLocks/>
          </p:cNvSpPr>
          <p:nvPr/>
        </p:nvSpPr>
        <p:spPr>
          <a:xfrm>
            <a:off x="2547905" y="2532306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Pregunta y metodología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02395E7-E7B6-5546-99A8-6C9B27FE0AF8}"/>
              </a:ext>
            </a:extLst>
          </p:cNvPr>
          <p:cNvSpPr/>
          <p:nvPr/>
        </p:nvSpPr>
        <p:spPr>
          <a:xfrm>
            <a:off x="4952679" y="153822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3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0306A0D-8B57-284D-925D-A57FE633CA9C}"/>
              </a:ext>
            </a:extLst>
          </p:cNvPr>
          <p:cNvSpPr/>
          <p:nvPr/>
        </p:nvSpPr>
        <p:spPr>
          <a:xfrm>
            <a:off x="6955755" y="152400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4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5422CE66-9C19-864C-B36E-55377E38F4DC}"/>
              </a:ext>
            </a:extLst>
          </p:cNvPr>
          <p:cNvSpPr txBox="1">
            <a:spLocks/>
          </p:cNvSpPr>
          <p:nvPr/>
        </p:nvSpPr>
        <p:spPr>
          <a:xfrm>
            <a:off x="4381735" y="2567160"/>
            <a:ext cx="2165193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Resultados: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Acción local, pandemia y personas mayores</a:t>
            </a:r>
            <a:endParaRPr kumimoji="0" lang="es-CL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20" name="Título 2">
            <a:extLst>
              <a:ext uri="{FF2B5EF4-FFF2-40B4-BE49-F238E27FC236}">
                <a16:creationId xmlns:a16="http://schemas.microsoft.com/office/drawing/2014/main" id="{FCD40869-7BE9-2E4F-B5FE-17D964641DB7}"/>
              </a:ext>
            </a:extLst>
          </p:cNvPr>
          <p:cNvSpPr txBox="1">
            <a:spLocks/>
          </p:cNvSpPr>
          <p:nvPr/>
        </p:nvSpPr>
        <p:spPr>
          <a:xfrm>
            <a:off x="6546929" y="257788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Recomendaciones a la acción local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29C2763E-FB7A-49B8-BBE7-051A37D4191B}"/>
              </a:ext>
            </a:extLst>
          </p:cNvPr>
          <p:cNvSpPr/>
          <p:nvPr/>
        </p:nvSpPr>
        <p:spPr>
          <a:xfrm>
            <a:off x="2947841" y="153822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2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E34A965-FD8E-465D-8A8B-2C1C73E0F129}"/>
              </a:ext>
            </a:extLst>
          </p:cNvPr>
          <p:cNvSpPr/>
          <p:nvPr/>
        </p:nvSpPr>
        <p:spPr>
          <a:xfrm>
            <a:off x="958850" y="1587500"/>
            <a:ext cx="1003300" cy="1016000"/>
          </a:xfrm>
          <a:prstGeom prst="ellipse">
            <a:avLst/>
          </a:prstGeom>
          <a:solidFill>
            <a:schemeClr val="bg1"/>
          </a:solidFill>
          <a:ln>
            <a:solidFill>
              <a:srgbClr val="F1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17900"/>
                </a:solidFill>
                <a:latin typeface="Lato" panose="020F0502020204030203" pitchFamily="34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899629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Gráfico, Gráfico de líneas&#10;&#10;Descripción generada automáticamente">
            <a:extLst>
              <a:ext uri="{FF2B5EF4-FFF2-40B4-BE49-F238E27FC236}">
                <a16:creationId xmlns:a16="http://schemas.microsoft.com/office/drawing/2014/main" id="{690A82F6-7D96-4435-A400-4625C29EEE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903" y="153813"/>
            <a:ext cx="5488685" cy="4704587"/>
          </a:xfrm>
          <a:prstGeom prst="rect">
            <a:avLst/>
          </a:prstGeom>
        </p:spPr>
      </p:pic>
      <p:cxnSp>
        <p:nvCxnSpPr>
          <p:cNvPr id="9" name="Conector recto 8"/>
          <p:cNvCxnSpPr/>
          <p:nvPr/>
        </p:nvCxnSpPr>
        <p:spPr>
          <a:xfrm>
            <a:off x="0" y="455352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upo 5">
            <a:extLst>
              <a:ext uri="{FF2B5EF4-FFF2-40B4-BE49-F238E27FC236}">
                <a16:creationId xmlns:a16="http://schemas.microsoft.com/office/drawing/2014/main" id="{33EC636B-884A-46A7-8D65-F4B7336F447E}"/>
              </a:ext>
            </a:extLst>
          </p:cNvPr>
          <p:cNvGrpSpPr/>
          <p:nvPr/>
        </p:nvGrpSpPr>
        <p:grpSpPr>
          <a:xfrm>
            <a:off x="277386" y="4343230"/>
            <a:ext cx="424295" cy="420593"/>
            <a:chOff x="284540" y="3919920"/>
            <a:chExt cx="424295" cy="420593"/>
          </a:xfrm>
        </p:grpSpPr>
        <p:sp>
          <p:nvSpPr>
            <p:cNvPr id="10" name="Elipse 9"/>
            <p:cNvSpPr/>
            <p:nvPr/>
          </p:nvSpPr>
          <p:spPr>
            <a:xfrm>
              <a:off x="284540" y="3919920"/>
              <a:ext cx="424295" cy="420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sz="3200" b="1" dirty="0">
                <a:latin typeface="Lato" panose="020F0502020204030203" pitchFamily="34" charset="0"/>
              </a:endParaRPr>
            </a:p>
          </p:txBody>
        </p:sp>
        <p:sp>
          <p:nvSpPr>
            <p:cNvPr id="5" name="Google Shape;681;p39">
              <a:extLst>
                <a:ext uri="{FF2B5EF4-FFF2-40B4-BE49-F238E27FC236}">
                  <a16:creationId xmlns:a16="http://schemas.microsoft.com/office/drawing/2014/main" id="{81FF88F8-03C8-4BED-A5CA-C2EC9A0F3702}"/>
                </a:ext>
              </a:extLst>
            </p:cNvPr>
            <p:cNvSpPr/>
            <p:nvPr/>
          </p:nvSpPr>
          <p:spPr>
            <a:xfrm>
              <a:off x="383558" y="4023708"/>
              <a:ext cx="226257" cy="213015"/>
            </a:xfrm>
            <a:custGeom>
              <a:avLst/>
              <a:gdLst/>
              <a:ahLst/>
              <a:cxnLst/>
              <a:rect l="l" t="t" r="r" b="b"/>
              <a:pathLst>
                <a:path w="16221" h="14176" fill="none" extrusionOk="0">
                  <a:moveTo>
                    <a:pt x="16075" y="12665"/>
                  </a:moveTo>
                  <a:lnTo>
                    <a:pt x="8987" y="488"/>
                  </a:lnTo>
                  <a:lnTo>
                    <a:pt x="8987" y="488"/>
                  </a:lnTo>
                  <a:lnTo>
                    <a:pt x="8914" y="390"/>
                  </a:lnTo>
                  <a:lnTo>
                    <a:pt x="8817" y="293"/>
                  </a:lnTo>
                  <a:lnTo>
                    <a:pt x="8720" y="196"/>
                  </a:lnTo>
                  <a:lnTo>
                    <a:pt x="8622" y="123"/>
                  </a:lnTo>
                  <a:lnTo>
                    <a:pt x="8500" y="74"/>
                  </a:lnTo>
                  <a:lnTo>
                    <a:pt x="8379" y="25"/>
                  </a:lnTo>
                  <a:lnTo>
                    <a:pt x="8232" y="1"/>
                  </a:lnTo>
                  <a:lnTo>
                    <a:pt x="8111" y="1"/>
                  </a:lnTo>
                  <a:lnTo>
                    <a:pt x="8111" y="1"/>
                  </a:lnTo>
                  <a:lnTo>
                    <a:pt x="7965" y="1"/>
                  </a:lnTo>
                  <a:lnTo>
                    <a:pt x="7843" y="25"/>
                  </a:lnTo>
                  <a:lnTo>
                    <a:pt x="7721" y="74"/>
                  </a:lnTo>
                  <a:lnTo>
                    <a:pt x="7599" y="123"/>
                  </a:lnTo>
                  <a:lnTo>
                    <a:pt x="7502" y="196"/>
                  </a:lnTo>
                  <a:lnTo>
                    <a:pt x="7404" y="293"/>
                  </a:lnTo>
                  <a:lnTo>
                    <a:pt x="7307" y="390"/>
                  </a:lnTo>
                  <a:lnTo>
                    <a:pt x="7234" y="488"/>
                  </a:lnTo>
                  <a:lnTo>
                    <a:pt x="147" y="12665"/>
                  </a:lnTo>
                  <a:lnTo>
                    <a:pt x="147" y="12665"/>
                  </a:lnTo>
                  <a:lnTo>
                    <a:pt x="74" y="12787"/>
                  </a:lnTo>
                  <a:lnTo>
                    <a:pt x="25" y="12909"/>
                  </a:lnTo>
                  <a:lnTo>
                    <a:pt x="0" y="13031"/>
                  </a:lnTo>
                  <a:lnTo>
                    <a:pt x="0" y="13177"/>
                  </a:lnTo>
                  <a:lnTo>
                    <a:pt x="0" y="13177"/>
                  </a:lnTo>
                  <a:lnTo>
                    <a:pt x="0" y="13299"/>
                  </a:lnTo>
                  <a:lnTo>
                    <a:pt x="25" y="13420"/>
                  </a:lnTo>
                  <a:lnTo>
                    <a:pt x="74" y="13567"/>
                  </a:lnTo>
                  <a:lnTo>
                    <a:pt x="147" y="13688"/>
                  </a:lnTo>
                  <a:lnTo>
                    <a:pt x="147" y="13688"/>
                  </a:lnTo>
                  <a:lnTo>
                    <a:pt x="220" y="13786"/>
                  </a:lnTo>
                  <a:lnTo>
                    <a:pt x="293" y="13883"/>
                  </a:lnTo>
                  <a:lnTo>
                    <a:pt x="390" y="13981"/>
                  </a:lnTo>
                  <a:lnTo>
                    <a:pt x="512" y="14054"/>
                  </a:lnTo>
                  <a:lnTo>
                    <a:pt x="634" y="14102"/>
                  </a:lnTo>
                  <a:lnTo>
                    <a:pt x="755" y="14151"/>
                  </a:lnTo>
                  <a:lnTo>
                    <a:pt x="877" y="14175"/>
                  </a:lnTo>
                  <a:lnTo>
                    <a:pt x="1023" y="14175"/>
                  </a:lnTo>
                  <a:lnTo>
                    <a:pt x="15198" y="14175"/>
                  </a:lnTo>
                  <a:lnTo>
                    <a:pt x="15198" y="14175"/>
                  </a:lnTo>
                  <a:lnTo>
                    <a:pt x="15344" y="14175"/>
                  </a:lnTo>
                  <a:lnTo>
                    <a:pt x="15466" y="14151"/>
                  </a:lnTo>
                  <a:lnTo>
                    <a:pt x="15588" y="14102"/>
                  </a:lnTo>
                  <a:lnTo>
                    <a:pt x="15709" y="14054"/>
                  </a:lnTo>
                  <a:lnTo>
                    <a:pt x="15831" y="13981"/>
                  </a:lnTo>
                  <a:lnTo>
                    <a:pt x="15929" y="13883"/>
                  </a:lnTo>
                  <a:lnTo>
                    <a:pt x="16002" y="13786"/>
                  </a:lnTo>
                  <a:lnTo>
                    <a:pt x="16075" y="13688"/>
                  </a:lnTo>
                  <a:lnTo>
                    <a:pt x="16075" y="13688"/>
                  </a:lnTo>
                  <a:lnTo>
                    <a:pt x="16148" y="13567"/>
                  </a:lnTo>
                  <a:lnTo>
                    <a:pt x="16197" y="13420"/>
                  </a:lnTo>
                  <a:lnTo>
                    <a:pt x="16221" y="13299"/>
                  </a:lnTo>
                  <a:lnTo>
                    <a:pt x="16221" y="13177"/>
                  </a:lnTo>
                  <a:lnTo>
                    <a:pt x="16221" y="13177"/>
                  </a:lnTo>
                  <a:lnTo>
                    <a:pt x="16221" y="13031"/>
                  </a:lnTo>
                  <a:lnTo>
                    <a:pt x="16197" y="12909"/>
                  </a:lnTo>
                  <a:lnTo>
                    <a:pt x="16148" y="12787"/>
                  </a:lnTo>
                  <a:lnTo>
                    <a:pt x="16075" y="12665"/>
                  </a:lnTo>
                  <a:lnTo>
                    <a:pt x="16075" y="12665"/>
                  </a:lnTo>
                  <a:close/>
                  <a:moveTo>
                    <a:pt x="8111" y="12349"/>
                  </a:moveTo>
                  <a:lnTo>
                    <a:pt x="8111" y="12349"/>
                  </a:lnTo>
                  <a:lnTo>
                    <a:pt x="7916" y="12324"/>
                  </a:lnTo>
                  <a:lnTo>
                    <a:pt x="7721" y="12276"/>
                  </a:lnTo>
                  <a:lnTo>
                    <a:pt x="7575" y="12178"/>
                  </a:lnTo>
                  <a:lnTo>
                    <a:pt x="7429" y="12057"/>
                  </a:lnTo>
                  <a:lnTo>
                    <a:pt x="7307" y="11910"/>
                  </a:lnTo>
                  <a:lnTo>
                    <a:pt x="7210" y="11764"/>
                  </a:lnTo>
                  <a:lnTo>
                    <a:pt x="7161" y="11569"/>
                  </a:lnTo>
                  <a:lnTo>
                    <a:pt x="7136" y="11375"/>
                  </a:lnTo>
                  <a:lnTo>
                    <a:pt x="7136" y="11375"/>
                  </a:lnTo>
                  <a:lnTo>
                    <a:pt x="7161" y="11180"/>
                  </a:lnTo>
                  <a:lnTo>
                    <a:pt x="7210" y="11009"/>
                  </a:lnTo>
                  <a:lnTo>
                    <a:pt x="7307" y="10839"/>
                  </a:lnTo>
                  <a:lnTo>
                    <a:pt x="7429" y="10693"/>
                  </a:lnTo>
                  <a:lnTo>
                    <a:pt x="7575" y="10571"/>
                  </a:lnTo>
                  <a:lnTo>
                    <a:pt x="7721" y="10473"/>
                  </a:lnTo>
                  <a:lnTo>
                    <a:pt x="7916" y="10425"/>
                  </a:lnTo>
                  <a:lnTo>
                    <a:pt x="8111" y="10400"/>
                  </a:lnTo>
                  <a:lnTo>
                    <a:pt x="8111" y="10400"/>
                  </a:lnTo>
                  <a:lnTo>
                    <a:pt x="8306" y="10425"/>
                  </a:lnTo>
                  <a:lnTo>
                    <a:pt x="8476" y="10473"/>
                  </a:lnTo>
                  <a:lnTo>
                    <a:pt x="8646" y="10571"/>
                  </a:lnTo>
                  <a:lnTo>
                    <a:pt x="8793" y="10693"/>
                  </a:lnTo>
                  <a:lnTo>
                    <a:pt x="8914" y="10839"/>
                  </a:lnTo>
                  <a:lnTo>
                    <a:pt x="9012" y="11009"/>
                  </a:lnTo>
                  <a:lnTo>
                    <a:pt x="9061" y="11180"/>
                  </a:lnTo>
                  <a:lnTo>
                    <a:pt x="9085" y="11375"/>
                  </a:lnTo>
                  <a:lnTo>
                    <a:pt x="9085" y="11375"/>
                  </a:lnTo>
                  <a:lnTo>
                    <a:pt x="9061" y="11569"/>
                  </a:lnTo>
                  <a:lnTo>
                    <a:pt x="9012" y="11764"/>
                  </a:lnTo>
                  <a:lnTo>
                    <a:pt x="8914" y="11910"/>
                  </a:lnTo>
                  <a:lnTo>
                    <a:pt x="8793" y="12057"/>
                  </a:lnTo>
                  <a:lnTo>
                    <a:pt x="8646" y="12178"/>
                  </a:lnTo>
                  <a:lnTo>
                    <a:pt x="8476" y="12276"/>
                  </a:lnTo>
                  <a:lnTo>
                    <a:pt x="8306" y="12324"/>
                  </a:lnTo>
                  <a:lnTo>
                    <a:pt x="8111" y="12349"/>
                  </a:lnTo>
                  <a:lnTo>
                    <a:pt x="8111" y="12349"/>
                  </a:lnTo>
                  <a:close/>
                  <a:moveTo>
                    <a:pt x="9231" y="5091"/>
                  </a:moveTo>
                  <a:lnTo>
                    <a:pt x="8939" y="8915"/>
                  </a:lnTo>
                  <a:lnTo>
                    <a:pt x="8939" y="8915"/>
                  </a:lnTo>
                  <a:lnTo>
                    <a:pt x="8914" y="9061"/>
                  </a:lnTo>
                  <a:lnTo>
                    <a:pt x="8866" y="9207"/>
                  </a:lnTo>
                  <a:lnTo>
                    <a:pt x="8793" y="9304"/>
                  </a:lnTo>
                  <a:lnTo>
                    <a:pt x="8695" y="9426"/>
                  </a:lnTo>
                  <a:lnTo>
                    <a:pt x="8573" y="9499"/>
                  </a:lnTo>
                  <a:lnTo>
                    <a:pt x="8452" y="9572"/>
                  </a:lnTo>
                  <a:lnTo>
                    <a:pt x="8330" y="9621"/>
                  </a:lnTo>
                  <a:lnTo>
                    <a:pt x="8184" y="9621"/>
                  </a:lnTo>
                  <a:lnTo>
                    <a:pt x="8038" y="9621"/>
                  </a:lnTo>
                  <a:lnTo>
                    <a:pt x="8038" y="9621"/>
                  </a:lnTo>
                  <a:lnTo>
                    <a:pt x="7891" y="9621"/>
                  </a:lnTo>
                  <a:lnTo>
                    <a:pt x="7770" y="9572"/>
                  </a:lnTo>
                  <a:lnTo>
                    <a:pt x="7648" y="9499"/>
                  </a:lnTo>
                  <a:lnTo>
                    <a:pt x="7526" y="9426"/>
                  </a:lnTo>
                  <a:lnTo>
                    <a:pt x="7429" y="9304"/>
                  </a:lnTo>
                  <a:lnTo>
                    <a:pt x="7356" y="9207"/>
                  </a:lnTo>
                  <a:lnTo>
                    <a:pt x="7307" y="9061"/>
                  </a:lnTo>
                  <a:lnTo>
                    <a:pt x="7283" y="8915"/>
                  </a:lnTo>
                  <a:lnTo>
                    <a:pt x="6990" y="5091"/>
                  </a:lnTo>
                  <a:lnTo>
                    <a:pt x="6990" y="5091"/>
                  </a:lnTo>
                  <a:lnTo>
                    <a:pt x="7015" y="4945"/>
                  </a:lnTo>
                  <a:lnTo>
                    <a:pt x="7039" y="4823"/>
                  </a:lnTo>
                  <a:lnTo>
                    <a:pt x="7088" y="4701"/>
                  </a:lnTo>
                  <a:lnTo>
                    <a:pt x="7161" y="4604"/>
                  </a:lnTo>
                  <a:lnTo>
                    <a:pt x="7258" y="4506"/>
                  </a:lnTo>
                  <a:lnTo>
                    <a:pt x="7380" y="4433"/>
                  </a:lnTo>
                  <a:lnTo>
                    <a:pt x="7526" y="4409"/>
                  </a:lnTo>
                  <a:lnTo>
                    <a:pt x="7648" y="4385"/>
                  </a:lnTo>
                  <a:lnTo>
                    <a:pt x="8573" y="4385"/>
                  </a:lnTo>
                  <a:lnTo>
                    <a:pt x="8573" y="4385"/>
                  </a:lnTo>
                  <a:lnTo>
                    <a:pt x="8695" y="4409"/>
                  </a:lnTo>
                  <a:lnTo>
                    <a:pt x="8841" y="4433"/>
                  </a:lnTo>
                  <a:lnTo>
                    <a:pt x="8963" y="4506"/>
                  </a:lnTo>
                  <a:lnTo>
                    <a:pt x="9061" y="4604"/>
                  </a:lnTo>
                  <a:lnTo>
                    <a:pt x="9134" y="4701"/>
                  </a:lnTo>
                  <a:lnTo>
                    <a:pt x="9182" y="4823"/>
                  </a:lnTo>
                  <a:lnTo>
                    <a:pt x="9207" y="4945"/>
                  </a:lnTo>
                  <a:lnTo>
                    <a:pt x="9231" y="5091"/>
                  </a:lnTo>
                  <a:lnTo>
                    <a:pt x="9231" y="509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71DABCE-C176-45BD-853B-B80E5DAB499A}"/>
              </a:ext>
            </a:extLst>
          </p:cNvPr>
          <p:cNvSpPr txBox="1"/>
          <p:nvPr/>
        </p:nvSpPr>
        <p:spPr>
          <a:xfrm>
            <a:off x="6556810" y="1121111"/>
            <a:ext cx="210701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chemeClr val="tx1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A nivel nacional, los </a:t>
            </a:r>
            <a:r>
              <a:rPr lang="es-ES" sz="14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  <a:ea typeface="Times New Roman" panose="02020603050405020304" pitchFamily="18" charset="0"/>
              </a:rPr>
              <a:t>fallecimientos en personas mayores </a:t>
            </a:r>
            <a:r>
              <a:rPr lang="es-ES" sz="1400" dirty="0">
                <a:solidFill>
                  <a:schemeClr val="tx1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a causa de COVID 19 </a:t>
            </a:r>
            <a:r>
              <a:rPr lang="es-ES" dirty="0">
                <a:solidFill>
                  <a:schemeClr val="tx1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superan</a:t>
            </a:r>
            <a:r>
              <a:rPr lang="es-ES" sz="1400" dirty="0">
                <a:solidFill>
                  <a:schemeClr val="tx1"/>
                </a:solidFill>
                <a:latin typeface="Lato" panose="020F0502020204030203" pitchFamily="34" charset="0"/>
                <a:ea typeface="Times New Roman" panose="02020603050405020304" pitchFamily="18" charset="0"/>
              </a:rPr>
              <a:t> por lejos a otros grupos etarios.</a:t>
            </a:r>
          </a:p>
        </p:txBody>
      </p:sp>
    </p:spTree>
    <p:extLst>
      <p:ext uri="{BB962C8B-B14F-4D97-AF65-F5344CB8AC3E}">
        <p14:creationId xmlns:p14="http://schemas.microsoft.com/office/powerpoint/2010/main" val="2362135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107405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1551517" y="815986"/>
            <a:ext cx="4790289" cy="461665"/>
          </a:xfrm>
          <a:prstGeom prst="rect">
            <a:avLst/>
          </a:prstGeom>
          <a:solidFill>
            <a:srgbClr val="FFFBF7"/>
          </a:solidFill>
        </p:spPr>
        <p:txBody>
          <a:bodyPr wrap="square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Antesala: diversidad de territorios</a:t>
            </a:r>
            <a:endParaRPr lang="es-CL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CEA4C36-7B1B-412D-967E-4241851AF859}"/>
              </a:ext>
            </a:extLst>
          </p:cNvPr>
          <p:cNvSpPr txBox="1"/>
          <p:nvPr/>
        </p:nvSpPr>
        <p:spPr>
          <a:xfrm>
            <a:off x="1088199" y="1978786"/>
            <a:ext cx="31086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8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En materia de vejez</a:t>
            </a:r>
          </a:p>
          <a:p>
            <a:pPr lvl="0"/>
            <a:r>
              <a:rPr lang="es-ES" sz="1800" dirty="0">
                <a:latin typeface="Lato" panose="020F0502020204030203" pitchFamily="34" charset="0"/>
              </a:rPr>
              <a:t>Un 57% de las municipalidades tiene una </a:t>
            </a:r>
            <a:r>
              <a:rPr lang="es-ES" sz="1800" b="1" dirty="0">
                <a:latin typeface="Lato" panose="020F0502020204030203" pitchFamily="34" charset="0"/>
              </a:rPr>
              <a:t>oficina para personas mayores </a:t>
            </a:r>
            <a:r>
              <a:rPr lang="es-ES" sz="1800" dirty="0">
                <a:latin typeface="Lato" panose="020F0502020204030203" pitchFamily="34" charset="0"/>
              </a:rPr>
              <a:t>(AMUCH, 2020). 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857C65-7FC2-4496-A717-8137AACA5BFC}"/>
              </a:ext>
            </a:extLst>
          </p:cNvPr>
          <p:cNvSpPr txBox="1"/>
          <p:nvPr/>
        </p:nvSpPr>
        <p:spPr>
          <a:xfrm>
            <a:off x="4947134" y="1978786"/>
            <a:ext cx="3108667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Recursos</a:t>
            </a:r>
          </a:p>
          <a:p>
            <a:r>
              <a:rPr lang="es-ES" sz="1800" dirty="0">
                <a:latin typeface="Lato" panose="020F0502020204030203" pitchFamily="34" charset="0"/>
                <a:ea typeface="Times New Roman" panose="02020603050405020304" pitchFamily="18" charset="0"/>
              </a:rPr>
              <a:t>Las comunas con mayores ingresos municipales suelen estar localizadas en zonas </a:t>
            </a:r>
            <a:r>
              <a:rPr lang="es-ES" sz="1800" b="1" dirty="0">
                <a:latin typeface="Lato" panose="020F0502020204030203" pitchFamily="34" charset="0"/>
                <a:ea typeface="Times New Roman" panose="02020603050405020304" pitchFamily="18" charset="0"/>
              </a:rPr>
              <a:t>urbanas y centrales</a:t>
            </a:r>
            <a:r>
              <a:rPr lang="es-ES" sz="1800" dirty="0">
                <a:latin typeface="Lato" panose="020F0502020204030203" pitchFamily="34" charset="0"/>
                <a:ea typeface="Times New Roman" panose="02020603050405020304" pitchFamily="18" charset="0"/>
              </a:rPr>
              <a:t> (SINIM, 2019). 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F5EFED0D-94C4-3E4E-8A2D-9F3C9676214F}"/>
              </a:ext>
            </a:extLst>
          </p:cNvPr>
          <p:cNvSpPr/>
          <p:nvPr/>
        </p:nvSpPr>
        <p:spPr>
          <a:xfrm>
            <a:off x="386141" y="620602"/>
            <a:ext cx="779236" cy="7402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3200" b="1" dirty="0">
              <a:latin typeface="Lato" panose="020F0502020204030203" pitchFamily="34" charset="0"/>
            </a:endParaRPr>
          </a:p>
        </p:txBody>
      </p:sp>
      <p:grpSp>
        <p:nvGrpSpPr>
          <p:cNvPr id="10" name="Google Shape;72;p12">
            <a:extLst>
              <a:ext uri="{FF2B5EF4-FFF2-40B4-BE49-F238E27FC236}">
                <a16:creationId xmlns:a16="http://schemas.microsoft.com/office/drawing/2014/main" id="{9770B967-4C54-1541-82B6-2F938659F5F3}"/>
              </a:ext>
            </a:extLst>
          </p:cNvPr>
          <p:cNvGrpSpPr/>
          <p:nvPr/>
        </p:nvGrpSpPr>
        <p:grpSpPr>
          <a:xfrm>
            <a:off x="577891" y="732571"/>
            <a:ext cx="364783" cy="516290"/>
            <a:chOff x="6718575" y="2318625"/>
            <a:chExt cx="256950" cy="407375"/>
          </a:xfrm>
        </p:grpSpPr>
        <p:sp>
          <p:nvSpPr>
            <p:cNvPr id="12" name="Google Shape;73;p12">
              <a:extLst>
                <a:ext uri="{FF2B5EF4-FFF2-40B4-BE49-F238E27FC236}">
                  <a16:creationId xmlns:a16="http://schemas.microsoft.com/office/drawing/2014/main" id="{39F4F6FD-3540-774E-BFCB-B240269A2707}"/>
                </a:ext>
              </a:extLst>
            </p:cNvPr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4;p12">
              <a:extLst>
                <a:ext uri="{FF2B5EF4-FFF2-40B4-BE49-F238E27FC236}">
                  <a16:creationId xmlns:a16="http://schemas.microsoft.com/office/drawing/2014/main" id="{E3EEA01C-0B94-724B-98ED-8D88EFBDD861}"/>
                </a:ext>
              </a:extLst>
            </p:cNvPr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5;p12">
              <a:extLst>
                <a:ext uri="{FF2B5EF4-FFF2-40B4-BE49-F238E27FC236}">
                  <a16:creationId xmlns:a16="http://schemas.microsoft.com/office/drawing/2014/main" id="{8C688B5B-4CA1-6243-A071-1CC4462D00D7}"/>
                </a:ext>
              </a:extLst>
            </p:cNvPr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6;p12">
              <a:extLst>
                <a:ext uri="{FF2B5EF4-FFF2-40B4-BE49-F238E27FC236}">
                  <a16:creationId xmlns:a16="http://schemas.microsoft.com/office/drawing/2014/main" id="{02A5DEBF-2E3D-FF43-BFB1-99186B5EF648}"/>
                </a:ext>
              </a:extLst>
            </p:cNvPr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7;p12">
              <a:extLst>
                <a:ext uri="{FF2B5EF4-FFF2-40B4-BE49-F238E27FC236}">
                  <a16:creationId xmlns:a16="http://schemas.microsoft.com/office/drawing/2014/main" id="{4CA82ACD-0DF2-074B-888F-9BCC71F16063}"/>
                </a:ext>
              </a:extLst>
            </p:cNvPr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8;p12">
              <a:extLst>
                <a:ext uri="{FF2B5EF4-FFF2-40B4-BE49-F238E27FC236}">
                  <a16:creationId xmlns:a16="http://schemas.microsoft.com/office/drawing/2014/main" id="{C85B8EB5-EDC1-B24E-AC00-9AE363AD6CB6}"/>
                </a:ext>
              </a:extLst>
            </p:cNvPr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9;p12">
              <a:extLst>
                <a:ext uri="{FF2B5EF4-FFF2-40B4-BE49-F238E27FC236}">
                  <a16:creationId xmlns:a16="http://schemas.microsoft.com/office/drawing/2014/main" id="{BD8D1FBB-AD0D-FA4F-8F5D-96AFCC928FDF}"/>
                </a:ext>
              </a:extLst>
            </p:cNvPr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80;p12">
              <a:extLst>
                <a:ext uri="{FF2B5EF4-FFF2-40B4-BE49-F238E27FC236}">
                  <a16:creationId xmlns:a16="http://schemas.microsoft.com/office/drawing/2014/main" id="{65DCC378-48FD-1741-832B-847BF8E6AB51}"/>
                </a:ext>
              </a:extLst>
            </p:cNvPr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62068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20320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81000" y="101600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Índice</a:t>
            </a:r>
          </a:p>
        </p:txBody>
      </p:sp>
      <p:sp>
        <p:nvSpPr>
          <p:cNvPr id="4" name="Elipse 3"/>
          <p:cNvSpPr/>
          <p:nvPr/>
        </p:nvSpPr>
        <p:spPr>
          <a:xfrm>
            <a:off x="973255" y="155116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1</a:t>
            </a:r>
          </a:p>
        </p:txBody>
      </p:sp>
      <p:sp>
        <p:nvSpPr>
          <p:cNvPr id="8" name="Elipse 7"/>
          <p:cNvSpPr/>
          <p:nvPr/>
        </p:nvSpPr>
        <p:spPr>
          <a:xfrm>
            <a:off x="2949604" y="1519410"/>
            <a:ext cx="1003300" cy="1016000"/>
          </a:xfrm>
          <a:prstGeom prst="ellipse">
            <a:avLst/>
          </a:prstGeom>
          <a:solidFill>
            <a:schemeClr val="bg1"/>
          </a:solidFill>
          <a:ln>
            <a:solidFill>
              <a:srgbClr val="F1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17900"/>
                </a:solidFill>
                <a:latin typeface="Lato" panose="020F0502020204030203" pitchFamily="34" charset="0"/>
              </a:rPr>
              <a:t>2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23FD13E7-4BAE-4165-8097-1CCB13560F01}"/>
              </a:ext>
            </a:extLst>
          </p:cNvPr>
          <p:cNvSpPr txBox="1">
            <a:spLocks/>
          </p:cNvSpPr>
          <p:nvPr/>
        </p:nvSpPr>
        <p:spPr>
          <a:xfrm>
            <a:off x="567087" y="260350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Relevancia del estudio</a:t>
            </a:r>
            <a:endParaRPr kumimoji="0" lang="es-CL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18C37A8-1625-49C7-B790-B1B0200362EF}"/>
              </a:ext>
            </a:extLst>
          </p:cNvPr>
          <p:cNvSpPr txBox="1">
            <a:spLocks/>
          </p:cNvSpPr>
          <p:nvPr/>
        </p:nvSpPr>
        <p:spPr>
          <a:xfrm>
            <a:off x="2547905" y="2532306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Pregunta y metodología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E02395E7-E7B6-5546-99A8-6C9B27FE0AF8}"/>
              </a:ext>
            </a:extLst>
          </p:cNvPr>
          <p:cNvSpPr/>
          <p:nvPr/>
        </p:nvSpPr>
        <p:spPr>
          <a:xfrm>
            <a:off x="4952679" y="153822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3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0306A0D-8B57-284D-925D-A57FE633CA9C}"/>
              </a:ext>
            </a:extLst>
          </p:cNvPr>
          <p:cNvSpPr/>
          <p:nvPr/>
        </p:nvSpPr>
        <p:spPr>
          <a:xfrm>
            <a:off x="6955755" y="152400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4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5422CE66-9C19-864C-B36E-55377E38F4DC}"/>
              </a:ext>
            </a:extLst>
          </p:cNvPr>
          <p:cNvSpPr txBox="1">
            <a:spLocks/>
          </p:cNvSpPr>
          <p:nvPr/>
        </p:nvSpPr>
        <p:spPr>
          <a:xfrm>
            <a:off x="4381735" y="2567160"/>
            <a:ext cx="2165193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Resultados: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Acción local, pandemia y personas mayores</a:t>
            </a:r>
            <a:endParaRPr kumimoji="0" lang="es-CL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20" name="Título 2">
            <a:extLst>
              <a:ext uri="{FF2B5EF4-FFF2-40B4-BE49-F238E27FC236}">
                <a16:creationId xmlns:a16="http://schemas.microsoft.com/office/drawing/2014/main" id="{FCD40869-7BE9-2E4F-B5FE-17D964641DB7}"/>
              </a:ext>
            </a:extLst>
          </p:cNvPr>
          <p:cNvSpPr txBox="1">
            <a:spLocks/>
          </p:cNvSpPr>
          <p:nvPr/>
        </p:nvSpPr>
        <p:spPr>
          <a:xfrm>
            <a:off x="6546929" y="257788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Recomendaciones a la acción local</a:t>
            </a:r>
          </a:p>
        </p:txBody>
      </p:sp>
    </p:spTree>
    <p:extLst>
      <p:ext uri="{BB962C8B-B14F-4D97-AF65-F5344CB8AC3E}">
        <p14:creationId xmlns:p14="http://schemas.microsoft.com/office/powerpoint/2010/main" val="25695943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o 13"/>
          <p:cNvGrpSpPr/>
          <p:nvPr/>
        </p:nvGrpSpPr>
        <p:grpSpPr>
          <a:xfrm>
            <a:off x="0" y="526143"/>
            <a:ext cx="9144000" cy="1799770"/>
            <a:chOff x="0" y="1132115"/>
            <a:chExt cx="9144000" cy="1799770"/>
          </a:xfrm>
        </p:grpSpPr>
        <p:cxnSp>
          <p:nvCxnSpPr>
            <p:cNvPr id="2" name="Conector recto 1"/>
            <p:cNvCxnSpPr/>
            <p:nvPr/>
          </p:nvCxnSpPr>
          <p:spPr>
            <a:xfrm>
              <a:off x="0" y="2032000"/>
              <a:ext cx="9144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" name="Elipse 2"/>
            <p:cNvSpPr/>
            <p:nvPr/>
          </p:nvSpPr>
          <p:spPr>
            <a:xfrm>
              <a:off x="3555293" y="1132115"/>
              <a:ext cx="1770214" cy="179977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 sz="3200" b="1" dirty="0">
                <a:latin typeface="Lato" panose="020F0502020204030203" pitchFamily="34" charset="0"/>
              </a:endParaRPr>
            </a:p>
          </p:txBody>
        </p:sp>
        <p:grpSp>
          <p:nvGrpSpPr>
            <p:cNvPr id="4" name="Google Shape;72;p12"/>
            <p:cNvGrpSpPr/>
            <p:nvPr/>
          </p:nvGrpSpPr>
          <p:grpSpPr>
            <a:xfrm>
              <a:off x="4088497" y="1545255"/>
              <a:ext cx="703806" cy="973490"/>
              <a:chOff x="6718575" y="2318625"/>
              <a:chExt cx="256950" cy="407375"/>
            </a:xfrm>
          </p:grpSpPr>
          <p:sp>
            <p:nvSpPr>
              <p:cNvPr id="5" name="Google Shape;73;p12"/>
              <p:cNvSpPr/>
              <p:nvPr/>
            </p:nvSpPr>
            <p:spPr>
              <a:xfrm>
                <a:off x="6795900" y="2673600"/>
                <a:ext cx="102300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902" fill="none" extrusionOk="0">
                    <a:moveTo>
                      <a:pt x="4092" y="902"/>
                    </a:moveTo>
                    <a:lnTo>
                      <a:pt x="4092" y="1"/>
                    </a:lnTo>
                    <a:lnTo>
                      <a:pt x="0" y="1"/>
                    </a:lnTo>
                    <a:lnTo>
                      <a:pt x="0" y="902"/>
                    </a:lnTo>
                    <a:lnTo>
                      <a:pt x="4092" y="902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74;p12"/>
              <p:cNvSpPr/>
              <p:nvPr/>
            </p:nvSpPr>
            <p:spPr>
              <a:xfrm>
                <a:off x="6795900" y="2650475"/>
                <a:ext cx="102300" cy="22550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902" fill="none" extrusionOk="0">
                    <a:moveTo>
                      <a:pt x="4092" y="901"/>
                    </a:moveTo>
                    <a:lnTo>
                      <a:pt x="4092" y="0"/>
                    </a:lnTo>
                    <a:lnTo>
                      <a:pt x="0" y="0"/>
                    </a:lnTo>
                    <a:lnTo>
                      <a:pt x="0" y="901"/>
                    </a:lnTo>
                    <a:lnTo>
                      <a:pt x="4092" y="901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75;p12"/>
              <p:cNvSpPr/>
              <p:nvPr/>
            </p:nvSpPr>
            <p:spPr>
              <a:xfrm>
                <a:off x="6795900" y="2696125"/>
                <a:ext cx="102300" cy="2987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1195" fill="none" extrusionOk="0">
                    <a:moveTo>
                      <a:pt x="0" y="1"/>
                    </a:moveTo>
                    <a:lnTo>
                      <a:pt x="0" y="171"/>
                    </a:lnTo>
                    <a:lnTo>
                      <a:pt x="0" y="171"/>
                    </a:lnTo>
                    <a:lnTo>
                      <a:pt x="24" y="318"/>
                    </a:lnTo>
                    <a:lnTo>
                      <a:pt x="98" y="464"/>
                    </a:lnTo>
                    <a:lnTo>
                      <a:pt x="195" y="585"/>
                    </a:lnTo>
                    <a:lnTo>
                      <a:pt x="341" y="659"/>
                    </a:lnTo>
                    <a:lnTo>
                      <a:pt x="1875" y="1170"/>
                    </a:lnTo>
                    <a:lnTo>
                      <a:pt x="1875" y="1170"/>
                    </a:lnTo>
                    <a:lnTo>
                      <a:pt x="2046" y="1194"/>
                    </a:lnTo>
                    <a:lnTo>
                      <a:pt x="2046" y="1194"/>
                    </a:lnTo>
                    <a:lnTo>
                      <a:pt x="2216" y="1170"/>
                    </a:lnTo>
                    <a:lnTo>
                      <a:pt x="3751" y="659"/>
                    </a:lnTo>
                    <a:lnTo>
                      <a:pt x="3751" y="659"/>
                    </a:lnTo>
                    <a:lnTo>
                      <a:pt x="3897" y="585"/>
                    </a:lnTo>
                    <a:lnTo>
                      <a:pt x="3994" y="464"/>
                    </a:lnTo>
                    <a:lnTo>
                      <a:pt x="4067" y="318"/>
                    </a:lnTo>
                    <a:lnTo>
                      <a:pt x="4092" y="171"/>
                    </a:lnTo>
                    <a:lnTo>
                      <a:pt x="4092" y="1"/>
                    </a:lnTo>
                    <a:lnTo>
                      <a:pt x="0" y="1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76;p12"/>
              <p:cNvSpPr/>
              <p:nvPr/>
            </p:nvSpPr>
            <p:spPr>
              <a:xfrm>
                <a:off x="6784925" y="2459275"/>
                <a:ext cx="35350" cy="166875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6675" fill="none" extrusionOk="0">
                    <a:moveTo>
                      <a:pt x="1413" y="6674"/>
                    </a:moveTo>
                    <a:lnTo>
                      <a:pt x="1413" y="6674"/>
                    </a:lnTo>
                    <a:lnTo>
                      <a:pt x="585" y="2850"/>
                    </a:lnTo>
                    <a:lnTo>
                      <a:pt x="1" y="1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77;p12"/>
              <p:cNvSpPr/>
              <p:nvPr/>
            </p:nvSpPr>
            <p:spPr>
              <a:xfrm>
                <a:off x="6718575" y="2318625"/>
                <a:ext cx="256950" cy="307525"/>
              </a:xfrm>
              <a:custGeom>
                <a:avLst/>
                <a:gdLst/>
                <a:ahLst/>
                <a:cxnLst/>
                <a:rect l="l" t="t" r="r" b="b"/>
                <a:pathLst>
                  <a:path w="10278" h="12301" fill="none" extrusionOk="0">
                    <a:moveTo>
                      <a:pt x="7185" y="12300"/>
                    </a:moveTo>
                    <a:lnTo>
                      <a:pt x="7185" y="12300"/>
                    </a:lnTo>
                    <a:lnTo>
                      <a:pt x="7307" y="11764"/>
                    </a:lnTo>
                    <a:lnTo>
                      <a:pt x="7477" y="11253"/>
                    </a:lnTo>
                    <a:lnTo>
                      <a:pt x="7672" y="10766"/>
                    </a:lnTo>
                    <a:lnTo>
                      <a:pt x="7891" y="10327"/>
                    </a:lnTo>
                    <a:lnTo>
                      <a:pt x="8135" y="9913"/>
                    </a:lnTo>
                    <a:lnTo>
                      <a:pt x="8378" y="9499"/>
                    </a:lnTo>
                    <a:lnTo>
                      <a:pt x="8914" y="8720"/>
                    </a:lnTo>
                    <a:lnTo>
                      <a:pt x="9182" y="8330"/>
                    </a:lnTo>
                    <a:lnTo>
                      <a:pt x="9425" y="7941"/>
                    </a:lnTo>
                    <a:lnTo>
                      <a:pt x="9645" y="7551"/>
                    </a:lnTo>
                    <a:lnTo>
                      <a:pt x="9864" y="7113"/>
                    </a:lnTo>
                    <a:lnTo>
                      <a:pt x="10034" y="6674"/>
                    </a:lnTo>
                    <a:lnTo>
                      <a:pt x="10156" y="6187"/>
                    </a:lnTo>
                    <a:lnTo>
                      <a:pt x="10229" y="5676"/>
                    </a:lnTo>
                    <a:lnTo>
                      <a:pt x="10253" y="5408"/>
                    </a:lnTo>
                    <a:lnTo>
                      <a:pt x="10278" y="5140"/>
                    </a:lnTo>
                    <a:lnTo>
                      <a:pt x="10278" y="5140"/>
                    </a:lnTo>
                    <a:lnTo>
                      <a:pt x="10229" y="4604"/>
                    </a:lnTo>
                    <a:lnTo>
                      <a:pt x="10156" y="4093"/>
                    </a:lnTo>
                    <a:lnTo>
                      <a:pt x="10034" y="3605"/>
                    </a:lnTo>
                    <a:lnTo>
                      <a:pt x="9864" y="3143"/>
                    </a:lnTo>
                    <a:lnTo>
                      <a:pt x="9645" y="2680"/>
                    </a:lnTo>
                    <a:lnTo>
                      <a:pt x="9401" y="2266"/>
                    </a:lnTo>
                    <a:lnTo>
                      <a:pt x="9084" y="1876"/>
                    </a:lnTo>
                    <a:lnTo>
                      <a:pt x="8768" y="1511"/>
                    </a:lnTo>
                    <a:lnTo>
                      <a:pt x="8402" y="1170"/>
                    </a:lnTo>
                    <a:lnTo>
                      <a:pt x="8013" y="878"/>
                    </a:lnTo>
                    <a:lnTo>
                      <a:pt x="7574" y="634"/>
                    </a:lnTo>
                    <a:lnTo>
                      <a:pt x="7136" y="415"/>
                    </a:lnTo>
                    <a:lnTo>
                      <a:pt x="6673" y="244"/>
                    </a:lnTo>
                    <a:lnTo>
                      <a:pt x="6162" y="98"/>
                    </a:lnTo>
                    <a:lnTo>
                      <a:pt x="5675" y="25"/>
                    </a:lnTo>
                    <a:lnTo>
                      <a:pt x="5139" y="1"/>
                    </a:lnTo>
                    <a:lnTo>
                      <a:pt x="5139" y="1"/>
                    </a:lnTo>
                    <a:lnTo>
                      <a:pt x="4603" y="25"/>
                    </a:lnTo>
                    <a:lnTo>
                      <a:pt x="4116" y="98"/>
                    </a:lnTo>
                    <a:lnTo>
                      <a:pt x="3605" y="244"/>
                    </a:lnTo>
                    <a:lnTo>
                      <a:pt x="3142" y="415"/>
                    </a:lnTo>
                    <a:lnTo>
                      <a:pt x="2703" y="634"/>
                    </a:lnTo>
                    <a:lnTo>
                      <a:pt x="2265" y="878"/>
                    </a:lnTo>
                    <a:lnTo>
                      <a:pt x="1875" y="1170"/>
                    </a:lnTo>
                    <a:lnTo>
                      <a:pt x="1510" y="1511"/>
                    </a:lnTo>
                    <a:lnTo>
                      <a:pt x="1193" y="1876"/>
                    </a:lnTo>
                    <a:lnTo>
                      <a:pt x="877" y="2266"/>
                    </a:lnTo>
                    <a:lnTo>
                      <a:pt x="633" y="2680"/>
                    </a:lnTo>
                    <a:lnTo>
                      <a:pt x="414" y="3143"/>
                    </a:lnTo>
                    <a:lnTo>
                      <a:pt x="244" y="3605"/>
                    </a:lnTo>
                    <a:lnTo>
                      <a:pt x="122" y="4093"/>
                    </a:lnTo>
                    <a:lnTo>
                      <a:pt x="49" y="4604"/>
                    </a:lnTo>
                    <a:lnTo>
                      <a:pt x="0" y="5140"/>
                    </a:lnTo>
                    <a:lnTo>
                      <a:pt x="0" y="5140"/>
                    </a:lnTo>
                    <a:lnTo>
                      <a:pt x="24" y="5408"/>
                    </a:lnTo>
                    <a:lnTo>
                      <a:pt x="49" y="5676"/>
                    </a:lnTo>
                    <a:lnTo>
                      <a:pt x="122" y="6187"/>
                    </a:lnTo>
                    <a:lnTo>
                      <a:pt x="244" y="6674"/>
                    </a:lnTo>
                    <a:lnTo>
                      <a:pt x="414" y="7113"/>
                    </a:lnTo>
                    <a:lnTo>
                      <a:pt x="633" y="7551"/>
                    </a:lnTo>
                    <a:lnTo>
                      <a:pt x="852" y="7941"/>
                    </a:lnTo>
                    <a:lnTo>
                      <a:pt x="1096" y="8330"/>
                    </a:lnTo>
                    <a:lnTo>
                      <a:pt x="1364" y="8720"/>
                    </a:lnTo>
                    <a:lnTo>
                      <a:pt x="1900" y="9499"/>
                    </a:lnTo>
                    <a:lnTo>
                      <a:pt x="2143" y="9913"/>
                    </a:lnTo>
                    <a:lnTo>
                      <a:pt x="2387" y="10327"/>
                    </a:lnTo>
                    <a:lnTo>
                      <a:pt x="2606" y="10766"/>
                    </a:lnTo>
                    <a:lnTo>
                      <a:pt x="2801" y="11253"/>
                    </a:lnTo>
                    <a:lnTo>
                      <a:pt x="2971" y="11764"/>
                    </a:lnTo>
                    <a:lnTo>
                      <a:pt x="3093" y="12300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78;p12"/>
              <p:cNvSpPr/>
              <p:nvPr/>
            </p:nvSpPr>
            <p:spPr>
              <a:xfrm>
                <a:off x="6873825" y="2459275"/>
                <a:ext cx="35350" cy="166875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6675" fill="none" extrusionOk="0">
                    <a:moveTo>
                      <a:pt x="1413" y="1"/>
                    </a:moveTo>
                    <a:lnTo>
                      <a:pt x="1413" y="1"/>
                    </a:lnTo>
                    <a:lnTo>
                      <a:pt x="829" y="2850"/>
                    </a:lnTo>
                    <a:lnTo>
                      <a:pt x="1" y="6674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79;p12"/>
              <p:cNvSpPr/>
              <p:nvPr/>
            </p:nvSpPr>
            <p:spPr>
              <a:xfrm>
                <a:off x="6801975" y="2453200"/>
                <a:ext cx="90150" cy="19500"/>
              </a:xfrm>
              <a:custGeom>
                <a:avLst/>
                <a:gdLst/>
                <a:ahLst/>
                <a:cxnLst/>
                <a:rect l="l" t="t" r="r" b="b"/>
                <a:pathLst>
                  <a:path w="3606" h="780" fill="none" extrusionOk="0">
                    <a:moveTo>
                      <a:pt x="1" y="73"/>
                    </a:moveTo>
                    <a:lnTo>
                      <a:pt x="829" y="780"/>
                    </a:lnTo>
                    <a:lnTo>
                      <a:pt x="1657" y="73"/>
                    </a:lnTo>
                    <a:lnTo>
                      <a:pt x="1657" y="73"/>
                    </a:lnTo>
                    <a:lnTo>
                      <a:pt x="1730" y="25"/>
                    </a:lnTo>
                    <a:lnTo>
                      <a:pt x="1803" y="0"/>
                    </a:lnTo>
                    <a:lnTo>
                      <a:pt x="1876" y="25"/>
                    </a:lnTo>
                    <a:lnTo>
                      <a:pt x="1949" y="73"/>
                    </a:lnTo>
                    <a:lnTo>
                      <a:pt x="2777" y="780"/>
                    </a:lnTo>
                    <a:lnTo>
                      <a:pt x="3605" y="73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80;p12"/>
              <p:cNvSpPr/>
              <p:nvPr/>
            </p:nvSpPr>
            <p:spPr>
              <a:xfrm>
                <a:off x="6795900" y="2628550"/>
                <a:ext cx="102300" cy="25"/>
              </a:xfrm>
              <a:custGeom>
                <a:avLst/>
                <a:gdLst/>
                <a:ahLst/>
                <a:cxnLst/>
                <a:rect l="l" t="t" r="r" b="b"/>
                <a:pathLst>
                  <a:path w="4092" h="1" fill="none" extrusionOk="0">
                    <a:moveTo>
                      <a:pt x="0" y="1"/>
                    </a:moveTo>
                    <a:lnTo>
                      <a:pt x="4092" y="1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3" name="Rectángulo 12"/>
          <p:cNvSpPr/>
          <p:nvPr/>
        </p:nvSpPr>
        <p:spPr>
          <a:xfrm>
            <a:off x="975432" y="2447957"/>
            <a:ext cx="67832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Tx/>
              <a:buFontTx/>
            </a:pPr>
            <a:r>
              <a:rPr lang="es-CL" sz="2400" dirty="0">
                <a:solidFill>
                  <a:schemeClr val="tx1"/>
                </a:solidFill>
                <a:latin typeface="Lato" panose="020F0502020204030203" pitchFamily="34" charset="0"/>
              </a:rPr>
              <a:t>¿Cómo las </a:t>
            </a:r>
            <a:r>
              <a:rPr lang="es-CL" sz="2400" b="1" dirty="0">
                <a:solidFill>
                  <a:schemeClr val="tx1"/>
                </a:solidFill>
                <a:latin typeface="Lato" panose="020F0502020204030203" pitchFamily="34" charset="0"/>
              </a:rPr>
              <a:t>comunas han abordado</a:t>
            </a:r>
            <a:r>
              <a:rPr lang="es-CL" sz="2400" dirty="0">
                <a:solidFill>
                  <a:schemeClr val="tx1"/>
                </a:solidFill>
                <a:latin typeface="Lato" panose="020F0502020204030203" pitchFamily="34" charset="0"/>
              </a:rPr>
              <a:t> la crisis sanitaria con las personas mayores? en el contexto de </a:t>
            </a:r>
            <a:r>
              <a:rPr lang="es-CL" sz="2400" b="1" dirty="0">
                <a:solidFill>
                  <a:schemeClr val="tx1"/>
                </a:solidFill>
                <a:latin typeface="Lato" panose="020F0502020204030203" pitchFamily="34" charset="0"/>
              </a:rPr>
              <a:t>ciudades amigables</a:t>
            </a:r>
          </a:p>
        </p:txBody>
      </p:sp>
    </p:spTree>
    <p:extLst>
      <p:ext uri="{BB962C8B-B14F-4D97-AF65-F5344CB8AC3E}">
        <p14:creationId xmlns:p14="http://schemas.microsoft.com/office/powerpoint/2010/main" val="30617596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o 28"/>
          <p:cNvGrpSpPr/>
          <p:nvPr/>
        </p:nvGrpSpPr>
        <p:grpSpPr>
          <a:xfrm>
            <a:off x="-1" y="385324"/>
            <a:ext cx="9144000" cy="5351819"/>
            <a:chOff x="0" y="711200"/>
            <a:chExt cx="9144000" cy="5351819"/>
          </a:xfrm>
        </p:grpSpPr>
        <p:cxnSp>
          <p:nvCxnSpPr>
            <p:cNvPr id="2" name="Conector recto 1"/>
            <p:cNvCxnSpPr/>
            <p:nvPr/>
          </p:nvCxnSpPr>
          <p:spPr>
            <a:xfrm>
              <a:off x="0" y="1074057"/>
              <a:ext cx="9144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" name="Grupo 2"/>
            <p:cNvGrpSpPr/>
            <p:nvPr/>
          </p:nvGrpSpPr>
          <p:grpSpPr>
            <a:xfrm>
              <a:off x="537292" y="711200"/>
              <a:ext cx="754479" cy="725714"/>
              <a:chOff x="3686893" y="754743"/>
              <a:chExt cx="1770214" cy="1799770"/>
            </a:xfrm>
          </p:grpSpPr>
          <p:sp>
            <p:nvSpPr>
              <p:cNvPr id="4" name="Elipse 3"/>
              <p:cNvSpPr/>
              <p:nvPr/>
            </p:nvSpPr>
            <p:spPr>
              <a:xfrm>
                <a:off x="3686893" y="754743"/>
                <a:ext cx="1770214" cy="17997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3200" b="1" dirty="0">
                  <a:latin typeface="Lato" panose="020F0502020204030203" pitchFamily="34" charset="0"/>
                </a:endParaRPr>
              </a:p>
            </p:txBody>
          </p:sp>
          <p:sp>
            <p:nvSpPr>
              <p:cNvPr id="5" name="Google Shape;389;p34"/>
              <p:cNvSpPr/>
              <p:nvPr/>
            </p:nvSpPr>
            <p:spPr>
              <a:xfrm>
                <a:off x="4077157" y="1328765"/>
                <a:ext cx="619502" cy="612555"/>
              </a:xfrm>
              <a:custGeom>
                <a:avLst/>
                <a:gdLst/>
                <a:ahLst/>
                <a:cxnLst/>
                <a:rect l="l" t="t" r="r" b="b"/>
                <a:pathLst>
                  <a:path w="13956" h="13956" fill="none" extrusionOk="0">
                    <a:moveTo>
                      <a:pt x="13323" y="5772"/>
                    </a:moveTo>
                    <a:lnTo>
                      <a:pt x="11861" y="5626"/>
                    </a:lnTo>
                    <a:lnTo>
                      <a:pt x="11861" y="5626"/>
                    </a:lnTo>
                    <a:lnTo>
                      <a:pt x="11788" y="5334"/>
                    </a:lnTo>
                    <a:lnTo>
                      <a:pt x="11667" y="5042"/>
                    </a:lnTo>
                    <a:lnTo>
                      <a:pt x="11545" y="4750"/>
                    </a:lnTo>
                    <a:lnTo>
                      <a:pt x="11399" y="4482"/>
                    </a:lnTo>
                    <a:lnTo>
                      <a:pt x="12300" y="3337"/>
                    </a:lnTo>
                    <a:lnTo>
                      <a:pt x="12300" y="3337"/>
                    </a:lnTo>
                    <a:lnTo>
                      <a:pt x="12373" y="3240"/>
                    </a:lnTo>
                    <a:lnTo>
                      <a:pt x="12422" y="3118"/>
                    </a:lnTo>
                    <a:lnTo>
                      <a:pt x="12446" y="2996"/>
                    </a:lnTo>
                    <a:lnTo>
                      <a:pt x="12446" y="2850"/>
                    </a:lnTo>
                    <a:lnTo>
                      <a:pt x="12422" y="2728"/>
                    </a:lnTo>
                    <a:lnTo>
                      <a:pt x="12397" y="2606"/>
                    </a:lnTo>
                    <a:lnTo>
                      <a:pt x="12324" y="2485"/>
                    </a:lnTo>
                    <a:lnTo>
                      <a:pt x="12251" y="2387"/>
                    </a:lnTo>
                    <a:lnTo>
                      <a:pt x="11569" y="1705"/>
                    </a:lnTo>
                    <a:lnTo>
                      <a:pt x="11569" y="1705"/>
                    </a:lnTo>
                    <a:lnTo>
                      <a:pt x="11472" y="1632"/>
                    </a:lnTo>
                    <a:lnTo>
                      <a:pt x="11350" y="1559"/>
                    </a:lnTo>
                    <a:lnTo>
                      <a:pt x="11228" y="1510"/>
                    </a:lnTo>
                    <a:lnTo>
                      <a:pt x="11106" y="1510"/>
                    </a:lnTo>
                    <a:lnTo>
                      <a:pt x="10960" y="1510"/>
                    </a:lnTo>
                    <a:lnTo>
                      <a:pt x="10838" y="1535"/>
                    </a:lnTo>
                    <a:lnTo>
                      <a:pt x="10717" y="1583"/>
                    </a:lnTo>
                    <a:lnTo>
                      <a:pt x="10619" y="1656"/>
                    </a:lnTo>
                    <a:lnTo>
                      <a:pt x="9475" y="2558"/>
                    </a:lnTo>
                    <a:lnTo>
                      <a:pt x="9475" y="2558"/>
                    </a:lnTo>
                    <a:lnTo>
                      <a:pt x="9207" y="2411"/>
                    </a:lnTo>
                    <a:lnTo>
                      <a:pt x="8914" y="2290"/>
                    </a:lnTo>
                    <a:lnTo>
                      <a:pt x="8622" y="2168"/>
                    </a:lnTo>
                    <a:lnTo>
                      <a:pt x="8330" y="2070"/>
                    </a:lnTo>
                    <a:lnTo>
                      <a:pt x="8159" y="634"/>
                    </a:lnTo>
                    <a:lnTo>
                      <a:pt x="8159" y="634"/>
                    </a:lnTo>
                    <a:lnTo>
                      <a:pt x="8135" y="512"/>
                    </a:lnTo>
                    <a:lnTo>
                      <a:pt x="8086" y="390"/>
                    </a:lnTo>
                    <a:lnTo>
                      <a:pt x="8013" y="293"/>
                    </a:lnTo>
                    <a:lnTo>
                      <a:pt x="7940" y="195"/>
                    </a:lnTo>
                    <a:lnTo>
                      <a:pt x="7818" y="122"/>
                    </a:lnTo>
                    <a:lnTo>
                      <a:pt x="7721" y="49"/>
                    </a:lnTo>
                    <a:lnTo>
                      <a:pt x="7575" y="25"/>
                    </a:lnTo>
                    <a:lnTo>
                      <a:pt x="7453" y="0"/>
                    </a:lnTo>
                    <a:lnTo>
                      <a:pt x="6479" y="0"/>
                    </a:lnTo>
                    <a:lnTo>
                      <a:pt x="6479" y="0"/>
                    </a:lnTo>
                    <a:lnTo>
                      <a:pt x="6357" y="25"/>
                    </a:lnTo>
                    <a:lnTo>
                      <a:pt x="6235" y="49"/>
                    </a:lnTo>
                    <a:lnTo>
                      <a:pt x="6114" y="122"/>
                    </a:lnTo>
                    <a:lnTo>
                      <a:pt x="6016" y="195"/>
                    </a:lnTo>
                    <a:lnTo>
                      <a:pt x="5919" y="293"/>
                    </a:lnTo>
                    <a:lnTo>
                      <a:pt x="5846" y="390"/>
                    </a:lnTo>
                    <a:lnTo>
                      <a:pt x="5797" y="512"/>
                    </a:lnTo>
                    <a:lnTo>
                      <a:pt x="5773" y="634"/>
                    </a:lnTo>
                    <a:lnTo>
                      <a:pt x="5602" y="2070"/>
                    </a:lnTo>
                    <a:lnTo>
                      <a:pt x="5602" y="2070"/>
                    </a:lnTo>
                    <a:lnTo>
                      <a:pt x="5310" y="2168"/>
                    </a:lnTo>
                    <a:lnTo>
                      <a:pt x="5018" y="2290"/>
                    </a:lnTo>
                    <a:lnTo>
                      <a:pt x="4750" y="2411"/>
                    </a:lnTo>
                    <a:lnTo>
                      <a:pt x="4482" y="2558"/>
                    </a:lnTo>
                    <a:lnTo>
                      <a:pt x="3337" y="1656"/>
                    </a:lnTo>
                    <a:lnTo>
                      <a:pt x="3337" y="1656"/>
                    </a:lnTo>
                    <a:lnTo>
                      <a:pt x="3215" y="1583"/>
                    </a:lnTo>
                    <a:lnTo>
                      <a:pt x="3094" y="1535"/>
                    </a:lnTo>
                    <a:lnTo>
                      <a:pt x="2972" y="1510"/>
                    </a:lnTo>
                    <a:lnTo>
                      <a:pt x="2850" y="1510"/>
                    </a:lnTo>
                    <a:lnTo>
                      <a:pt x="2728" y="1510"/>
                    </a:lnTo>
                    <a:lnTo>
                      <a:pt x="2582" y="1559"/>
                    </a:lnTo>
                    <a:lnTo>
                      <a:pt x="2485" y="1632"/>
                    </a:lnTo>
                    <a:lnTo>
                      <a:pt x="2387" y="1705"/>
                    </a:lnTo>
                    <a:lnTo>
                      <a:pt x="1705" y="2387"/>
                    </a:lnTo>
                    <a:lnTo>
                      <a:pt x="1705" y="2387"/>
                    </a:lnTo>
                    <a:lnTo>
                      <a:pt x="1608" y="2485"/>
                    </a:lnTo>
                    <a:lnTo>
                      <a:pt x="1559" y="2606"/>
                    </a:lnTo>
                    <a:lnTo>
                      <a:pt x="1511" y="2728"/>
                    </a:lnTo>
                    <a:lnTo>
                      <a:pt x="1486" y="2850"/>
                    </a:lnTo>
                    <a:lnTo>
                      <a:pt x="1486" y="2996"/>
                    </a:lnTo>
                    <a:lnTo>
                      <a:pt x="1511" y="3118"/>
                    </a:lnTo>
                    <a:lnTo>
                      <a:pt x="1559" y="3240"/>
                    </a:lnTo>
                    <a:lnTo>
                      <a:pt x="1632" y="3337"/>
                    </a:lnTo>
                    <a:lnTo>
                      <a:pt x="2533" y="4482"/>
                    </a:lnTo>
                    <a:lnTo>
                      <a:pt x="2533" y="4482"/>
                    </a:lnTo>
                    <a:lnTo>
                      <a:pt x="2387" y="4750"/>
                    </a:lnTo>
                    <a:lnTo>
                      <a:pt x="2266" y="5042"/>
                    </a:lnTo>
                    <a:lnTo>
                      <a:pt x="2168" y="5334"/>
                    </a:lnTo>
                    <a:lnTo>
                      <a:pt x="2071" y="5626"/>
                    </a:lnTo>
                    <a:lnTo>
                      <a:pt x="634" y="5772"/>
                    </a:lnTo>
                    <a:lnTo>
                      <a:pt x="634" y="5772"/>
                    </a:lnTo>
                    <a:lnTo>
                      <a:pt x="512" y="5821"/>
                    </a:lnTo>
                    <a:lnTo>
                      <a:pt x="390" y="5870"/>
                    </a:lnTo>
                    <a:lnTo>
                      <a:pt x="268" y="5943"/>
                    </a:lnTo>
                    <a:lnTo>
                      <a:pt x="171" y="6016"/>
                    </a:lnTo>
                    <a:lnTo>
                      <a:pt x="98" y="6138"/>
                    </a:lnTo>
                    <a:lnTo>
                      <a:pt x="49" y="6235"/>
                    </a:lnTo>
                    <a:lnTo>
                      <a:pt x="1" y="6381"/>
                    </a:lnTo>
                    <a:lnTo>
                      <a:pt x="1" y="6503"/>
                    </a:lnTo>
                    <a:lnTo>
                      <a:pt x="1" y="7453"/>
                    </a:lnTo>
                    <a:lnTo>
                      <a:pt x="1" y="7453"/>
                    </a:lnTo>
                    <a:lnTo>
                      <a:pt x="1" y="7599"/>
                    </a:lnTo>
                    <a:lnTo>
                      <a:pt x="49" y="7721"/>
                    </a:lnTo>
                    <a:lnTo>
                      <a:pt x="98" y="7843"/>
                    </a:lnTo>
                    <a:lnTo>
                      <a:pt x="171" y="7940"/>
                    </a:lnTo>
                    <a:lnTo>
                      <a:pt x="268" y="8037"/>
                    </a:lnTo>
                    <a:lnTo>
                      <a:pt x="390" y="8111"/>
                    </a:lnTo>
                    <a:lnTo>
                      <a:pt x="512" y="8159"/>
                    </a:lnTo>
                    <a:lnTo>
                      <a:pt x="634" y="8184"/>
                    </a:lnTo>
                    <a:lnTo>
                      <a:pt x="2071" y="8354"/>
                    </a:lnTo>
                    <a:lnTo>
                      <a:pt x="2071" y="8354"/>
                    </a:lnTo>
                    <a:lnTo>
                      <a:pt x="2168" y="8646"/>
                    </a:lnTo>
                    <a:lnTo>
                      <a:pt x="2266" y="8914"/>
                    </a:lnTo>
                    <a:lnTo>
                      <a:pt x="2387" y="9206"/>
                    </a:lnTo>
                    <a:lnTo>
                      <a:pt x="2533" y="9474"/>
                    </a:lnTo>
                    <a:lnTo>
                      <a:pt x="1632" y="10619"/>
                    </a:lnTo>
                    <a:lnTo>
                      <a:pt x="1632" y="10619"/>
                    </a:lnTo>
                    <a:lnTo>
                      <a:pt x="1559" y="10741"/>
                    </a:lnTo>
                    <a:lnTo>
                      <a:pt x="1511" y="10863"/>
                    </a:lnTo>
                    <a:lnTo>
                      <a:pt x="1486" y="10984"/>
                    </a:lnTo>
                    <a:lnTo>
                      <a:pt x="1486" y="11106"/>
                    </a:lnTo>
                    <a:lnTo>
                      <a:pt x="1511" y="11228"/>
                    </a:lnTo>
                    <a:lnTo>
                      <a:pt x="1559" y="11350"/>
                    </a:lnTo>
                    <a:lnTo>
                      <a:pt x="1608" y="11472"/>
                    </a:lnTo>
                    <a:lnTo>
                      <a:pt x="1705" y="11569"/>
                    </a:lnTo>
                    <a:lnTo>
                      <a:pt x="2387" y="12251"/>
                    </a:lnTo>
                    <a:lnTo>
                      <a:pt x="2387" y="12251"/>
                    </a:lnTo>
                    <a:lnTo>
                      <a:pt x="2485" y="12348"/>
                    </a:lnTo>
                    <a:lnTo>
                      <a:pt x="2582" y="12397"/>
                    </a:lnTo>
                    <a:lnTo>
                      <a:pt x="2728" y="12446"/>
                    </a:lnTo>
                    <a:lnTo>
                      <a:pt x="2850" y="12470"/>
                    </a:lnTo>
                    <a:lnTo>
                      <a:pt x="2972" y="12470"/>
                    </a:lnTo>
                    <a:lnTo>
                      <a:pt x="3094" y="12421"/>
                    </a:lnTo>
                    <a:lnTo>
                      <a:pt x="3215" y="12373"/>
                    </a:lnTo>
                    <a:lnTo>
                      <a:pt x="3337" y="12324"/>
                    </a:lnTo>
                    <a:lnTo>
                      <a:pt x="4482" y="11423"/>
                    </a:lnTo>
                    <a:lnTo>
                      <a:pt x="4482" y="11423"/>
                    </a:lnTo>
                    <a:lnTo>
                      <a:pt x="4750" y="11545"/>
                    </a:lnTo>
                    <a:lnTo>
                      <a:pt x="5018" y="11691"/>
                    </a:lnTo>
                    <a:lnTo>
                      <a:pt x="5310" y="11788"/>
                    </a:lnTo>
                    <a:lnTo>
                      <a:pt x="5602" y="11886"/>
                    </a:lnTo>
                    <a:lnTo>
                      <a:pt x="5773" y="13322"/>
                    </a:lnTo>
                    <a:lnTo>
                      <a:pt x="5773" y="13322"/>
                    </a:lnTo>
                    <a:lnTo>
                      <a:pt x="5797" y="13444"/>
                    </a:lnTo>
                    <a:lnTo>
                      <a:pt x="5846" y="13566"/>
                    </a:lnTo>
                    <a:lnTo>
                      <a:pt x="5919" y="13688"/>
                    </a:lnTo>
                    <a:lnTo>
                      <a:pt x="6016" y="13785"/>
                    </a:lnTo>
                    <a:lnTo>
                      <a:pt x="6114" y="13858"/>
                    </a:lnTo>
                    <a:lnTo>
                      <a:pt x="6235" y="13907"/>
                    </a:lnTo>
                    <a:lnTo>
                      <a:pt x="6357" y="13956"/>
                    </a:lnTo>
                    <a:lnTo>
                      <a:pt x="6479" y="13956"/>
                    </a:lnTo>
                    <a:lnTo>
                      <a:pt x="7453" y="13956"/>
                    </a:lnTo>
                    <a:lnTo>
                      <a:pt x="7453" y="13956"/>
                    </a:lnTo>
                    <a:lnTo>
                      <a:pt x="7575" y="13956"/>
                    </a:lnTo>
                    <a:lnTo>
                      <a:pt x="7721" y="13907"/>
                    </a:lnTo>
                    <a:lnTo>
                      <a:pt x="7818" y="13858"/>
                    </a:lnTo>
                    <a:lnTo>
                      <a:pt x="7940" y="13785"/>
                    </a:lnTo>
                    <a:lnTo>
                      <a:pt x="8013" y="13688"/>
                    </a:lnTo>
                    <a:lnTo>
                      <a:pt x="8086" y="13566"/>
                    </a:lnTo>
                    <a:lnTo>
                      <a:pt x="8135" y="13444"/>
                    </a:lnTo>
                    <a:lnTo>
                      <a:pt x="8159" y="13322"/>
                    </a:lnTo>
                    <a:lnTo>
                      <a:pt x="8330" y="11886"/>
                    </a:lnTo>
                    <a:lnTo>
                      <a:pt x="8330" y="11886"/>
                    </a:lnTo>
                    <a:lnTo>
                      <a:pt x="8622" y="11788"/>
                    </a:lnTo>
                    <a:lnTo>
                      <a:pt x="8914" y="11691"/>
                    </a:lnTo>
                    <a:lnTo>
                      <a:pt x="9207" y="11545"/>
                    </a:lnTo>
                    <a:lnTo>
                      <a:pt x="9475" y="11423"/>
                    </a:lnTo>
                    <a:lnTo>
                      <a:pt x="10619" y="12324"/>
                    </a:lnTo>
                    <a:lnTo>
                      <a:pt x="10619" y="12324"/>
                    </a:lnTo>
                    <a:lnTo>
                      <a:pt x="10717" y="12373"/>
                    </a:lnTo>
                    <a:lnTo>
                      <a:pt x="10838" y="12421"/>
                    </a:lnTo>
                    <a:lnTo>
                      <a:pt x="10960" y="12470"/>
                    </a:lnTo>
                    <a:lnTo>
                      <a:pt x="11106" y="12470"/>
                    </a:lnTo>
                    <a:lnTo>
                      <a:pt x="11228" y="12446"/>
                    </a:lnTo>
                    <a:lnTo>
                      <a:pt x="11350" y="12397"/>
                    </a:lnTo>
                    <a:lnTo>
                      <a:pt x="11472" y="12348"/>
                    </a:lnTo>
                    <a:lnTo>
                      <a:pt x="11569" y="12251"/>
                    </a:lnTo>
                    <a:lnTo>
                      <a:pt x="12251" y="11569"/>
                    </a:lnTo>
                    <a:lnTo>
                      <a:pt x="12251" y="11569"/>
                    </a:lnTo>
                    <a:lnTo>
                      <a:pt x="12324" y="11472"/>
                    </a:lnTo>
                    <a:lnTo>
                      <a:pt x="12397" y="11350"/>
                    </a:lnTo>
                    <a:lnTo>
                      <a:pt x="12422" y="11228"/>
                    </a:lnTo>
                    <a:lnTo>
                      <a:pt x="12446" y="11106"/>
                    </a:lnTo>
                    <a:lnTo>
                      <a:pt x="12446" y="10984"/>
                    </a:lnTo>
                    <a:lnTo>
                      <a:pt x="12422" y="10863"/>
                    </a:lnTo>
                    <a:lnTo>
                      <a:pt x="12373" y="10741"/>
                    </a:lnTo>
                    <a:lnTo>
                      <a:pt x="12300" y="10619"/>
                    </a:lnTo>
                    <a:lnTo>
                      <a:pt x="11399" y="9474"/>
                    </a:lnTo>
                    <a:lnTo>
                      <a:pt x="11399" y="9474"/>
                    </a:lnTo>
                    <a:lnTo>
                      <a:pt x="11545" y="9206"/>
                    </a:lnTo>
                    <a:lnTo>
                      <a:pt x="11667" y="8914"/>
                    </a:lnTo>
                    <a:lnTo>
                      <a:pt x="11788" y="8646"/>
                    </a:lnTo>
                    <a:lnTo>
                      <a:pt x="11861" y="8354"/>
                    </a:lnTo>
                    <a:lnTo>
                      <a:pt x="13323" y="8184"/>
                    </a:lnTo>
                    <a:lnTo>
                      <a:pt x="13323" y="8184"/>
                    </a:lnTo>
                    <a:lnTo>
                      <a:pt x="13444" y="8159"/>
                    </a:lnTo>
                    <a:lnTo>
                      <a:pt x="13566" y="8111"/>
                    </a:lnTo>
                    <a:lnTo>
                      <a:pt x="13664" y="8037"/>
                    </a:lnTo>
                    <a:lnTo>
                      <a:pt x="13761" y="7940"/>
                    </a:lnTo>
                    <a:lnTo>
                      <a:pt x="13834" y="7843"/>
                    </a:lnTo>
                    <a:lnTo>
                      <a:pt x="13907" y="7721"/>
                    </a:lnTo>
                    <a:lnTo>
                      <a:pt x="13932" y="7599"/>
                    </a:lnTo>
                    <a:lnTo>
                      <a:pt x="13956" y="7453"/>
                    </a:lnTo>
                    <a:lnTo>
                      <a:pt x="13956" y="6503"/>
                    </a:lnTo>
                    <a:lnTo>
                      <a:pt x="13956" y="6503"/>
                    </a:lnTo>
                    <a:lnTo>
                      <a:pt x="13932" y="6381"/>
                    </a:lnTo>
                    <a:lnTo>
                      <a:pt x="13907" y="6235"/>
                    </a:lnTo>
                    <a:lnTo>
                      <a:pt x="13834" y="6138"/>
                    </a:lnTo>
                    <a:lnTo>
                      <a:pt x="13761" y="6016"/>
                    </a:lnTo>
                    <a:lnTo>
                      <a:pt x="13664" y="5943"/>
                    </a:lnTo>
                    <a:lnTo>
                      <a:pt x="13566" y="5870"/>
                    </a:lnTo>
                    <a:lnTo>
                      <a:pt x="13444" y="5821"/>
                    </a:lnTo>
                    <a:lnTo>
                      <a:pt x="13323" y="5772"/>
                    </a:lnTo>
                    <a:lnTo>
                      <a:pt x="13323" y="5772"/>
                    </a:lnTo>
                    <a:close/>
                    <a:moveTo>
                      <a:pt x="8573" y="8598"/>
                    </a:moveTo>
                    <a:lnTo>
                      <a:pt x="8573" y="8598"/>
                    </a:lnTo>
                    <a:lnTo>
                      <a:pt x="8403" y="8744"/>
                    </a:lnTo>
                    <a:lnTo>
                      <a:pt x="8232" y="8890"/>
                    </a:lnTo>
                    <a:lnTo>
                      <a:pt x="8038" y="8987"/>
                    </a:lnTo>
                    <a:lnTo>
                      <a:pt x="7818" y="9085"/>
                    </a:lnTo>
                    <a:lnTo>
                      <a:pt x="7624" y="9158"/>
                    </a:lnTo>
                    <a:lnTo>
                      <a:pt x="7404" y="9206"/>
                    </a:lnTo>
                    <a:lnTo>
                      <a:pt x="7185" y="9231"/>
                    </a:lnTo>
                    <a:lnTo>
                      <a:pt x="6966" y="9255"/>
                    </a:lnTo>
                    <a:lnTo>
                      <a:pt x="6747" y="9231"/>
                    </a:lnTo>
                    <a:lnTo>
                      <a:pt x="6528" y="9206"/>
                    </a:lnTo>
                    <a:lnTo>
                      <a:pt x="6333" y="9158"/>
                    </a:lnTo>
                    <a:lnTo>
                      <a:pt x="6114" y="9085"/>
                    </a:lnTo>
                    <a:lnTo>
                      <a:pt x="5919" y="8987"/>
                    </a:lnTo>
                    <a:lnTo>
                      <a:pt x="5724" y="8890"/>
                    </a:lnTo>
                    <a:lnTo>
                      <a:pt x="5529" y="8744"/>
                    </a:lnTo>
                    <a:lnTo>
                      <a:pt x="5359" y="8598"/>
                    </a:lnTo>
                    <a:lnTo>
                      <a:pt x="5359" y="8598"/>
                    </a:lnTo>
                    <a:lnTo>
                      <a:pt x="5212" y="8427"/>
                    </a:lnTo>
                    <a:lnTo>
                      <a:pt x="5066" y="8232"/>
                    </a:lnTo>
                    <a:lnTo>
                      <a:pt x="4969" y="8037"/>
                    </a:lnTo>
                    <a:lnTo>
                      <a:pt x="4871" y="7843"/>
                    </a:lnTo>
                    <a:lnTo>
                      <a:pt x="4798" y="7623"/>
                    </a:lnTo>
                    <a:lnTo>
                      <a:pt x="4750" y="7404"/>
                    </a:lnTo>
                    <a:lnTo>
                      <a:pt x="4701" y="7209"/>
                    </a:lnTo>
                    <a:lnTo>
                      <a:pt x="4701" y="6990"/>
                    </a:lnTo>
                    <a:lnTo>
                      <a:pt x="4701" y="6771"/>
                    </a:lnTo>
                    <a:lnTo>
                      <a:pt x="4750" y="6552"/>
                    </a:lnTo>
                    <a:lnTo>
                      <a:pt x="4798" y="6333"/>
                    </a:lnTo>
                    <a:lnTo>
                      <a:pt x="4871" y="6138"/>
                    </a:lnTo>
                    <a:lnTo>
                      <a:pt x="4969" y="5919"/>
                    </a:lnTo>
                    <a:lnTo>
                      <a:pt x="5066" y="5724"/>
                    </a:lnTo>
                    <a:lnTo>
                      <a:pt x="5212" y="5553"/>
                    </a:lnTo>
                    <a:lnTo>
                      <a:pt x="5359" y="5383"/>
                    </a:lnTo>
                    <a:lnTo>
                      <a:pt x="5359" y="5383"/>
                    </a:lnTo>
                    <a:lnTo>
                      <a:pt x="5529" y="5212"/>
                    </a:lnTo>
                    <a:lnTo>
                      <a:pt x="5724" y="5091"/>
                    </a:lnTo>
                    <a:lnTo>
                      <a:pt x="5919" y="4969"/>
                    </a:lnTo>
                    <a:lnTo>
                      <a:pt x="6114" y="4871"/>
                    </a:lnTo>
                    <a:lnTo>
                      <a:pt x="6333" y="4798"/>
                    </a:lnTo>
                    <a:lnTo>
                      <a:pt x="6528" y="4750"/>
                    </a:lnTo>
                    <a:lnTo>
                      <a:pt x="6747" y="4725"/>
                    </a:lnTo>
                    <a:lnTo>
                      <a:pt x="6966" y="4701"/>
                    </a:lnTo>
                    <a:lnTo>
                      <a:pt x="7185" y="4725"/>
                    </a:lnTo>
                    <a:lnTo>
                      <a:pt x="7404" y="4750"/>
                    </a:lnTo>
                    <a:lnTo>
                      <a:pt x="7624" y="4798"/>
                    </a:lnTo>
                    <a:lnTo>
                      <a:pt x="7818" y="4871"/>
                    </a:lnTo>
                    <a:lnTo>
                      <a:pt x="8038" y="4969"/>
                    </a:lnTo>
                    <a:lnTo>
                      <a:pt x="8232" y="5091"/>
                    </a:lnTo>
                    <a:lnTo>
                      <a:pt x="8403" y="5212"/>
                    </a:lnTo>
                    <a:lnTo>
                      <a:pt x="8573" y="5383"/>
                    </a:lnTo>
                    <a:lnTo>
                      <a:pt x="8573" y="5383"/>
                    </a:lnTo>
                    <a:lnTo>
                      <a:pt x="8744" y="5553"/>
                    </a:lnTo>
                    <a:lnTo>
                      <a:pt x="8866" y="5724"/>
                    </a:lnTo>
                    <a:lnTo>
                      <a:pt x="8987" y="5919"/>
                    </a:lnTo>
                    <a:lnTo>
                      <a:pt x="9085" y="6138"/>
                    </a:lnTo>
                    <a:lnTo>
                      <a:pt x="9158" y="6333"/>
                    </a:lnTo>
                    <a:lnTo>
                      <a:pt x="9207" y="6552"/>
                    </a:lnTo>
                    <a:lnTo>
                      <a:pt x="9231" y="6771"/>
                    </a:lnTo>
                    <a:lnTo>
                      <a:pt x="9231" y="6990"/>
                    </a:lnTo>
                    <a:lnTo>
                      <a:pt x="9231" y="7209"/>
                    </a:lnTo>
                    <a:lnTo>
                      <a:pt x="9207" y="7404"/>
                    </a:lnTo>
                    <a:lnTo>
                      <a:pt x="9158" y="7623"/>
                    </a:lnTo>
                    <a:lnTo>
                      <a:pt x="9085" y="7843"/>
                    </a:lnTo>
                    <a:lnTo>
                      <a:pt x="8987" y="8037"/>
                    </a:lnTo>
                    <a:lnTo>
                      <a:pt x="8866" y="8232"/>
                    </a:lnTo>
                    <a:lnTo>
                      <a:pt x="8744" y="8427"/>
                    </a:lnTo>
                    <a:lnTo>
                      <a:pt x="8573" y="8598"/>
                    </a:lnTo>
                    <a:lnTo>
                      <a:pt x="8573" y="8598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390;p34"/>
              <p:cNvSpPr/>
              <p:nvPr/>
            </p:nvSpPr>
            <p:spPr>
              <a:xfrm>
                <a:off x="4676175" y="1675519"/>
                <a:ext cx="365840" cy="381598"/>
              </a:xfrm>
              <a:custGeom>
                <a:avLst/>
                <a:gdLst/>
                <a:ahLst/>
                <a:cxnLst/>
                <a:rect l="l" t="t" r="r" b="b"/>
                <a:pathLst>
                  <a:path w="7941" h="7941" fill="none" extrusionOk="0">
                    <a:moveTo>
                      <a:pt x="7258" y="2144"/>
                    </a:moveTo>
                    <a:lnTo>
                      <a:pt x="6138" y="2388"/>
                    </a:lnTo>
                    <a:lnTo>
                      <a:pt x="6138" y="2388"/>
                    </a:lnTo>
                    <a:lnTo>
                      <a:pt x="6016" y="2217"/>
                    </a:lnTo>
                    <a:lnTo>
                      <a:pt x="5870" y="2071"/>
                    </a:lnTo>
                    <a:lnTo>
                      <a:pt x="6260" y="975"/>
                    </a:lnTo>
                    <a:lnTo>
                      <a:pt x="6260" y="975"/>
                    </a:lnTo>
                    <a:lnTo>
                      <a:pt x="6284" y="902"/>
                    </a:lnTo>
                    <a:lnTo>
                      <a:pt x="6284" y="829"/>
                    </a:lnTo>
                    <a:lnTo>
                      <a:pt x="6260" y="683"/>
                    </a:lnTo>
                    <a:lnTo>
                      <a:pt x="6162" y="561"/>
                    </a:lnTo>
                    <a:lnTo>
                      <a:pt x="6114" y="488"/>
                    </a:lnTo>
                    <a:lnTo>
                      <a:pt x="6065" y="464"/>
                    </a:lnTo>
                    <a:lnTo>
                      <a:pt x="5553" y="196"/>
                    </a:lnTo>
                    <a:lnTo>
                      <a:pt x="5553" y="196"/>
                    </a:lnTo>
                    <a:lnTo>
                      <a:pt x="5480" y="171"/>
                    </a:lnTo>
                    <a:lnTo>
                      <a:pt x="5407" y="171"/>
                    </a:lnTo>
                    <a:lnTo>
                      <a:pt x="5261" y="171"/>
                    </a:lnTo>
                    <a:lnTo>
                      <a:pt x="5115" y="244"/>
                    </a:lnTo>
                    <a:lnTo>
                      <a:pt x="5066" y="293"/>
                    </a:lnTo>
                    <a:lnTo>
                      <a:pt x="5018" y="342"/>
                    </a:lnTo>
                    <a:lnTo>
                      <a:pt x="4384" y="1316"/>
                    </a:lnTo>
                    <a:lnTo>
                      <a:pt x="4384" y="1316"/>
                    </a:lnTo>
                    <a:lnTo>
                      <a:pt x="4165" y="1292"/>
                    </a:lnTo>
                    <a:lnTo>
                      <a:pt x="3970" y="1292"/>
                    </a:lnTo>
                    <a:lnTo>
                      <a:pt x="3483" y="244"/>
                    </a:lnTo>
                    <a:lnTo>
                      <a:pt x="3483" y="244"/>
                    </a:lnTo>
                    <a:lnTo>
                      <a:pt x="3435" y="171"/>
                    </a:lnTo>
                    <a:lnTo>
                      <a:pt x="3386" y="123"/>
                    </a:lnTo>
                    <a:lnTo>
                      <a:pt x="3264" y="50"/>
                    </a:lnTo>
                    <a:lnTo>
                      <a:pt x="3118" y="1"/>
                    </a:lnTo>
                    <a:lnTo>
                      <a:pt x="3045" y="1"/>
                    </a:lnTo>
                    <a:lnTo>
                      <a:pt x="2972" y="25"/>
                    </a:lnTo>
                    <a:lnTo>
                      <a:pt x="2436" y="196"/>
                    </a:lnTo>
                    <a:lnTo>
                      <a:pt x="2436" y="196"/>
                    </a:lnTo>
                    <a:lnTo>
                      <a:pt x="2363" y="220"/>
                    </a:lnTo>
                    <a:lnTo>
                      <a:pt x="2290" y="269"/>
                    </a:lnTo>
                    <a:lnTo>
                      <a:pt x="2192" y="391"/>
                    </a:lnTo>
                    <a:lnTo>
                      <a:pt x="2144" y="537"/>
                    </a:lnTo>
                    <a:lnTo>
                      <a:pt x="2144" y="610"/>
                    </a:lnTo>
                    <a:lnTo>
                      <a:pt x="2144" y="683"/>
                    </a:lnTo>
                    <a:lnTo>
                      <a:pt x="2387" y="1828"/>
                    </a:lnTo>
                    <a:lnTo>
                      <a:pt x="2387" y="1828"/>
                    </a:lnTo>
                    <a:lnTo>
                      <a:pt x="2217" y="1949"/>
                    </a:lnTo>
                    <a:lnTo>
                      <a:pt x="2071" y="2095"/>
                    </a:lnTo>
                    <a:lnTo>
                      <a:pt x="999" y="1681"/>
                    </a:lnTo>
                    <a:lnTo>
                      <a:pt x="999" y="1681"/>
                    </a:lnTo>
                    <a:lnTo>
                      <a:pt x="926" y="1681"/>
                    </a:lnTo>
                    <a:lnTo>
                      <a:pt x="829" y="1657"/>
                    </a:lnTo>
                    <a:lnTo>
                      <a:pt x="682" y="1706"/>
                    </a:lnTo>
                    <a:lnTo>
                      <a:pt x="561" y="1779"/>
                    </a:lnTo>
                    <a:lnTo>
                      <a:pt x="512" y="1828"/>
                    </a:lnTo>
                    <a:lnTo>
                      <a:pt x="463" y="1901"/>
                    </a:lnTo>
                    <a:lnTo>
                      <a:pt x="220" y="2388"/>
                    </a:lnTo>
                    <a:lnTo>
                      <a:pt x="220" y="2388"/>
                    </a:lnTo>
                    <a:lnTo>
                      <a:pt x="195" y="2461"/>
                    </a:lnTo>
                    <a:lnTo>
                      <a:pt x="171" y="2534"/>
                    </a:lnTo>
                    <a:lnTo>
                      <a:pt x="195" y="2704"/>
                    </a:lnTo>
                    <a:lnTo>
                      <a:pt x="244" y="2826"/>
                    </a:lnTo>
                    <a:lnTo>
                      <a:pt x="293" y="2899"/>
                    </a:lnTo>
                    <a:lnTo>
                      <a:pt x="366" y="2948"/>
                    </a:lnTo>
                    <a:lnTo>
                      <a:pt x="1340" y="3581"/>
                    </a:lnTo>
                    <a:lnTo>
                      <a:pt x="1340" y="3581"/>
                    </a:lnTo>
                    <a:lnTo>
                      <a:pt x="1316" y="3776"/>
                    </a:lnTo>
                    <a:lnTo>
                      <a:pt x="1291" y="3995"/>
                    </a:lnTo>
                    <a:lnTo>
                      <a:pt x="244" y="4482"/>
                    </a:lnTo>
                    <a:lnTo>
                      <a:pt x="244" y="4482"/>
                    </a:lnTo>
                    <a:lnTo>
                      <a:pt x="195" y="4507"/>
                    </a:lnTo>
                    <a:lnTo>
                      <a:pt x="122" y="4555"/>
                    </a:lnTo>
                    <a:lnTo>
                      <a:pt x="49" y="4701"/>
                    </a:lnTo>
                    <a:lnTo>
                      <a:pt x="0" y="4848"/>
                    </a:lnTo>
                    <a:lnTo>
                      <a:pt x="25" y="4921"/>
                    </a:lnTo>
                    <a:lnTo>
                      <a:pt x="25" y="4994"/>
                    </a:lnTo>
                    <a:lnTo>
                      <a:pt x="220" y="5530"/>
                    </a:lnTo>
                    <a:lnTo>
                      <a:pt x="220" y="5530"/>
                    </a:lnTo>
                    <a:lnTo>
                      <a:pt x="244" y="5578"/>
                    </a:lnTo>
                    <a:lnTo>
                      <a:pt x="293" y="5651"/>
                    </a:lnTo>
                    <a:lnTo>
                      <a:pt x="390" y="5749"/>
                    </a:lnTo>
                    <a:lnTo>
                      <a:pt x="536" y="5797"/>
                    </a:lnTo>
                    <a:lnTo>
                      <a:pt x="609" y="5797"/>
                    </a:lnTo>
                    <a:lnTo>
                      <a:pt x="682" y="5797"/>
                    </a:lnTo>
                    <a:lnTo>
                      <a:pt x="1827" y="5554"/>
                    </a:lnTo>
                    <a:lnTo>
                      <a:pt x="1827" y="5554"/>
                    </a:lnTo>
                    <a:lnTo>
                      <a:pt x="1949" y="5724"/>
                    </a:lnTo>
                    <a:lnTo>
                      <a:pt x="2095" y="5870"/>
                    </a:lnTo>
                    <a:lnTo>
                      <a:pt x="1705" y="6966"/>
                    </a:lnTo>
                    <a:lnTo>
                      <a:pt x="1705" y="6966"/>
                    </a:lnTo>
                    <a:lnTo>
                      <a:pt x="1681" y="7040"/>
                    </a:lnTo>
                    <a:lnTo>
                      <a:pt x="1681" y="7113"/>
                    </a:lnTo>
                    <a:lnTo>
                      <a:pt x="1705" y="7259"/>
                    </a:lnTo>
                    <a:lnTo>
                      <a:pt x="1778" y="7380"/>
                    </a:lnTo>
                    <a:lnTo>
                      <a:pt x="1851" y="7429"/>
                    </a:lnTo>
                    <a:lnTo>
                      <a:pt x="1900" y="7478"/>
                    </a:lnTo>
                    <a:lnTo>
                      <a:pt x="2412" y="7721"/>
                    </a:lnTo>
                    <a:lnTo>
                      <a:pt x="2412" y="7721"/>
                    </a:lnTo>
                    <a:lnTo>
                      <a:pt x="2485" y="7770"/>
                    </a:lnTo>
                    <a:lnTo>
                      <a:pt x="2558" y="7770"/>
                    </a:lnTo>
                    <a:lnTo>
                      <a:pt x="2704" y="7770"/>
                    </a:lnTo>
                    <a:lnTo>
                      <a:pt x="2850" y="7697"/>
                    </a:lnTo>
                    <a:lnTo>
                      <a:pt x="2899" y="7648"/>
                    </a:lnTo>
                    <a:lnTo>
                      <a:pt x="2947" y="7600"/>
                    </a:lnTo>
                    <a:lnTo>
                      <a:pt x="3581" y="6625"/>
                    </a:lnTo>
                    <a:lnTo>
                      <a:pt x="3581" y="6625"/>
                    </a:lnTo>
                    <a:lnTo>
                      <a:pt x="3800" y="6650"/>
                    </a:lnTo>
                    <a:lnTo>
                      <a:pt x="3995" y="6650"/>
                    </a:lnTo>
                    <a:lnTo>
                      <a:pt x="4482" y="7697"/>
                    </a:lnTo>
                    <a:lnTo>
                      <a:pt x="4482" y="7697"/>
                    </a:lnTo>
                    <a:lnTo>
                      <a:pt x="4531" y="7770"/>
                    </a:lnTo>
                    <a:lnTo>
                      <a:pt x="4579" y="7819"/>
                    </a:lnTo>
                    <a:lnTo>
                      <a:pt x="4701" y="7892"/>
                    </a:lnTo>
                    <a:lnTo>
                      <a:pt x="4847" y="7941"/>
                    </a:lnTo>
                    <a:lnTo>
                      <a:pt x="4920" y="7941"/>
                    </a:lnTo>
                    <a:lnTo>
                      <a:pt x="4993" y="7916"/>
                    </a:lnTo>
                    <a:lnTo>
                      <a:pt x="5529" y="7746"/>
                    </a:lnTo>
                    <a:lnTo>
                      <a:pt x="5529" y="7746"/>
                    </a:lnTo>
                    <a:lnTo>
                      <a:pt x="5602" y="7721"/>
                    </a:lnTo>
                    <a:lnTo>
                      <a:pt x="5651" y="7673"/>
                    </a:lnTo>
                    <a:lnTo>
                      <a:pt x="5748" y="7551"/>
                    </a:lnTo>
                    <a:lnTo>
                      <a:pt x="5821" y="7405"/>
                    </a:lnTo>
                    <a:lnTo>
                      <a:pt x="5821" y="7332"/>
                    </a:lnTo>
                    <a:lnTo>
                      <a:pt x="5821" y="7259"/>
                    </a:lnTo>
                    <a:lnTo>
                      <a:pt x="5578" y="6114"/>
                    </a:lnTo>
                    <a:lnTo>
                      <a:pt x="5578" y="6114"/>
                    </a:lnTo>
                    <a:lnTo>
                      <a:pt x="5724" y="5992"/>
                    </a:lnTo>
                    <a:lnTo>
                      <a:pt x="5894" y="5846"/>
                    </a:lnTo>
                    <a:lnTo>
                      <a:pt x="6966" y="6260"/>
                    </a:lnTo>
                    <a:lnTo>
                      <a:pt x="6966" y="6260"/>
                    </a:lnTo>
                    <a:lnTo>
                      <a:pt x="7039" y="6260"/>
                    </a:lnTo>
                    <a:lnTo>
                      <a:pt x="7112" y="6285"/>
                    </a:lnTo>
                    <a:lnTo>
                      <a:pt x="7258" y="6236"/>
                    </a:lnTo>
                    <a:lnTo>
                      <a:pt x="7404" y="6163"/>
                    </a:lnTo>
                    <a:lnTo>
                      <a:pt x="7453" y="6114"/>
                    </a:lnTo>
                    <a:lnTo>
                      <a:pt x="7502" y="6041"/>
                    </a:lnTo>
                    <a:lnTo>
                      <a:pt x="7745" y="5530"/>
                    </a:lnTo>
                    <a:lnTo>
                      <a:pt x="7745" y="5530"/>
                    </a:lnTo>
                    <a:lnTo>
                      <a:pt x="7770" y="5481"/>
                    </a:lnTo>
                    <a:lnTo>
                      <a:pt x="7794" y="5383"/>
                    </a:lnTo>
                    <a:lnTo>
                      <a:pt x="7770" y="5237"/>
                    </a:lnTo>
                    <a:lnTo>
                      <a:pt x="7697" y="5115"/>
                    </a:lnTo>
                    <a:lnTo>
                      <a:pt x="7648" y="5042"/>
                    </a:lnTo>
                    <a:lnTo>
                      <a:pt x="7599" y="4994"/>
                    </a:lnTo>
                    <a:lnTo>
                      <a:pt x="6625" y="4360"/>
                    </a:lnTo>
                    <a:lnTo>
                      <a:pt x="6625" y="4360"/>
                    </a:lnTo>
                    <a:lnTo>
                      <a:pt x="6649" y="4166"/>
                    </a:lnTo>
                    <a:lnTo>
                      <a:pt x="6649" y="3946"/>
                    </a:lnTo>
                    <a:lnTo>
                      <a:pt x="7697" y="3459"/>
                    </a:lnTo>
                    <a:lnTo>
                      <a:pt x="7697" y="3459"/>
                    </a:lnTo>
                    <a:lnTo>
                      <a:pt x="7770" y="3435"/>
                    </a:lnTo>
                    <a:lnTo>
                      <a:pt x="7843" y="3386"/>
                    </a:lnTo>
                    <a:lnTo>
                      <a:pt x="7916" y="3240"/>
                    </a:lnTo>
                    <a:lnTo>
                      <a:pt x="7940" y="3094"/>
                    </a:lnTo>
                    <a:lnTo>
                      <a:pt x="7940" y="3021"/>
                    </a:lnTo>
                    <a:lnTo>
                      <a:pt x="7940" y="2948"/>
                    </a:lnTo>
                    <a:lnTo>
                      <a:pt x="7745" y="2412"/>
                    </a:lnTo>
                    <a:lnTo>
                      <a:pt x="7745" y="2412"/>
                    </a:lnTo>
                    <a:lnTo>
                      <a:pt x="7721" y="2339"/>
                    </a:lnTo>
                    <a:lnTo>
                      <a:pt x="7672" y="2290"/>
                    </a:lnTo>
                    <a:lnTo>
                      <a:pt x="7551" y="2193"/>
                    </a:lnTo>
                    <a:lnTo>
                      <a:pt x="7429" y="2144"/>
                    </a:lnTo>
                    <a:lnTo>
                      <a:pt x="7356" y="2144"/>
                    </a:lnTo>
                    <a:lnTo>
                      <a:pt x="7258" y="2144"/>
                    </a:lnTo>
                    <a:lnTo>
                      <a:pt x="7258" y="2144"/>
                    </a:lnTo>
                    <a:close/>
                    <a:moveTo>
                      <a:pt x="5480" y="4726"/>
                    </a:moveTo>
                    <a:lnTo>
                      <a:pt x="5480" y="4726"/>
                    </a:lnTo>
                    <a:lnTo>
                      <a:pt x="5383" y="4872"/>
                    </a:lnTo>
                    <a:lnTo>
                      <a:pt x="5286" y="4994"/>
                    </a:lnTo>
                    <a:lnTo>
                      <a:pt x="5188" y="5140"/>
                    </a:lnTo>
                    <a:lnTo>
                      <a:pt x="5066" y="5237"/>
                    </a:lnTo>
                    <a:lnTo>
                      <a:pt x="4945" y="5335"/>
                    </a:lnTo>
                    <a:lnTo>
                      <a:pt x="4798" y="5432"/>
                    </a:lnTo>
                    <a:lnTo>
                      <a:pt x="4652" y="5505"/>
                    </a:lnTo>
                    <a:lnTo>
                      <a:pt x="4506" y="5554"/>
                    </a:lnTo>
                    <a:lnTo>
                      <a:pt x="4360" y="5603"/>
                    </a:lnTo>
                    <a:lnTo>
                      <a:pt x="4190" y="5627"/>
                    </a:lnTo>
                    <a:lnTo>
                      <a:pt x="4043" y="5651"/>
                    </a:lnTo>
                    <a:lnTo>
                      <a:pt x="3873" y="5627"/>
                    </a:lnTo>
                    <a:lnTo>
                      <a:pt x="3702" y="5627"/>
                    </a:lnTo>
                    <a:lnTo>
                      <a:pt x="3556" y="5578"/>
                    </a:lnTo>
                    <a:lnTo>
                      <a:pt x="3386" y="5530"/>
                    </a:lnTo>
                    <a:lnTo>
                      <a:pt x="3240" y="5456"/>
                    </a:lnTo>
                    <a:lnTo>
                      <a:pt x="3240" y="5456"/>
                    </a:lnTo>
                    <a:lnTo>
                      <a:pt x="3094" y="5383"/>
                    </a:lnTo>
                    <a:lnTo>
                      <a:pt x="2947" y="5286"/>
                    </a:lnTo>
                    <a:lnTo>
                      <a:pt x="2826" y="5164"/>
                    </a:lnTo>
                    <a:lnTo>
                      <a:pt x="2704" y="5067"/>
                    </a:lnTo>
                    <a:lnTo>
                      <a:pt x="2606" y="4921"/>
                    </a:lnTo>
                    <a:lnTo>
                      <a:pt x="2533" y="4799"/>
                    </a:lnTo>
                    <a:lnTo>
                      <a:pt x="2460" y="4653"/>
                    </a:lnTo>
                    <a:lnTo>
                      <a:pt x="2387" y="4507"/>
                    </a:lnTo>
                    <a:lnTo>
                      <a:pt x="2363" y="4336"/>
                    </a:lnTo>
                    <a:lnTo>
                      <a:pt x="2314" y="4190"/>
                    </a:lnTo>
                    <a:lnTo>
                      <a:pt x="2314" y="4020"/>
                    </a:lnTo>
                    <a:lnTo>
                      <a:pt x="2314" y="3873"/>
                    </a:lnTo>
                    <a:lnTo>
                      <a:pt x="2339" y="3703"/>
                    </a:lnTo>
                    <a:lnTo>
                      <a:pt x="2363" y="3532"/>
                    </a:lnTo>
                    <a:lnTo>
                      <a:pt x="2412" y="3386"/>
                    </a:lnTo>
                    <a:lnTo>
                      <a:pt x="2485" y="3216"/>
                    </a:lnTo>
                    <a:lnTo>
                      <a:pt x="2485" y="3216"/>
                    </a:lnTo>
                    <a:lnTo>
                      <a:pt x="2582" y="3070"/>
                    </a:lnTo>
                    <a:lnTo>
                      <a:pt x="2680" y="2948"/>
                    </a:lnTo>
                    <a:lnTo>
                      <a:pt x="2777" y="2802"/>
                    </a:lnTo>
                    <a:lnTo>
                      <a:pt x="2899" y="2704"/>
                    </a:lnTo>
                    <a:lnTo>
                      <a:pt x="3020" y="2607"/>
                    </a:lnTo>
                    <a:lnTo>
                      <a:pt x="3167" y="2509"/>
                    </a:lnTo>
                    <a:lnTo>
                      <a:pt x="3313" y="2436"/>
                    </a:lnTo>
                    <a:lnTo>
                      <a:pt x="3459" y="2388"/>
                    </a:lnTo>
                    <a:lnTo>
                      <a:pt x="3605" y="2339"/>
                    </a:lnTo>
                    <a:lnTo>
                      <a:pt x="3775" y="2315"/>
                    </a:lnTo>
                    <a:lnTo>
                      <a:pt x="3922" y="2290"/>
                    </a:lnTo>
                    <a:lnTo>
                      <a:pt x="4092" y="2315"/>
                    </a:lnTo>
                    <a:lnTo>
                      <a:pt x="4263" y="2315"/>
                    </a:lnTo>
                    <a:lnTo>
                      <a:pt x="4409" y="2363"/>
                    </a:lnTo>
                    <a:lnTo>
                      <a:pt x="4579" y="2412"/>
                    </a:lnTo>
                    <a:lnTo>
                      <a:pt x="4725" y="2485"/>
                    </a:lnTo>
                    <a:lnTo>
                      <a:pt x="4725" y="2485"/>
                    </a:lnTo>
                    <a:lnTo>
                      <a:pt x="4871" y="2558"/>
                    </a:lnTo>
                    <a:lnTo>
                      <a:pt x="5018" y="2656"/>
                    </a:lnTo>
                    <a:lnTo>
                      <a:pt x="5139" y="2777"/>
                    </a:lnTo>
                    <a:lnTo>
                      <a:pt x="5261" y="2875"/>
                    </a:lnTo>
                    <a:lnTo>
                      <a:pt x="5359" y="3021"/>
                    </a:lnTo>
                    <a:lnTo>
                      <a:pt x="5432" y="3143"/>
                    </a:lnTo>
                    <a:lnTo>
                      <a:pt x="5505" y="3289"/>
                    </a:lnTo>
                    <a:lnTo>
                      <a:pt x="5578" y="3435"/>
                    </a:lnTo>
                    <a:lnTo>
                      <a:pt x="5602" y="3605"/>
                    </a:lnTo>
                    <a:lnTo>
                      <a:pt x="5626" y="3752"/>
                    </a:lnTo>
                    <a:lnTo>
                      <a:pt x="5651" y="3922"/>
                    </a:lnTo>
                    <a:lnTo>
                      <a:pt x="5651" y="4068"/>
                    </a:lnTo>
                    <a:lnTo>
                      <a:pt x="5626" y="4239"/>
                    </a:lnTo>
                    <a:lnTo>
                      <a:pt x="5602" y="4409"/>
                    </a:lnTo>
                    <a:lnTo>
                      <a:pt x="5553" y="4555"/>
                    </a:lnTo>
                    <a:lnTo>
                      <a:pt x="5480" y="4726"/>
                    </a:lnTo>
                    <a:lnTo>
                      <a:pt x="5480" y="472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Rectángulo 6"/>
            <p:cNvSpPr/>
            <p:nvPr/>
          </p:nvSpPr>
          <p:spPr>
            <a:xfrm>
              <a:off x="1458105" y="711200"/>
              <a:ext cx="2542018" cy="584775"/>
            </a:xfrm>
            <a:prstGeom prst="rect">
              <a:avLst/>
            </a:prstGeom>
            <a:solidFill>
              <a:srgbClr val="FFFCF9"/>
            </a:solidFill>
          </p:spPr>
          <p:txBody>
            <a:bodyPr wrap="square">
              <a:spAutoFit/>
            </a:bodyPr>
            <a:lstStyle/>
            <a:p>
              <a:r>
                <a:rPr lang="es-CL" sz="3200" b="1" dirty="0">
                  <a:latin typeface="Lato" panose="020F0502020204030203" pitchFamily="34" charset="0"/>
                </a:rPr>
                <a:t>Metodología</a:t>
              </a: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1114856" y="5724465"/>
              <a:ext cx="7429877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es-CL" sz="1600" dirty="0">
                <a:latin typeface="Lato" panose="020F0502020204030203" pitchFamily="34" charset="0"/>
              </a:endParaRPr>
            </a:p>
          </p:txBody>
        </p:sp>
      </p:grpSp>
      <p:sp>
        <p:nvSpPr>
          <p:cNvPr id="16" name="Google Shape;326;p29"/>
          <p:cNvSpPr/>
          <p:nvPr/>
        </p:nvSpPr>
        <p:spPr>
          <a:xfrm>
            <a:off x="3110986" y="1220608"/>
            <a:ext cx="2922026" cy="2702283"/>
          </a:xfrm>
          <a:prstGeom prst="ellipse">
            <a:avLst/>
          </a:prstGeom>
          <a:solidFill>
            <a:srgbClr val="FFFCF9"/>
          </a:solidFill>
          <a:ln w="11430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s-ES" sz="1600" b="1" dirty="0">
                <a:latin typeface="Lato" panose="020F0502020204030203" pitchFamily="34" charset="0"/>
              </a:rPr>
              <a:t>67</a:t>
            </a:r>
            <a:r>
              <a:rPr lang="es-ES" sz="1600" dirty="0">
                <a:latin typeface="Lato" panose="020F0502020204030203" pitchFamily="34" charset="0"/>
              </a:rPr>
              <a:t> levantamientos cualitativos</a:t>
            </a:r>
            <a:r>
              <a:rPr lang="es-ES" sz="1600" b="1" dirty="0">
                <a:latin typeface="Lato" panose="020F0502020204030203" pitchFamily="34" charset="0"/>
              </a:rPr>
              <a:t> </a:t>
            </a:r>
            <a:r>
              <a:rPr lang="es-ES" sz="1600" dirty="0">
                <a:latin typeface="Lato" panose="020F0502020204030203" pitchFamily="34" charset="0"/>
              </a:rPr>
              <a:t>en 17 comunas de ciudades amigables</a:t>
            </a:r>
            <a:endParaRPr lang="es-ES" sz="1600" dirty="0"/>
          </a:p>
        </p:txBody>
      </p:sp>
      <p:sp>
        <p:nvSpPr>
          <p:cNvPr id="25" name="Rectángulo 24"/>
          <p:cNvSpPr/>
          <p:nvPr/>
        </p:nvSpPr>
        <p:spPr>
          <a:xfrm>
            <a:off x="537291" y="4025704"/>
            <a:ext cx="85115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CL" sz="1600" b="1" dirty="0">
                <a:latin typeface="Lato" panose="020F0502020204030203" pitchFamily="34" charset="0"/>
              </a:rPr>
              <a:t>Metodología: </a:t>
            </a:r>
            <a:r>
              <a:rPr lang="es-CL" sz="1600" dirty="0">
                <a:latin typeface="Lato" panose="020F0502020204030203" pitchFamily="34" charset="0"/>
              </a:rPr>
              <a:t>cualitativa  (presencial/online). </a:t>
            </a:r>
          </a:p>
          <a:p>
            <a:r>
              <a:rPr lang="es-CL" sz="1600" b="1" dirty="0">
                <a:solidFill>
                  <a:schemeClr val="tx1"/>
                </a:solidFill>
                <a:latin typeface="Lato" panose="020F0502020204030203" pitchFamily="34" charset="0"/>
              </a:rPr>
              <a:t>Técnicas: </a:t>
            </a:r>
            <a:r>
              <a:rPr lang="es-CL" sz="1600" dirty="0">
                <a:solidFill>
                  <a:schemeClr val="tx1"/>
                </a:solidFill>
                <a:latin typeface="Lato" panose="020F0502020204030203" pitchFamily="34" charset="0"/>
              </a:rPr>
              <a:t>entrevistas, observaciones.</a:t>
            </a:r>
          </a:p>
          <a:p>
            <a:r>
              <a:rPr lang="es-CL" sz="1600" b="1" dirty="0">
                <a:solidFill>
                  <a:schemeClr val="tx1"/>
                </a:solidFill>
                <a:latin typeface="Lato" panose="020F0502020204030203" pitchFamily="34" charset="0"/>
              </a:rPr>
              <a:t>Participantes: </a:t>
            </a:r>
            <a:r>
              <a:rPr lang="es-CL" sz="1600" dirty="0">
                <a:solidFill>
                  <a:schemeClr val="tx1"/>
                </a:solidFill>
                <a:latin typeface="Lato" panose="020F0502020204030203" pitchFamily="34" charset="0"/>
              </a:rPr>
              <a:t>actores comunales (centros de salud, municipalidades)</a:t>
            </a:r>
            <a:r>
              <a:rPr lang="es-CL" dirty="0">
                <a:solidFill>
                  <a:schemeClr val="tx1"/>
                </a:solidFill>
                <a:latin typeface="Lato" panose="020F050202020403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4999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20320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81000" y="101600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Índice</a:t>
            </a:r>
          </a:p>
        </p:txBody>
      </p:sp>
      <p:sp>
        <p:nvSpPr>
          <p:cNvPr id="4" name="Elipse 3"/>
          <p:cNvSpPr/>
          <p:nvPr/>
        </p:nvSpPr>
        <p:spPr>
          <a:xfrm>
            <a:off x="973255" y="155116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1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23FD13E7-4BAE-4165-8097-1CCB13560F01}"/>
              </a:ext>
            </a:extLst>
          </p:cNvPr>
          <p:cNvSpPr txBox="1">
            <a:spLocks/>
          </p:cNvSpPr>
          <p:nvPr/>
        </p:nvSpPr>
        <p:spPr>
          <a:xfrm>
            <a:off x="567087" y="260350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Relevancia del estudio</a:t>
            </a:r>
            <a:endParaRPr kumimoji="0" lang="es-CL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18C37A8-1625-49C7-B790-B1B0200362EF}"/>
              </a:ext>
            </a:extLst>
          </p:cNvPr>
          <p:cNvSpPr txBox="1">
            <a:spLocks/>
          </p:cNvSpPr>
          <p:nvPr/>
        </p:nvSpPr>
        <p:spPr>
          <a:xfrm>
            <a:off x="2547905" y="2532306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Pregunta y metodología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10306A0D-8B57-284D-925D-A57FE633CA9C}"/>
              </a:ext>
            </a:extLst>
          </p:cNvPr>
          <p:cNvSpPr/>
          <p:nvPr/>
        </p:nvSpPr>
        <p:spPr>
          <a:xfrm>
            <a:off x="6955755" y="152400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4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5422CE66-9C19-864C-B36E-55377E38F4DC}"/>
              </a:ext>
            </a:extLst>
          </p:cNvPr>
          <p:cNvSpPr txBox="1">
            <a:spLocks/>
          </p:cNvSpPr>
          <p:nvPr/>
        </p:nvSpPr>
        <p:spPr>
          <a:xfrm>
            <a:off x="4381735" y="2567160"/>
            <a:ext cx="2165193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Resultados: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Acción local, pandemia y personas mayores</a:t>
            </a:r>
            <a:endParaRPr kumimoji="0" lang="es-CL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20" name="Título 2">
            <a:extLst>
              <a:ext uri="{FF2B5EF4-FFF2-40B4-BE49-F238E27FC236}">
                <a16:creationId xmlns:a16="http://schemas.microsoft.com/office/drawing/2014/main" id="{FCD40869-7BE9-2E4F-B5FE-17D964641DB7}"/>
              </a:ext>
            </a:extLst>
          </p:cNvPr>
          <p:cNvSpPr txBox="1">
            <a:spLocks/>
          </p:cNvSpPr>
          <p:nvPr/>
        </p:nvSpPr>
        <p:spPr>
          <a:xfrm>
            <a:off x="6546929" y="257788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Recomendaciones a la acción local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DB76EDA-33F7-4235-B8E8-DF11368D1D0C}"/>
              </a:ext>
            </a:extLst>
          </p:cNvPr>
          <p:cNvSpPr/>
          <p:nvPr/>
        </p:nvSpPr>
        <p:spPr>
          <a:xfrm>
            <a:off x="2949810" y="1516306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2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4F6AA88B-08DA-493D-9C3C-1E41D98629B9}"/>
              </a:ext>
            </a:extLst>
          </p:cNvPr>
          <p:cNvSpPr/>
          <p:nvPr/>
        </p:nvSpPr>
        <p:spPr>
          <a:xfrm>
            <a:off x="4955442" y="1516306"/>
            <a:ext cx="1003300" cy="1016000"/>
          </a:xfrm>
          <a:prstGeom prst="ellipse">
            <a:avLst/>
          </a:prstGeom>
          <a:solidFill>
            <a:schemeClr val="bg1"/>
          </a:solidFill>
          <a:ln>
            <a:solidFill>
              <a:srgbClr val="F1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17900"/>
                </a:solidFill>
                <a:latin typeface="Lato" panose="020F0502020204030203" pitchFamily="34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783337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107405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1551517" y="815986"/>
            <a:ext cx="6560096" cy="830997"/>
          </a:xfrm>
          <a:prstGeom prst="rect">
            <a:avLst/>
          </a:prstGeom>
          <a:solidFill>
            <a:srgbClr val="FFFCF9"/>
          </a:solidFill>
        </p:spPr>
        <p:txBody>
          <a:bodyPr wrap="square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Diversidad territorial y tensión con medidas centrales</a:t>
            </a:r>
            <a:endParaRPr lang="es-CL" sz="240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CEA4C36-7B1B-412D-967E-4241851AF859}"/>
              </a:ext>
            </a:extLst>
          </p:cNvPr>
          <p:cNvSpPr txBox="1"/>
          <p:nvPr/>
        </p:nvSpPr>
        <p:spPr>
          <a:xfrm>
            <a:off x="5198084" y="2145934"/>
            <a:ext cx="310866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18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Toma de decisiones</a:t>
            </a:r>
          </a:p>
          <a:p>
            <a:pPr lvl="0"/>
            <a:r>
              <a:rPr lang="es-ES" sz="1800" dirty="0">
                <a:latin typeface="Lato" panose="020F0502020204030203" pitchFamily="34" charset="0"/>
              </a:rPr>
              <a:t>Municipios destacan su rol de administradores o ejecutores de la política central (en contraposición a ser un gobierno local)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D857C65-7FC2-4496-A717-8137AACA5BFC}"/>
              </a:ext>
            </a:extLst>
          </p:cNvPr>
          <p:cNvSpPr txBox="1"/>
          <p:nvPr/>
        </p:nvSpPr>
        <p:spPr>
          <a:xfrm>
            <a:off x="1551517" y="2109481"/>
            <a:ext cx="3108667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8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Conocimiento de la población</a:t>
            </a:r>
          </a:p>
          <a:p>
            <a:r>
              <a:rPr lang="es-ES" sz="1800" dirty="0">
                <a:latin typeface="Lato" panose="020F0502020204030203" pitchFamily="34" charset="0"/>
                <a:ea typeface="Times New Roman" panose="02020603050405020304" pitchFamily="18" charset="0"/>
              </a:rPr>
              <a:t>Municipios y servicios locales poseen un conocimiento más específico de las/os habitantes de su territorio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AA394CDD-DA6F-C14F-99CD-187B113BEB7D}"/>
              </a:ext>
            </a:extLst>
          </p:cNvPr>
          <p:cNvSpPr/>
          <p:nvPr/>
        </p:nvSpPr>
        <p:spPr>
          <a:xfrm>
            <a:off x="675630" y="657023"/>
            <a:ext cx="649341" cy="665748"/>
          </a:xfrm>
          <a:prstGeom prst="ellips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grpSp>
        <p:nvGrpSpPr>
          <p:cNvPr id="10" name="Google Shape;525;p39">
            <a:extLst>
              <a:ext uri="{FF2B5EF4-FFF2-40B4-BE49-F238E27FC236}">
                <a16:creationId xmlns:a16="http://schemas.microsoft.com/office/drawing/2014/main" id="{313AABA4-0A73-A644-94CC-264C87C7F059}"/>
              </a:ext>
            </a:extLst>
          </p:cNvPr>
          <p:cNvGrpSpPr/>
          <p:nvPr/>
        </p:nvGrpSpPr>
        <p:grpSpPr>
          <a:xfrm>
            <a:off x="815547" y="805144"/>
            <a:ext cx="369505" cy="369505"/>
            <a:chOff x="2594050" y="1631825"/>
            <a:chExt cx="439625" cy="439625"/>
          </a:xfrm>
        </p:grpSpPr>
        <p:sp>
          <p:nvSpPr>
            <p:cNvPr id="11" name="Google Shape;526;p39">
              <a:extLst>
                <a:ext uri="{FF2B5EF4-FFF2-40B4-BE49-F238E27FC236}">
                  <a16:creationId xmlns:a16="http://schemas.microsoft.com/office/drawing/2014/main" id="{99758199-AB0F-4045-A0C1-D473D49C59A7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7;p39">
              <a:extLst>
                <a:ext uri="{FF2B5EF4-FFF2-40B4-BE49-F238E27FC236}">
                  <a16:creationId xmlns:a16="http://schemas.microsoft.com/office/drawing/2014/main" id="{073F98D7-E7B3-2140-86DC-E83279B9AFDA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28;p39">
              <a:extLst>
                <a:ext uri="{FF2B5EF4-FFF2-40B4-BE49-F238E27FC236}">
                  <a16:creationId xmlns:a16="http://schemas.microsoft.com/office/drawing/2014/main" id="{60E2BCF1-0223-284D-9450-F68F6033C7F4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4" name="Google Shape;529;p39">
              <a:extLst>
                <a:ext uri="{FF2B5EF4-FFF2-40B4-BE49-F238E27FC236}">
                  <a16:creationId xmlns:a16="http://schemas.microsoft.com/office/drawing/2014/main" id="{2114D28F-1752-3C43-8A39-96843E694C1B}"/>
                </a:ext>
              </a:extLst>
            </p:cNvPr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05549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107405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Título 1"/>
          <p:cNvSpPr txBox="1">
            <a:spLocks/>
          </p:cNvSpPr>
          <p:nvPr/>
        </p:nvSpPr>
        <p:spPr>
          <a:xfrm>
            <a:off x="1504435" y="2072544"/>
            <a:ext cx="6135129" cy="1514718"/>
          </a:xfrm>
          <a:prstGeom prst="rect">
            <a:avLst/>
          </a:prstGeom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buClrTx/>
              <a:buFontTx/>
            </a:pPr>
            <a:r>
              <a:rPr lang="es-CL" sz="3200" dirty="0">
                <a:latin typeface="Lato" panose="020F0502020204030203" pitchFamily="34" charset="0"/>
              </a:rPr>
              <a:t>¿Cómo </a:t>
            </a:r>
            <a:r>
              <a:rPr lang="es-CL" sz="3200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abordaron las comunas </a:t>
            </a:r>
            <a:r>
              <a:rPr lang="es-CL" sz="3200" dirty="0">
                <a:latin typeface="Lato" panose="020F0502020204030203" pitchFamily="34" charset="0"/>
              </a:rPr>
              <a:t>el trabajo con personas mayores en la pandemia? </a:t>
            </a:r>
          </a:p>
        </p:txBody>
      </p:sp>
      <p:sp>
        <p:nvSpPr>
          <p:cNvPr id="4" name="Elipse 3"/>
          <p:cNvSpPr/>
          <p:nvPr/>
        </p:nvSpPr>
        <p:spPr>
          <a:xfrm>
            <a:off x="3748132" y="274652"/>
            <a:ext cx="1569456" cy="159880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4400" b="1" dirty="0">
                <a:solidFill>
                  <a:prstClr val="white"/>
                </a:solidFill>
                <a:latin typeface="Lato" panose="020F0502020204030203" pitchFamily="34" charset="0"/>
              </a:rPr>
              <a:t>3</a:t>
            </a:r>
            <a:endParaRPr kumimoji="0" lang="es-CL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53284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107405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Rectángulo 3"/>
          <p:cNvSpPr/>
          <p:nvPr/>
        </p:nvSpPr>
        <p:spPr>
          <a:xfrm>
            <a:off x="1814284" y="796275"/>
            <a:ext cx="7447703" cy="523220"/>
          </a:xfrm>
          <a:prstGeom prst="rect">
            <a:avLst/>
          </a:prstGeom>
          <a:solidFill>
            <a:srgbClr val="FFFCF9"/>
          </a:solidFill>
        </p:spPr>
        <p:txBody>
          <a:bodyPr wrap="square">
            <a:spAutoFit/>
          </a:bodyPr>
          <a:lstStyle/>
          <a:p>
            <a:r>
              <a:rPr lang="es-CL" sz="2800" b="1" dirty="0">
                <a:latin typeface="Lato" panose="020B0604020202020204" charset="0"/>
              </a:rPr>
              <a:t>Niveles de acción frente a la emergencia</a:t>
            </a:r>
            <a:endParaRPr lang="es-CL" sz="2800" dirty="0">
              <a:latin typeface="Lato" panose="020B0604020202020204" charset="0"/>
            </a:endParaRPr>
          </a:p>
        </p:txBody>
      </p:sp>
      <p:cxnSp>
        <p:nvCxnSpPr>
          <p:cNvPr id="29" name="Straight Connector 28"/>
          <p:cNvCxnSpPr>
            <a:endCxn id="16" idx="1"/>
          </p:cNvCxnSpPr>
          <p:nvPr/>
        </p:nvCxnSpPr>
        <p:spPr>
          <a:xfrm>
            <a:off x="59464" y="3215793"/>
            <a:ext cx="2222628" cy="1420553"/>
          </a:xfrm>
          <a:prstGeom prst="line">
            <a:avLst/>
          </a:prstGeom>
          <a:ln w="19050">
            <a:solidFill>
              <a:srgbClr val="3E49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15" idx="1"/>
          </p:cNvCxnSpPr>
          <p:nvPr/>
        </p:nvCxnSpPr>
        <p:spPr>
          <a:xfrm>
            <a:off x="0" y="3195186"/>
            <a:ext cx="2282092" cy="720580"/>
          </a:xfrm>
          <a:prstGeom prst="line">
            <a:avLst/>
          </a:prstGeom>
          <a:ln w="19050">
            <a:solidFill>
              <a:srgbClr val="949BA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endCxn id="14" idx="1"/>
          </p:cNvCxnSpPr>
          <p:nvPr/>
        </p:nvCxnSpPr>
        <p:spPr>
          <a:xfrm flipV="1">
            <a:off x="-1" y="3195186"/>
            <a:ext cx="2282093" cy="0"/>
          </a:xfrm>
          <a:prstGeom prst="line">
            <a:avLst/>
          </a:prstGeom>
          <a:ln w="19050">
            <a:solidFill>
              <a:srgbClr val="EE79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>
            <a:endCxn id="13" idx="1"/>
          </p:cNvCxnSpPr>
          <p:nvPr/>
        </p:nvCxnSpPr>
        <p:spPr>
          <a:xfrm flipV="1">
            <a:off x="0" y="2474606"/>
            <a:ext cx="2282092" cy="728088"/>
          </a:xfrm>
          <a:prstGeom prst="line">
            <a:avLst/>
          </a:prstGeom>
          <a:ln w="19050">
            <a:solidFill>
              <a:srgbClr val="FABC3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upo 2">
            <a:extLst>
              <a:ext uri="{FF2B5EF4-FFF2-40B4-BE49-F238E27FC236}">
                <a16:creationId xmlns:a16="http://schemas.microsoft.com/office/drawing/2014/main" id="{9E28D53D-829D-A74A-A46F-FA90E7FCD73A}"/>
              </a:ext>
            </a:extLst>
          </p:cNvPr>
          <p:cNvGrpSpPr/>
          <p:nvPr/>
        </p:nvGrpSpPr>
        <p:grpSpPr>
          <a:xfrm>
            <a:off x="-1885961" y="1342179"/>
            <a:ext cx="3771922" cy="3771922"/>
            <a:chOff x="-1885961" y="1342179"/>
            <a:chExt cx="3771922" cy="3771922"/>
          </a:xfrm>
        </p:grpSpPr>
        <p:sp>
          <p:nvSpPr>
            <p:cNvPr id="6" name="Oval 5"/>
            <p:cNvSpPr/>
            <p:nvPr/>
          </p:nvSpPr>
          <p:spPr>
            <a:xfrm>
              <a:off x="-1885961" y="1342179"/>
              <a:ext cx="3771922" cy="3771922"/>
            </a:xfrm>
            <a:prstGeom prst="ellipse">
              <a:avLst/>
            </a:prstGeom>
            <a:solidFill>
              <a:srgbClr val="3E4954"/>
            </a:solidFill>
            <a:ln>
              <a:solidFill>
                <a:srgbClr val="3E4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Oval 8"/>
            <p:cNvSpPr/>
            <p:nvPr/>
          </p:nvSpPr>
          <p:spPr>
            <a:xfrm>
              <a:off x="-1509192" y="1705782"/>
              <a:ext cx="3018383" cy="3018383"/>
            </a:xfrm>
            <a:prstGeom prst="ellipse">
              <a:avLst/>
            </a:prstGeom>
            <a:solidFill>
              <a:srgbClr val="949BA1"/>
            </a:solidFill>
            <a:ln>
              <a:solidFill>
                <a:srgbClr val="949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Oval 9"/>
            <p:cNvSpPr/>
            <p:nvPr/>
          </p:nvSpPr>
          <p:spPr>
            <a:xfrm>
              <a:off x="-1090008" y="2130727"/>
              <a:ext cx="2180016" cy="2180016"/>
            </a:xfrm>
            <a:prstGeom prst="ellipse">
              <a:avLst/>
            </a:prstGeom>
            <a:solidFill>
              <a:srgbClr val="EE792F"/>
            </a:solidFill>
            <a:ln>
              <a:solidFill>
                <a:srgbClr val="EE79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-675631" y="2551042"/>
              <a:ext cx="1351261" cy="1351261"/>
            </a:xfrm>
            <a:prstGeom prst="ellipse">
              <a:avLst/>
            </a:prstGeom>
            <a:solidFill>
              <a:srgbClr val="FABC34"/>
            </a:solidFill>
            <a:ln>
              <a:solidFill>
                <a:srgbClr val="FAB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-297183" y="2932606"/>
              <a:ext cx="594365" cy="594365"/>
            </a:xfrm>
            <a:prstGeom prst="ellipse">
              <a:avLst/>
            </a:prstGeom>
            <a:solidFill>
              <a:srgbClr val="DB5525"/>
            </a:solidFill>
            <a:ln>
              <a:solidFill>
                <a:srgbClr val="DB55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" name="Rounded Rectangle 6"/>
          <p:cNvSpPr/>
          <p:nvPr/>
        </p:nvSpPr>
        <p:spPr>
          <a:xfrm>
            <a:off x="2282092" y="1448026"/>
            <a:ext cx="6370841" cy="61200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DB5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Lato" panose="020B0604020202020204" charset="0"/>
              </a:rPr>
              <a:t>Primer nivel: </a:t>
            </a:r>
            <a:r>
              <a:rPr lang="es-CL" dirty="0">
                <a:solidFill>
                  <a:schemeClr val="tx1"/>
                </a:solidFill>
                <a:latin typeface="Lato" panose="020B0604020202020204" charset="0"/>
              </a:rPr>
              <a:t>Mitigar el efecto directo del COVID-19 </a:t>
            </a:r>
            <a:r>
              <a:rPr lang="es-CL" i="1" dirty="0">
                <a:solidFill>
                  <a:schemeClr val="tx1"/>
                </a:solidFill>
                <a:latin typeface="Lato" panose="020B0604020202020204" charset="0"/>
              </a:rPr>
              <a:t>(</a:t>
            </a:r>
            <a:r>
              <a:rPr lang="es-CL" sz="1200" i="1" dirty="0">
                <a:solidFill>
                  <a:schemeClr val="tx1"/>
                </a:solidFill>
                <a:latin typeface="Lato" panose="020B0604020202020204" charset="0"/>
              </a:rPr>
              <a:t>Tratamiento del COVID-19)</a:t>
            </a:r>
            <a:endParaRPr lang="en-US" sz="1200" i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282092" y="2168606"/>
            <a:ext cx="6370840" cy="612000"/>
          </a:xfrm>
          <a:prstGeom prst="roundRect">
            <a:avLst/>
          </a:prstGeom>
          <a:noFill/>
          <a:ln w="28575">
            <a:solidFill>
              <a:srgbClr val="FABC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Lato" panose="020B0604020202020204" charset="0"/>
              </a:rPr>
              <a:t>Segundo nivel</a:t>
            </a:r>
            <a:r>
              <a:rPr lang="es-CL" dirty="0">
                <a:solidFill>
                  <a:schemeClr val="tx1"/>
                </a:solidFill>
                <a:latin typeface="Lato" panose="020B0604020202020204" charset="0"/>
              </a:rPr>
              <a:t>: Evitar expansión de la emergencia </a:t>
            </a:r>
            <a:r>
              <a:rPr lang="es-CL" sz="1200" i="1" dirty="0">
                <a:solidFill>
                  <a:schemeClr val="tx1"/>
                </a:solidFill>
                <a:latin typeface="Lato" panose="020B0604020202020204" charset="0"/>
              </a:rPr>
              <a:t>(Trazabilidad del contagio, entrega de información sobre COVID-19) </a:t>
            </a:r>
            <a:endParaRPr lang="en-US" sz="1200" i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2282092" y="2889186"/>
            <a:ext cx="6370840" cy="612000"/>
          </a:xfrm>
          <a:prstGeom prst="roundRect">
            <a:avLst/>
          </a:prstGeom>
          <a:noFill/>
          <a:ln w="28575">
            <a:solidFill>
              <a:srgbClr val="EE792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Lato" panose="020B0604020202020204" charset="0"/>
              </a:rPr>
              <a:t>Tercer nivel: </a:t>
            </a:r>
            <a:r>
              <a:rPr lang="es-CL" dirty="0">
                <a:solidFill>
                  <a:schemeClr val="tx1"/>
                </a:solidFill>
                <a:latin typeface="Lato" panose="020B0604020202020204" charset="0"/>
              </a:rPr>
              <a:t>Mitigar efectos de la emergencia sanitaria en necesidades básicas </a:t>
            </a:r>
            <a:r>
              <a:rPr lang="es-CL" sz="1200" i="1" dirty="0">
                <a:solidFill>
                  <a:schemeClr val="tx1"/>
                </a:solidFill>
                <a:latin typeface="Lato" panose="020B0604020202020204" charset="0"/>
              </a:rPr>
              <a:t>(Controles de pacientes crónicos, entrega de enseres básicos)</a:t>
            </a:r>
            <a:endParaRPr lang="en-US" sz="1200" i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2282092" y="3609766"/>
            <a:ext cx="6370840" cy="612000"/>
          </a:xfrm>
          <a:prstGeom prst="roundRect">
            <a:avLst/>
          </a:prstGeom>
          <a:noFill/>
          <a:ln w="28575">
            <a:solidFill>
              <a:srgbClr val="949BA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Lato" panose="020B0604020202020204" charset="0"/>
              </a:rPr>
              <a:t>Cuarto nivel</a:t>
            </a:r>
            <a:r>
              <a:rPr lang="es-CL" dirty="0">
                <a:solidFill>
                  <a:schemeClr val="tx1"/>
                </a:solidFill>
                <a:latin typeface="Lato" panose="020B0604020202020204" charset="0"/>
              </a:rPr>
              <a:t>: Mitigar efectos de la emergencia sanitaria en necesidades no consideradas básicas </a:t>
            </a:r>
            <a:r>
              <a:rPr lang="es-CL" sz="1200" i="1" dirty="0">
                <a:solidFill>
                  <a:schemeClr val="tx1"/>
                </a:solidFill>
                <a:latin typeface="Lato" panose="020B0604020202020204" charset="0"/>
              </a:rPr>
              <a:t>(Acompañamiento psicosocial)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282092" y="4330346"/>
            <a:ext cx="6370840" cy="612000"/>
          </a:xfrm>
          <a:prstGeom prst="roundRect">
            <a:avLst/>
          </a:prstGeom>
          <a:noFill/>
          <a:ln w="28575">
            <a:solidFill>
              <a:srgbClr val="3E495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L" b="1" dirty="0">
                <a:solidFill>
                  <a:schemeClr val="tx1"/>
                </a:solidFill>
                <a:latin typeface="Lato" panose="020B0604020202020204" charset="0"/>
              </a:rPr>
              <a:t>Quinto nivel: </a:t>
            </a:r>
            <a:r>
              <a:rPr lang="es-CL" dirty="0">
                <a:solidFill>
                  <a:schemeClr val="tx1"/>
                </a:solidFill>
                <a:latin typeface="Lato" panose="020B0604020202020204" charset="0"/>
              </a:rPr>
              <a:t>Reestructuración de medidas previas a la emergencia </a:t>
            </a:r>
            <a:r>
              <a:rPr lang="es-CL" sz="1200" i="1" dirty="0">
                <a:solidFill>
                  <a:schemeClr val="tx1"/>
                </a:solidFill>
                <a:latin typeface="Lato" panose="020B0604020202020204" charset="0"/>
              </a:rPr>
              <a:t>(Actividades cognitivas)</a:t>
            </a:r>
            <a:endParaRPr lang="en-US" sz="1200" i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cxnSp>
        <p:nvCxnSpPr>
          <p:cNvPr id="21" name="Straight Connector 20"/>
          <p:cNvCxnSpPr>
            <a:endCxn id="7" idx="1"/>
          </p:cNvCxnSpPr>
          <p:nvPr/>
        </p:nvCxnSpPr>
        <p:spPr>
          <a:xfrm flipV="1">
            <a:off x="0" y="1754026"/>
            <a:ext cx="2282092" cy="1446374"/>
          </a:xfrm>
          <a:prstGeom prst="line">
            <a:avLst/>
          </a:prstGeom>
          <a:ln w="19050">
            <a:solidFill>
              <a:srgbClr val="DB552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Elipse 22">
            <a:extLst>
              <a:ext uri="{FF2B5EF4-FFF2-40B4-BE49-F238E27FC236}">
                <a16:creationId xmlns:a16="http://schemas.microsoft.com/office/drawing/2014/main" id="{92AFA8D0-BBDF-754E-86A8-4857E4FEE759}"/>
              </a:ext>
            </a:extLst>
          </p:cNvPr>
          <p:cNvSpPr/>
          <p:nvPr/>
        </p:nvSpPr>
        <p:spPr>
          <a:xfrm>
            <a:off x="675630" y="657023"/>
            <a:ext cx="649341" cy="665748"/>
          </a:xfrm>
          <a:prstGeom prst="ellips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grpSp>
        <p:nvGrpSpPr>
          <p:cNvPr id="25" name="Google Shape;525;p39">
            <a:extLst>
              <a:ext uri="{FF2B5EF4-FFF2-40B4-BE49-F238E27FC236}">
                <a16:creationId xmlns:a16="http://schemas.microsoft.com/office/drawing/2014/main" id="{BD39871A-DD95-3940-B53E-B43571FD34FF}"/>
              </a:ext>
            </a:extLst>
          </p:cNvPr>
          <p:cNvGrpSpPr/>
          <p:nvPr/>
        </p:nvGrpSpPr>
        <p:grpSpPr>
          <a:xfrm>
            <a:off x="815547" y="805144"/>
            <a:ext cx="369505" cy="369505"/>
            <a:chOff x="2594050" y="1631825"/>
            <a:chExt cx="439625" cy="439625"/>
          </a:xfrm>
        </p:grpSpPr>
        <p:sp>
          <p:nvSpPr>
            <p:cNvPr id="26" name="Google Shape;526;p39">
              <a:extLst>
                <a:ext uri="{FF2B5EF4-FFF2-40B4-BE49-F238E27FC236}">
                  <a16:creationId xmlns:a16="http://schemas.microsoft.com/office/drawing/2014/main" id="{B7F06569-1705-7646-BCD1-2F26A85AB18D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527;p39">
              <a:extLst>
                <a:ext uri="{FF2B5EF4-FFF2-40B4-BE49-F238E27FC236}">
                  <a16:creationId xmlns:a16="http://schemas.microsoft.com/office/drawing/2014/main" id="{409C8F4E-F1F6-BD4E-95F3-DAEBB89AD61D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528;p39">
              <a:extLst>
                <a:ext uri="{FF2B5EF4-FFF2-40B4-BE49-F238E27FC236}">
                  <a16:creationId xmlns:a16="http://schemas.microsoft.com/office/drawing/2014/main" id="{969F4B78-E1AB-D749-9E32-E163426640A1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31" name="Google Shape;529;p39">
              <a:extLst>
                <a:ext uri="{FF2B5EF4-FFF2-40B4-BE49-F238E27FC236}">
                  <a16:creationId xmlns:a16="http://schemas.microsoft.com/office/drawing/2014/main" id="{C458E637-5917-D14A-90CC-CFC26FEE6737}"/>
                </a:ext>
              </a:extLst>
            </p:cNvPr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57418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08391" y="1745045"/>
            <a:ext cx="7886700" cy="994172"/>
          </a:xfrm>
        </p:spPr>
        <p:txBody>
          <a:bodyPr>
            <a:normAutofit fontScale="90000"/>
          </a:bodyPr>
          <a:lstStyle/>
          <a:p>
            <a:pPr algn="ctr"/>
            <a:r>
              <a:rPr lang="es-CL" sz="4400" b="1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2 factores relevantes  </a:t>
            </a:r>
            <a:r>
              <a:rPr lang="es-CL" sz="4400" dirty="0">
                <a:latin typeface="Lato" panose="020F0502020204030203" pitchFamily="34" charset="0"/>
              </a:rPr>
              <a:t>que inciden en el accionar comunal en pandemia</a:t>
            </a:r>
            <a:br>
              <a:rPr lang="es-CL" sz="3600" dirty="0">
                <a:solidFill>
                  <a:srgbClr val="F46524"/>
                </a:solidFill>
                <a:latin typeface="Lato" panose="020F0502020204030203" pitchFamily="34" charset="0"/>
              </a:rPr>
            </a:br>
            <a:endParaRPr lang="es-CL" dirty="0"/>
          </a:p>
        </p:txBody>
      </p:sp>
      <p:cxnSp>
        <p:nvCxnSpPr>
          <p:cNvPr id="3" name="Conector recto 2"/>
          <p:cNvCxnSpPr/>
          <p:nvPr/>
        </p:nvCxnSpPr>
        <p:spPr>
          <a:xfrm>
            <a:off x="4327071" y="3735614"/>
            <a:ext cx="0" cy="140788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Elipse 4"/>
          <p:cNvSpPr/>
          <p:nvPr/>
        </p:nvSpPr>
        <p:spPr>
          <a:xfrm>
            <a:off x="4002400" y="3402740"/>
            <a:ext cx="649341" cy="665748"/>
          </a:xfrm>
          <a:prstGeom prst="ellips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grpSp>
        <p:nvGrpSpPr>
          <p:cNvPr id="9" name="Google Shape;525;p39"/>
          <p:cNvGrpSpPr/>
          <p:nvPr/>
        </p:nvGrpSpPr>
        <p:grpSpPr>
          <a:xfrm>
            <a:off x="4142317" y="3550861"/>
            <a:ext cx="369505" cy="369505"/>
            <a:chOff x="2594050" y="1631825"/>
            <a:chExt cx="439625" cy="439625"/>
          </a:xfrm>
        </p:grpSpPr>
        <p:sp>
          <p:nvSpPr>
            <p:cNvPr id="10" name="Google Shape;526;p39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7;p39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8;p39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3" name="Google Shape;529;p39"/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80240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ector recto 6"/>
          <p:cNvCxnSpPr/>
          <p:nvPr/>
        </p:nvCxnSpPr>
        <p:spPr>
          <a:xfrm>
            <a:off x="0" y="73612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Grupo 1"/>
          <p:cNvGrpSpPr/>
          <p:nvPr/>
        </p:nvGrpSpPr>
        <p:grpSpPr>
          <a:xfrm>
            <a:off x="2071760" y="1262269"/>
            <a:ext cx="5000480" cy="2778443"/>
            <a:chOff x="1007417" y="1848915"/>
            <a:chExt cx="4403426" cy="2399100"/>
          </a:xfrm>
        </p:grpSpPr>
        <p:sp>
          <p:nvSpPr>
            <p:cNvPr id="3" name="Google Shape;208;p23"/>
            <p:cNvSpPr/>
            <p:nvPr/>
          </p:nvSpPr>
          <p:spPr>
            <a:xfrm>
              <a:off x="1007417" y="1848915"/>
              <a:ext cx="2399100" cy="2399100"/>
            </a:xfrm>
            <a:prstGeom prst="ellipse">
              <a:avLst/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lvl="0" algn="ctr"/>
              <a:r>
                <a:rPr lang="es-ES" sz="2400" u="sng" dirty="0">
                  <a:latin typeface="Lato" panose="020F0502020204030203" pitchFamily="34" charset="0"/>
                  <a:ea typeface="Calibri" panose="020F0502020204030204" pitchFamily="34" charset="0"/>
                </a:rPr>
                <a:t>Recursos </a:t>
              </a:r>
              <a:r>
                <a:rPr lang="es-ES" sz="2400" dirty="0">
                  <a:latin typeface="Lato" panose="020F0502020204030203" pitchFamily="34" charset="0"/>
                  <a:ea typeface="Calibri" panose="020F0502020204030204" pitchFamily="34" charset="0"/>
                </a:rPr>
                <a:t>económicos, de redes y humanos comunales </a:t>
              </a:r>
              <a:endParaRPr lang="es-ES" sz="2400" dirty="0">
                <a:latin typeface="Lato" panose="020F0502020204030203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latin typeface="Lato" panose="020F0502020204030203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4" name="Google Shape;208;p23"/>
            <p:cNvSpPr/>
            <p:nvPr/>
          </p:nvSpPr>
          <p:spPr>
            <a:xfrm>
              <a:off x="3011743" y="1848915"/>
              <a:ext cx="2399100" cy="2399100"/>
            </a:xfrm>
            <a:prstGeom prst="ellipse">
              <a:avLst/>
            </a:prstGeom>
            <a:solidFill>
              <a:srgbClr val="000000">
                <a:alpha val="73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s-CL" sz="2400" dirty="0">
                  <a:latin typeface="Lato" panose="020F0502020204030203" pitchFamily="34" charset="0"/>
                  <a:ea typeface="Calibri" panose="020F0502020204030204" pitchFamily="34" charset="0"/>
                </a:rPr>
                <a:t>Un </a:t>
              </a:r>
              <a:r>
                <a:rPr lang="es-CL" sz="2400" u="sng" dirty="0">
                  <a:latin typeface="Lato" panose="020F0502020204030203" pitchFamily="34" charset="0"/>
                  <a:ea typeface="Calibri" panose="020F0502020204030204" pitchFamily="34" charset="0"/>
                </a:rPr>
                <a:t>enfoque de derechos </a:t>
              </a:r>
              <a:r>
                <a:rPr lang="es-CL" sz="2400" dirty="0">
                  <a:latin typeface="Lato" panose="020F0502020204030203" pitchFamily="34" charset="0"/>
                  <a:ea typeface="Calibri" panose="020F0502020204030204" pitchFamily="34" charset="0"/>
                </a:rPr>
                <a:t>en el trabajo comunal</a:t>
              </a:r>
              <a:endParaRPr lang="es-ES" sz="2400" dirty="0">
                <a:latin typeface="Lato" panose="020F0502020204030203" pitchFamily="34" charset="0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latin typeface="Lato" panose="020F0502020204030203" pitchFamily="34" charset="0"/>
                <a:ea typeface="Quattrocento Sans"/>
                <a:cs typeface="Quattrocento Sans"/>
                <a:sym typeface="Quattrocento Sans"/>
              </a:endParaRPr>
            </a:p>
          </p:txBody>
        </p:sp>
      </p:grpSp>
      <p:sp>
        <p:nvSpPr>
          <p:cNvPr id="6" name="Rectángulo 5"/>
          <p:cNvSpPr/>
          <p:nvPr/>
        </p:nvSpPr>
        <p:spPr>
          <a:xfrm>
            <a:off x="1515687" y="372474"/>
            <a:ext cx="5073956" cy="584775"/>
          </a:xfrm>
          <a:prstGeom prst="rect">
            <a:avLst/>
          </a:prstGeom>
          <a:solidFill>
            <a:srgbClr val="FFFCF9"/>
          </a:solidFill>
        </p:spPr>
        <p:txBody>
          <a:bodyPr wrap="square">
            <a:spAutoFit/>
          </a:bodyPr>
          <a:lstStyle/>
          <a:p>
            <a:r>
              <a:rPr lang="es-CL" sz="3200" b="1" dirty="0">
                <a:latin typeface="Lato" panose="020F0502020204030203" pitchFamily="34" charset="0"/>
              </a:rPr>
              <a:t>Intervenciones inclusivas</a:t>
            </a:r>
          </a:p>
        </p:txBody>
      </p:sp>
      <p:sp>
        <p:nvSpPr>
          <p:cNvPr id="8" name="Elipse 7"/>
          <p:cNvSpPr/>
          <p:nvPr/>
        </p:nvSpPr>
        <p:spPr>
          <a:xfrm>
            <a:off x="699002" y="372474"/>
            <a:ext cx="593086" cy="581221"/>
          </a:xfrm>
          <a:prstGeom prst="ellipse">
            <a:avLst/>
          </a:prstGeom>
          <a:solidFill>
            <a:srgbClr val="ED7D3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CL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 panose="020F0502020204030203" pitchFamily="34" charset="0"/>
              <a:ea typeface="+mn-ea"/>
              <a:cs typeface="+mn-cs"/>
            </a:endParaRPr>
          </a:p>
        </p:txBody>
      </p:sp>
      <p:sp>
        <p:nvSpPr>
          <p:cNvPr id="13" name="Forma libre 12"/>
          <p:cNvSpPr/>
          <p:nvPr/>
        </p:nvSpPr>
        <p:spPr>
          <a:xfrm rot="10800000">
            <a:off x="4339532" y="1875231"/>
            <a:ext cx="456618" cy="1552517"/>
          </a:xfrm>
          <a:custGeom>
            <a:avLst/>
            <a:gdLst>
              <a:gd name="connsiteX0" fmla="*/ 229503 w 456618"/>
              <a:gd name="connsiteY0" fmla="*/ 2167 h 1552517"/>
              <a:gd name="connsiteX1" fmla="*/ 374731 w 456618"/>
              <a:gd name="connsiteY1" fmla="*/ 314139 h 1552517"/>
              <a:gd name="connsiteX2" fmla="*/ 450035 w 456618"/>
              <a:gd name="connsiteY2" fmla="*/ 696036 h 1552517"/>
              <a:gd name="connsiteX3" fmla="*/ 433898 w 456618"/>
              <a:gd name="connsiteY3" fmla="*/ 1056417 h 1552517"/>
              <a:gd name="connsiteX4" fmla="*/ 283291 w 456618"/>
              <a:gd name="connsiteY4" fmla="*/ 1475965 h 1552517"/>
              <a:gd name="connsiteX5" fmla="*/ 234882 w 456618"/>
              <a:gd name="connsiteY5" fmla="*/ 1540511 h 1552517"/>
              <a:gd name="connsiteX6" fmla="*/ 121927 w 456618"/>
              <a:gd name="connsiteY6" fmla="*/ 1330737 h 1552517"/>
              <a:gd name="connsiteX7" fmla="*/ 41244 w 456618"/>
              <a:gd name="connsiteY7" fmla="*/ 1045659 h 1552517"/>
              <a:gd name="connsiteX8" fmla="*/ 8971 w 456618"/>
              <a:gd name="connsiteY8" fmla="*/ 862779 h 1552517"/>
              <a:gd name="connsiteX9" fmla="*/ 3592 w 456618"/>
              <a:gd name="connsiteY9" fmla="*/ 653005 h 1552517"/>
              <a:gd name="connsiteX10" fmla="*/ 57381 w 456618"/>
              <a:gd name="connsiteY10" fmla="*/ 378685 h 1552517"/>
              <a:gd name="connsiteX11" fmla="*/ 138063 w 456618"/>
              <a:gd name="connsiteY11" fmla="*/ 185047 h 1552517"/>
              <a:gd name="connsiteX12" fmla="*/ 229503 w 456618"/>
              <a:gd name="connsiteY12" fmla="*/ 2167 h 1552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56618" h="1552517">
                <a:moveTo>
                  <a:pt x="229503" y="2167"/>
                </a:moveTo>
                <a:cubicBezTo>
                  <a:pt x="268948" y="23682"/>
                  <a:pt x="337976" y="198494"/>
                  <a:pt x="374731" y="314139"/>
                </a:cubicBezTo>
                <a:cubicBezTo>
                  <a:pt x="411486" y="429784"/>
                  <a:pt x="440174" y="572323"/>
                  <a:pt x="450035" y="696036"/>
                </a:cubicBezTo>
                <a:cubicBezTo>
                  <a:pt x="459896" y="819749"/>
                  <a:pt x="461689" y="926429"/>
                  <a:pt x="433898" y="1056417"/>
                </a:cubicBezTo>
                <a:cubicBezTo>
                  <a:pt x="406107" y="1186405"/>
                  <a:pt x="316460" y="1395283"/>
                  <a:pt x="283291" y="1475965"/>
                </a:cubicBezTo>
                <a:cubicBezTo>
                  <a:pt x="250122" y="1556647"/>
                  <a:pt x="261776" y="1564716"/>
                  <a:pt x="234882" y="1540511"/>
                </a:cubicBezTo>
                <a:cubicBezTo>
                  <a:pt x="207988" y="1516306"/>
                  <a:pt x="154200" y="1413212"/>
                  <a:pt x="121927" y="1330737"/>
                </a:cubicBezTo>
                <a:cubicBezTo>
                  <a:pt x="89654" y="1248262"/>
                  <a:pt x="60070" y="1123652"/>
                  <a:pt x="41244" y="1045659"/>
                </a:cubicBezTo>
                <a:cubicBezTo>
                  <a:pt x="22418" y="967666"/>
                  <a:pt x="15246" y="928221"/>
                  <a:pt x="8971" y="862779"/>
                </a:cubicBezTo>
                <a:cubicBezTo>
                  <a:pt x="2696" y="797337"/>
                  <a:pt x="-4476" y="733687"/>
                  <a:pt x="3592" y="653005"/>
                </a:cubicBezTo>
                <a:cubicBezTo>
                  <a:pt x="11660" y="572323"/>
                  <a:pt x="34969" y="456678"/>
                  <a:pt x="57381" y="378685"/>
                </a:cubicBezTo>
                <a:cubicBezTo>
                  <a:pt x="79793" y="300692"/>
                  <a:pt x="108480" y="245110"/>
                  <a:pt x="138063" y="185047"/>
                </a:cubicBezTo>
                <a:cubicBezTo>
                  <a:pt x="167646" y="124984"/>
                  <a:pt x="190058" y="-19348"/>
                  <a:pt x="229503" y="2167"/>
                </a:cubicBezTo>
                <a:close/>
              </a:path>
            </a:pathLst>
          </a:custGeom>
          <a:pattFill prst="dkHorz">
            <a:fgClr>
              <a:schemeClr val="accent2"/>
            </a:fgClr>
            <a:bgClr>
              <a:srgbClr val="ECE9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grpSp>
        <p:nvGrpSpPr>
          <p:cNvPr id="9" name="Google Shape;525;p39">
            <a:extLst>
              <a:ext uri="{FF2B5EF4-FFF2-40B4-BE49-F238E27FC236}">
                <a16:creationId xmlns:a16="http://schemas.microsoft.com/office/drawing/2014/main" id="{A5BB44D9-2491-4EAE-9E3A-671268427DC8}"/>
              </a:ext>
            </a:extLst>
          </p:cNvPr>
          <p:cNvGrpSpPr/>
          <p:nvPr/>
        </p:nvGrpSpPr>
        <p:grpSpPr>
          <a:xfrm>
            <a:off x="833451" y="478331"/>
            <a:ext cx="339568" cy="343705"/>
            <a:chOff x="2594050" y="1631825"/>
            <a:chExt cx="439625" cy="439625"/>
          </a:xfrm>
        </p:grpSpPr>
        <p:sp>
          <p:nvSpPr>
            <p:cNvPr id="10" name="Google Shape;526;p39">
              <a:extLst>
                <a:ext uri="{FF2B5EF4-FFF2-40B4-BE49-F238E27FC236}">
                  <a16:creationId xmlns:a16="http://schemas.microsoft.com/office/drawing/2014/main" id="{95C82ADD-CA9E-4C96-817F-FD498AFBBAF4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27;p39">
              <a:extLst>
                <a:ext uri="{FF2B5EF4-FFF2-40B4-BE49-F238E27FC236}">
                  <a16:creationId xmlns:a16="http://schemas.microsoft.com/office/drawing/2014/main" id="{85FA8488-3B18-4A82-A125-E3951080D77A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28;p39">
              <a:extLst>
                <a:ext uri="{FF2B5EF4-FFF2-40B4-BE49-F238E27FC236}">
                  <a16:creationId xmlns:a16="http://schemas.microsoft.com/office/drawing/2014/main" id="{C630A372-1A06-404C-BA3F-1AD683BAD202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29;p39">
              <a:extLst>
                <a:ext uri="{FF2B5EF4-FFF2-40B4-BE49-F238E27FC236}">
                  <a16:creationId xmlns:a16="http://schemas.microsoft.com/office/drawing/2014/main" id="{E8CD909D-AC55-40A4-B12F-6B99C3FC7BE7}"/>
                </a:ext>
              </a:extLst>
            </p:cNvPr>
            <p:cNvSpPr/>
            <p:nvPr/>
          </p:nvSpPr>
          <p:spPr>
            <a:xfrm>
              <a:off x="2801675" y="1740825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709370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0" y="372474"/>
            <a:ext cx="9144000" cy="1446550"/>
            <a:chOff x="0" y="372474"/>
            <a:chExt cx="9144000" cy="1446550"/>
          </a:xfrm>
        </p:grpSpPr>
        <p:cxnSp>
          <p:nvCxnSpPr>
            <p:cNvPr id="3" name="Conector recto 2"/>
            <p:cNvCxnSpPr/>
            <p:nvPr/>
          </p:nvCxnSpPr>
          <p:spPr>
            <a:xfrm>
              <a:off x="0" y="736127"/>
              <a:ext cx="9144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ángulo 3"/>
            <p:cNvSpPr/>
            <p:nvPr/>
          </p:nvSpPr>
          <p:spPr>
            <a:xfrm>
              <a:off x="1515687" y="372474"/>
              <a:ext cx="5073956" cy="1446550"/>
            </a:xfrm>
            <a:prstGeom prst="rect">
              <a:avLst/>
            </a:prstGeom>
            <a:solidFill>
              <a:srgbClr val="FFFCF9"/>
            </a:solidFill>
          </p:spPr>
          <p:txBody>
            <a:bodyPr wrap="square">
              <a:spAutoFit/>
            </a:bodyPr>
            <a:lstStyle/>
            <a:p>
              <a:pPr lvl="0"/>
              <a:r>
                <a:rPr lang="es-ES" sz="2800" b="1" dirty="0">
                  <a:solidFill>
                    <a:schemeClr val="bg1"/>
                  </a:solidFill>
                  <a:highlight>
                    <a:srgbClr val="F17900"/>
                  </a:highlight>
                  <a:latin typeface="Lato" panose="020F0502020204030203" pitchFamily="34" charset="0"/>
                  <a:ea typeface="Calibri" panose="020F0502020204030204" pitchFamily="34" charset="0"/>
                </a:rPr>
                <a:t>Recursos</a:t>
              </a:r>
              <a:r>
                <a:rPr lang="es-ES" sz="2800" b="1" dirty="0">
                  <a:latin typeface="Lato" panose="020F0502020204030203" pitchFamily="34" charset="0"/>
                  <a:ea typeface="Calibri" panose="020F0502020204030204" pitchFamily="34" charset="0"/>
                </a:rPr>
                <a:t> económicos, de redes y humanos comunales </a:t>
              </a:r>
              <a:endParaRPr lang="es-ES" sz="2800" b="1" dirty="0">
                <a:latin typeface="Lato" panose="020F0502020204030203" pitchFamily="34" charset="0"/>
              </a:endParaRPr>
            </a:p>
            <a:p>
              <a:endParaRPr lang="es-CL" sz="3200" b="1" dirty="0">
                <a:latin typeface="Lato" panose="020F0502020204030203" pitchFamily="34" charset="0"/>
              </a:endParaRPr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515687" y="1908704"/>
            <a:ext cx="58591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000" b="1" dirty="0">
                <a:solidFill>
                  <a:schemeClr val="bg1"/>
                </a:solidFill>
                <a:highlight>
                  <a:srgbClr val="F17900"/>
                </a:highlight>
                <a:latin typeface="Lato" panose="020F0502020204030203" pitchFamily="34" charset="0"/>
              </a:rPr>
              <a:t>¿Qué recursos?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>
                <a:latin typeface="Lato" panose="020F0502020204030203" pitchFamily="34" charset="0"/>
              </a:rPr>
              <a:t>Equipos permanentes e idóneos.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>
                <a:latin typeface="Lato" panose="020F0502020204030203" pitchFamily="34" charset="0"/>
              </a:rPr>
              <a:t>OCAMs.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>
                <a:latin typeface="Lato" panose="020F0502020204030203" pitchFamily="34" charset="0"/>
              </a:rPr>
              <a:t>Trabajo intersectorial.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2000" dirty="0">
                <a:latin typeface="Lato" panose="020F0502020204030203" pitchFamily="34" charset="0"/>
              </a:rPr>
              <a:t>Acceso a redes de colaboración. </a:t>
            </a:r>
          </a:p>
        </p:txBody>
      </p:sp>
    </p:spTree>
    <p:extLst>
      <p:ext uri="{BB962C8B-B14F-4D97-AF65-F5344CB8AC3E}">
        <p14:creationId xmlns:p14="http://schemas.microsoft.com/office/powerpoint/2010/main" val="34325879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AF922FA6-CB2C-4ACD-94FE-F9C7C6EDB3CC}"/>
              </a:ext>
            </a:extLst>
          </p:cNvPr>
          <p:cNvGrpSpPr/>
          <p:nvPr/>
        </p:nvGrpSpPr>
        <p:grpSpPr>
          <a:xfrm>
            <a:off x="0" y="390889"/>
            <a:ext cx="9144000" cy="1446550"/>
            <a:chOff x="0" y="390889"/>
            <a:chExt cx="9144000" cy="1446550"/>
          </a:xfrm>
        </p:grpSpPr>
        <p:cxnSp>
          <p:nvCxnSpPr>
            <p:cNvPr id="3" name="Conector recto 2"/>
            <p:cNvCxnSpPr/>
            <p:nvPr/>
          </p:nvCxnSpPr>
          <p:spPr>
            <a:xfrm>
              <a:off x="0" y="685327"/>
              <a:ext cx="9144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" name="Rectángulo 3"/>
            <p:cNvSpPr/>
            <p:nvPr/>
          </p:nvSpPr>
          <p:spPr>
            <a:xfrm>
              <a:off x="1072341" y="390889"/>
              <a:ext cx="6307513" cy="1446550"/>
            </a:xfrm>
            <a:prstGeom prst="rect">
              <a:avLst/>
            </a:prstGeom>
            <a:solidFill>
              <a:srgbClr val="FFFCF9"/>
            </a:solidFill>
          </p:spPr>
          <p:txBody>
            <a:bodyPr wrap="square">
              <a:spAutoFit/>
            </a:bodyPr>
            <a:lstStyle/>
            <a:p>
              <a:r>
                <a:rPr lang="es-CL" sz="2800" b="1" dirty="0">
                  <a:latin typeface="Lato" panose="020F0502020204030203" pitchFamily="34" charset="0"/>
                  <a:ea typeface="Calibri" panose="020F0502020204030204" pitchFamily="34" charset="0"/>
                </a:rPr>
                <a:t>Un </a:t>
              </a:r>
              <a:r>
                <a:rPr lang="es-CL" sz="2800" b="1" dirty="0">
                  <a:solidFill>
                    <a:schemeClr val="bg1"/>
                  </a:solidFill>
                  <a:highlight>
                    <a:srgbClr val="F17900"/>
                  </a:highlight>
                  <a:latin typeface="Lato" panose="020F0502020204030203" pitchFamily="34" charset="0"/>
                  <a:ea typeface="Calibri" panose="020F0502020204030204" pitchFamily="34" charset="0"/>
                </a:rPr>
                <a:t>enfoque de derechos </a:t>
              </a:r>
              <a:r>
                <a:rPr lang="es-CL" sz="2800" b="1" dirty="0">
                  <a:latin typeface="Lato" panose="020F0502020204030203" pitchFamily="34" charset="0"/>
                  <a:ea typeface="Calibri" panose="020F0502020204030204" pitchFamily="34" charset="0"/>
                </a:rPr>
                <a:t>en el trabajo comunal</a:t>
              </a:r>
              <a:endParaRPr lang="es-ES" sz="2800" b="1" dirty="0">
                <a:latin typeface="Lato" panose="020F0502020204030203" pitchFamily="34" charset="0"/>
              </a:endParaRPr>
            </a:p>
            <a:p>
              <a:endParaRPr lang="es-CL" sz="3200" b="1" dirty="0">
                <a:latin typeface="Lato" panose="020F0502020204030203" pitchFamily="34" charset="0"/>
              </a:endParaRPr>
            </a:p>
          </p:txBody>
        </p:sp>
      </p:grpSp>
      <p:sp>
        <p:nvSpPr>
          <p:cNvPr id="7" name="Rectángulo 6"/>
          <p:cNvSpPr/>
          <p:nvPr/>
        </p:nvSpPr>
        <p:spPr>
          <a:xfrm>
            <a:off x="1072341" y="2140684"/>
            <a:ext cx="334964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1800" dirty="0">
                <a:latin typeface="Lato" panose="020F0502020204030203" pitchFamily="34" charset="0"/>
              </a:rPr>
              <a:t>Intervenciones </a:t>
            </a: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multidimensionales</a:t>
            </a:r>
            <a:r>
              <a:rPr lang="es-CL" sz="1800" dirty="0">
                <a:latin typeface="Lato" panose="020F0502020204030203" pitchFamily="34" charset="0"/>
              </a:rPr>
              <a:t> (no sólo asistenciales).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1800" dirty="0">
                <a:latin typeface="Lato" panose="020F0502020204030203" pitchFamily="34" charset="0"/>
              </a:rPr>
              <a:t>Acoge la </a:t>
            </a: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heterogeneidad</a:t>
            </a:r>
            <a:r>
              <a:rPr lang="es-CL" sz="1800" dirty="0">
                <a:solidFill>
                  <a:schemeClr val="tx1"/>
                </a:solidFill>
                <a:latin typeface="Lato" panose="020F0502020204030203" pitchFamily="34" charset="0"/>
              </a:rPr>
              <a:t> de las p</a:t>
            </a:r>
            <a:r>
              <a:rPr lang="es-CL" sz="1800" dirty="0">
                <a:latin typeface="Lato" panose="020F0502020204030203" pitchFamily="34" charset="0"/>
              </a:rPr>
              <a:t>ersonas mayores.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L" sz="1800" dirty="0">
                <a:latin typeface="Lato" panose="020F0502020204030203" pitchFamily="34" charset="0"/>
              </a:rPr>
              <a:t>Como ciudadanos/as con </a:t>
            </a:r>
            <a:r>
              <a:rPr lang="es-CL" sz="1800" b="1" dirty="0">
                <a:latin typeface="Lato" panose="020F0502020204030203" pitchFamily="34" charset="0"/>
              </a:rPr>
              <a:t>recursos</a:t>
            </a:r>
            <a:r>
              <a:rPr lang="es-CL" sz="1800" dirty="0">
                <a:latin typeface="Lato" panose="020F0502020204030203" pitchFamily="34" charset="0"/>
              </a:rPr>
              <a:t> (y no desde la carencia). </a:t>
            </a:r>
          </a:p>
          <a:p>
            <a:endParaRPr lang="es-CL" sz="2000" dirty="0">
              <a:latin typeface="Lato" panose="020F0502020204030203" pitchFamily="34" charset="0"/>
            </a:endParaRPr>
          </a:p>
          <a:p>
            <a:endParaRPr lang="es-CL" sz="1800" dirty="0">
              <a:latin typeface="Lato" panose="020F0502020204030203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E4725A0-B29D-41B0-BA68-D77976B614C2}"/>
              </a:ext>
            </a:extLst>
          </p:cNvPr>
          <p:cNvSpPr txBox="1"/>
          <p:nvPr/>
        </p:nvSpPr>
        <p:spPr>
          <a:xfrm>
            <a:off x="4941398" y="2140684"/>
            <a:ext cx="3066746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97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tabLst/>
              <a:defRPr/>
            </a:pPr>
            <a:r>
              <a:rPr lang="es-CL" sz="1800" dirty="0">
                <a:latin typeface="Lato" panose="020F0502020204030203" pitchFamily="34" charset="0"/>
              </a:rPr>
              <a:t>Si bien algunas comunas contaban con menos recursos, un enfoque de derechos permitía generar </a:t>
            </a: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dispositivos básicos </a:t>
            </a:r>
            <a:r>
              <a:rPr lang="es-CL" sz="1800" dirty="0">
                <a:solidFill>
                  <a:schemeClr val="tx1"/>
                </a:solidFill>
                <a:latin typeface="Lato" panose="020F0502020204030203" pitchFamily="34" charset="0"/>
              </a:rPr>
              <a:t>pero con una </a:t>
            </a: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cualidad distinta </a:t>
            </a:r>
            <a:r>
              <a:rPr lang="es-CL" sz="1800" dirty="0">
                <a:solidFill>
                  <a:schemeClr val="tx1"/>
                </a:solidFill>
                <a:latin typeface="Lato" panose="020F0502020204030203" pitchFamily="34" charset="0"/>
              </a:rPr>
              <a:t>(mayor equilibrio entre cuidado y agencia). </a:t>
            </a:r>
          </a:p>
          <a:p>
            <a:pPr marL="139700"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tabLst/>
              <a:defRPr/>
            </a:pPr>
            <a:endParaRPr lang="es-CL" sz="1800" dirty="0">
              <a:latin typeface="Lato" panose="020F0502020204030203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87070A8-6829-4A9C-BD91-0EE201538247}"/>
              </a:ext>
            </a:extLst>
          </p:cNvPr>
          <p:cNvSpPr txBox="1"/>
          <p:nvPr/>
        </p:nvSpPr>
        <p:spPr>
          <a:xfrm>
            <a:off x="1420371" y="1762545"/>
            <a:ext cx="265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highlight>
                  <a:srgbClr val="F17900"/>
                </a:highlight>
                <a:latin typeface="Lato" panose="020B0604020202020204" charset="0"/>
              </a:rPr>
              <a:t>¿En qué se traduce? </a:t>
            </a:r>
            <a:endParaRPr lang="es-CL" sz="1800" b="1" dirty="0">
              <a:solidFill>
                <a:schemeClr val="bg1"/>
              </a:solidFill>
              <a:highlight>
                <a:srgbClr val="F17900"/>
              </a:highlight>
              <a:latin typeface="Lato" panose="020B060402020202020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F635F38-3A34-4FF5-833B-A1AC6E9E56BD}"/>
              </a:ext>
            </a:extLst>
          </p:cNvPr>
          <p:cNvSpPr txBox="1"/>
          <p:nvPr/>
        </p:nvSpPr>
        <p:spPr>
          <a:xfrm>
            <a:off x="5147981" y="1762545"/>
            <a:ext cx="26535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800" b="1" dirty="0">
                <a:solidFill>
                  <a:schemeClr val="bg1"/>
                </a:solidFill>
                <a:highlight>
                  <a:srgbClr val="F17900"/>
                </a:highlight>
                <a:latin typeface="Lato" panose="020B0604020202020204" charset="0"/>
              </a:rPr>
              <a:t>¿Qué aporta? </a:t>
            </a:r>
            <a:endParaRPr lang="es-CL" sz="1800" b="1" dirty="0">
              <a:solidFill>
                <a:schemeClr val="bg1"/>
              </a:solidFill>
              <a:highlight>
                <a:srgbClr val="F17900"/>
              </a:highlight>
              <a:latin typeface="La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32705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o 28"/>
          <p:cNvGrpSpPr/>
          <p:nvPr/>
        </p:nvGrpSpPr>
        <p:grpSpPr>
          <a:xfrm>
            <a:off x="-1" y="385324"/>
            <a:ext cx="9144000" cy="1077218"/>
            <a:chOff x="0" y="711200"/>
            <a:chExt cx="9144000" cy="1077218"/>
          </a:xfrm>
        </p:grpSpPr>
        <p:cxnSp>
          <p:nvCxnSpPr>
            <p:cNvPr id="2" name="Conector recto 1"/>
            <p:cNvCxnSpPr/>
            <p:nvPr/>
          </p:nvCxnSpPr>
          <p:spPr>
            <a:xfrm>
              <a:off x="0" y="1074057"/>
              <a:ext cx="9144000" cy="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3" name="Grupo 2"/>
            <p:cNvGrpSpPr/>
            <p:nvPr/>
          </p:nvGrpSpPr>
          <p:grpSpPr>
            <a:xfrm>
              <a:off x="537292" y="711200"/>
              <a:ext cx="754479" cy="725714"/>
              <a:chOff x="3686893" y="754743"/>
              <a:chExt cx="1770214" cy="1799770"/>
            </a:xfrm>
          </p:grpSpPr>
          <p:sp>
            <p:nvSpPr>
              <p:cNvPr id="4" name="Elipse 3"/>
              <p:cNvSpPr/>
              <p:nvPr/>
            </p:nvSpPr>
            <p:spPr>
              <a:xfrm>
                <a:off x="3686893" y="754743"/>
                <a:ext cx="1770214" cy="179977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 sz="3200" b="1" dirty="0">
                  <a:latin typeface="Lato" panose="020F0502020204030203" pitchFamily="34" charset="0"/>
                </a:endParaRPr>
              </a:p>
            </p:txBody>
          </p:sp>
          <p:sp>
            <p:nvSpPr>
              <p:cNvPr id="5" name="Google Shape;389;p34"/>
              <p:cNvSpPr/>
              <p:nvPr/>
            </p:nvSpPr>
            <p:spPr>
              <a:xfrm>
                <a:off x="4077157" y="1328765"/>
                <a:ext cx="619502" cy="612555"/>
              </a:xfrm>
              <a:custGeom>
                <a:avLst/>
                <a:gdLst/>
                <a:ahLst/>
                <a:cxnLst/>
                <a:rect l="l" t="t" r="r" b="b"/>
                <a:pathLst>
                  <a:path w="13956" h="13956" fill="none" extrusionOk="0">
                    <a:moveTo>
                      <a:pt x="13323" y="5772"/>
                    </a:moveTo>
                    <a:lnTo>
                      <a:pt x="11861" y="5626"/>
                    </a:lnTo>
                    <a:lnTo>
                      <a:pt x="11861" y="5626"/>
                    </a:lnTo>
                    <a:lnTo>
                      <a:pt x="11788" y="5334"/>
                    </a:lnTo>
                    <a:lnTo>
                      <a:pt x="11667" y="5042"/>
                    </a:lnTo>
                    <a:lnTo>
                      <a:pt x="11545" y="4750"/>
                    </a:lnTo>
                    <a:lnTo>
                      <a:pt x="11399" y="4482"/>
                    </a:lnTo>
                    <a:lnTo>
                      <a:pt x="12300" y="3337"/>
                    </a:lnTo>
                    <a:lnTo>
                      <a:pt x="12300" y="3337"/>
                    </a:lnTo>
                    <a:lnTo>
                      <a:pt x="12373" y="3240"/>
                    </a:lnTo>
                    <a:lnTo>
                      <a:pt x="12422" y="3118"/>
                    </a:lnTo>
                    <a:lnTo>
                      <a:pt x="12446" y="2996"/>
                    </a:lnTo>
                    <a:lnTo>
                      <a:pt x="12446" y="2850"/>
                    </a:lnTo>
                    <a:lnTo>
                      <a:pt x="12422" y="2728"/>
                    </a:lnTo>
                    <a:lnTo>
                      <a:pt x="12397" y="2606"/>
                    </a:lnTo>
                    <a:lnTo>
                      <a:pt x="12324" y="2485"/>
                    </a:lnTo>
                    <a:lnTo>
                      <a:pt x="12251" y="2387"/>
                    </a:lnTo>
                    <a:lnTo>
                      <a:pt x="11569" y="1705"/>
                    </a:lnTo>
                    <a:lnTo>
                      <a:pt x="11569" y="1705"/>
                    </a:lnTo>
                    <a:lnTo>
                      <a:pt x="11472" y="1632"/>
                    </a:lnTo>
                    <a:lnTo>
                      <a:pt x="11350" y="1559"/>
                    </a:lnTo>
                    <a:lnTo>
                      <a:pt x="11228" y="1510"/>
                    </a:lnTo>
                    <a:lnTo>
                      <a:pt x="11106" y="1510"/>
                    </a:lnTo>
                    <a:lnTo>
                      <a:pt x="10960" y="1510"/>
                    </a:lnTo>
                    <a:lnTo>
                      <a:pt x="10838" y="1535"/>
                    </a:lnTo>
                    <a:lnTo>
                      <a:pt x="10717" y="1583"/>
                    </a:lnTo>
                    <a:lnTo>
                      <a:pt x="10619" y="1656"/>
                    </a:lnTo>
                    <a:lnTo>
                      <a:pt x="9475" y="2558"/>
                    </a:lnTo>
                    <a:lnTo>
                      <a:pt x="9475" y="2558"/>
                    </a:lnTo>
                    <a:lnTo>
                      <a:pt x="9207" y="2411"/>
                    </a:lnTo>
                    <a:lnTo>
                      <a:pt x="8914" y="2290"/>
                    </a:lnTo>
                    <a:lnTo>
                      <a:pt x="8622" y="2168"/>
                    </a:lnTo>
                    <a:lnTo>
                      <a:pt x="8330" y="2070"/>
                    </a:lnTo>
                    <a:lnTo>
                      <a:pt x="8159" y="634"/>
                    </a:lnTo>
                    <a:lnTo>
                      <a:pt x="8159" y="634"/>
                    </a:lnTo>
                    <a:lnTo>
                      <a:pt x="8135" y="512"/>
                    </a:lnTo>
                    <a:lnTo>
                      <a:pt x="8086" y="390"/>
                    </a:lnTo>
                    <a:lnTo>
                      <a:pt x="8013" y="293"/>
                    </a:lnTo>
                    <a:lnTo>
                      <a:pt x="7940" y="195"/>
                    </a:lnTo>
                    <a:lnTo>
                      <a:pt x="7818" y="122"/>
                    </a:lnTo>
                    <a:lnTo>
                      <a:pt x="7721" y="49"/>
                    </a:lnTo>
                    <a:lnTo>
                      <a:pt x="7575" y="25"/>
                    </a:lnTo>
                    <a:lnTo>
                      <a:pt x="7453" y="0"/>
                    </a:lnTo>
                    <a:lnTo>
                      <a:pt x="6479" y="0"/>
                    </a:lnTo>
                    <a:lnTo>
                      <a:pt x="6479" y="0"/>
                    </a:lnTo>
                    <a:lnTo>
                      <a:pt x="6357" y="25"/>
                    </a:lnTo>
                    <a:lnTo>
                      <a:pt x="6235" y="49"/>
                    </a:lnTo>
                    <a:lnTo>
                      <a:pt x="6114" y="122"/>
                    </a:lnTo>
                    <a:lnTo>
                      <a:pt x="6016" y="195"/>
                    </a:lnTo>
                    <a:lnTo>
                      <a:pt x="5919" y="293"/>
                    </a:lnTo>
                    <a:lnTo>
                      <a:pt x="5846" y="390"/>
                    </a:lnTo>
                    <a:lnTo>
                      <a:pt x="5797" y="512"/>
                    </a:lnTo>
                    <a:lnTo>
                      <a:pt x="5773" y="634"/>
                    </a:lnTo>
                    <a:lnTo>
                      <a:pt x="5602" y="2070"/>
                    </a:lnTo>
                    <a:lnTo>
                      <a:pt x="5602" y="2070"/>
                    </a:lnTo>
                    <a:lnTo>
                      <a:pt x="5310" y="2168"/>
                    </a:lnTo>
                    <a:lnTo>
                      <a:pt x="5018" y="2290"/>
                    </a:lnTo>
                    <a:lnTo>
                      <a:pt x="4750" y="2411"/>
                    </a:lnTo>
                    <a:lnTo>
                      <a:pt x="4482" y="2558"/>
                    </a:lnTo>
                    <a:lnTo>
                      <a:pt x="3337" y="1656"/>
                    </a:lnTo>
                    <a:lnTo>
                      <a:pt x="3337" y="1656"/>
                    </a:lnTo>
                    <a:lnTo>
                      <a:pt x="3215" y="1583"/>
                    </a:lnTo>
                    <a:lnTo>
                      <a:pt x="3094" y="1535"/>
                    </a:lnTo>
                    <a:lnTo>
                      <a:pt x="2972" y="1510"/>
                    </a:lnTo>
                    <a:lnTo>
                      <a:pt x="2850" y="1510"/>
                    </a:lnTo>
                    <a:lnTo>
                      <a:pt x="2728" y="1510"/>
                    </a:lnTo>
                    <a:lnTo>
                      <a:pt x="2582" y="1559"/>
                    </a:lnTo>
                    <a:lnTo>
                      <a:pt x="2485" y="1632"/>
                    </a:lnTo>
                    <a:lnTo>
                      <a:pt x="2387" y="1705"/>
                    </a:lnTo>
                    <a:lnTo>
                      <a:pt x="1705" y="2387"/>
                    </a:lnTo>
                    <a:lnTo>
                      <a:pt x="1705" y="2387"/>
                    </a:lnTo>
                    <a:lnTo>
                      <a:pt x="1608" y="2485"/>
                    </a:lnTo>
                    <a:lnTo>
                      <a:pt x="1559" y="2606"/>
                    </a:lnTo>
                    <a:lnTo>
                      <a:pt x="1511" y="2728"/>
                    </a:lnTo>
                    <a:lnTo>
                      <a:pt x="1486" y="2850"/>
                    </a:lnTo>
                    <a:lnTo>
                      <a:pt x="1486" y="2996"/>
                    </a:lnTo>
                    <a:lnTo>
                      <a:pt x="1511" y="3118"/>
                    </a:lnTo>
                    <a:lnTo>
                      <a:pt x="1559" y="3240"/>
                    </a:lnTo>
                    <a:lnTo>
                      <a:pt x="1632" y="3337"/>
                    </a:lnTo>
                    <a:lnTo>
                      <a:pt x="2533" y="4482"/>
                    </a:lnTo>
                    <a:lnTo>
                      <a:pt x="2533" y="4482"/>
                    </a:lnTo>
                    <a:lnTo>
                      <a:pt x="2387" y="4750"/>
                    </a:lnTo>
                    <a:lnTo>
                      <a:pt x="2266" y="5042"/>
                    </a:lnTo>
                    <a:lnTo>
                      <a:pt x="2168" y="5334"/>
                    </a:lnTo>
                    <a:lnTo>
                      <a:pt x="2071" y="5626"/>
                    </a:lnTo>
                    <a:lnTo>
                      <a:pt x="634" y="5772"/>
                    </a:lnTo>
                    <a:lnTo>
                      <a:pt x="634" y="5772"/>
                    </a:lnTo>
                    <a:lnTo>
                      <a:pt x="512" y="5821"/>
                    </a:lnTo>
                    <a:lnTo>
                      <a:pt x="390" y="5870"/>
                    </a:lnTo>
                    <a:lnTo>
                      <a:pt x="268" y="5943"/>
                    </a:lnTo>
                    <a:lnTo>
                      <a:pt x="171" y="6016"/>
                    </a:lnTo>
                    <a:lnTo>
                      <a:pt x="98" y="6138"/>
                    </a:lnTo>
                    <a:lnTo>
                      <a:pt x="49" y="6235"/>
                    </a:lnTo>
                    <a:lnTo>
                      <a:pt x="1" y="6381"/>
                    </a:lnTo>
                    <a:lnTo>
                      <a:pt x="1" y="6503"/>
                    </a:lnTo>
                    <a:lnTo>
                      <a:pt x="1" y="7453"/>
                    </a:lnTo>
                    <a:lnTo>
                      <a:pt x="1" y="7453"/>
                    </a:lnTo>
                    <a:lnTo>
                      <a:pt x="1" y="7599"/>
                    </a:lnTo>
                    <a:lnTo>
                      <a:pt x="49" y="7721"/>
                    </a:lnTo>
                    <a:lnTo>
                      <a:pt x="98" y="7843"/>
                    </a:lnTo>
                    <a:lnTo>
                      <a:pt x="171" y="7940"/>
                    </a:lnTo>
                    <a:lnTo>
                      <a:pt x="268" y="8037"/>
                    </a:lnTo>
                    <a:lnTo>
                      <a:pt x="390" y="8111"/>
                    </a:lnTo>
                    <a:lnTo>
                      <a:pt x="512" y="8159"/>
                    </a:lnTo>
                    <a:lnTo>
                      <a:pt x="634" y="8184"/>
                    </a:lnTo>
                    <a:lnTo>
                      <a:pt x="2071" y="8354"/>
                    </a:lnTo>
                    <a:lnTo>
                      <a:pt x="2071" y="8354"/>
                    </a:lnTo>
                    <a:lnTo>
                      <a:pt x="2168" y="8646"/>
                    </a:lnTo>
                    <a:lnTo>
                      <a:pt x="2266" y="8914"/>
                    </a:lnTo>
                    <a:lnTo>
                      <a:pt x="2387" y="9206"/>
                    </a:lnTo>
                    <a:lnTo>
                      <a:pt x="2533" y="9474"/>
                    </a:lnTo>
                    <a:lnTo>
                      <a:pt x="1632" y="10619"/>
                    </a:lnTo>
                    <a:lnTo>
                      <a:pt x="1632" y="10619"/>
                    </a:lnTo>
                    <a:lnTo>
                      <a:pt x="1559" y="10741"/>
                    </a:lnTo>
                    <a:lnTo>
                      <a:pt x="1511" y="10863"/>
                    </a:lnTo>
                    <a:lnTo>
                      <a:pt x="1486" y="10984"/>
                    </a:lnTo>
                    <a:lnTo>
                      <a:pt x="1486" y="11106"/>
                    </a:lnTo>
                    <a:lnTo>
                      <a:pt x="1511" y="11228"/>
                    </a:lnTo>
                    <a:lnTo>
                      <a:pt x="1559" y="11350"/>
                    </a:lnTo>
                    <a:lnTo>
                      <a:pt x="1608" y="11472"/>
                    </a:lnTo>
                    <a:lnTo>
                      <a:pt x="1705" y="11569"/>
                    </a:lnTo>
                    <a:lnTo>
                      <a:pt x="2387" y="12251"/>
                    </a:lnTo>
                    <a:lnTo>
                      <a:pt x="2387" y="12251"/>
                    </a:lnTo>
                    <a:lnTo>
                      <a:pt x="2485" y="12348"/>
                    </a:lnTo>
                    <a:lnTo>
                      <a:pt x="2582" y="12397"/>
                    </a:lnTo>
                    <a:lnTo>
                      <a:pt x="2728" y="12446"/>
                    </a:lnTo>
                    <a:lnTo>
                      <a:pt x="2850" y="12470"/>
                    </a:lnTo>
                    <a:lnTo>
                      <a:pt x="2972" y="12470"/>
                    </a:lnTo>
                    <a:lnTo>
                      <a:pt x="3094" y="12421"/>
                    </a:lnTo>
                    <a:lnTo>
                      <a:pt x="3215" y="12373"/>
                    </a:lnTo>
                    <a:lnTo>
                      <a:pt x="3337" y="12324"/>
                    </a:lnTo>
                    <a:lnTo>
                      <a:pt x="4482" y="11423"/>
                    </a:lnTo>
                    <a:lnTo>
                      <a:pt x="4482" y="11423"/>
                    </a:lnTo>
                    <a:lnTo>
                      <a:pt x="4750" y="11545"/>
                    </a:lnTo>
                    <a:lnTo>
                      <a:pt x="5018" y="11691"/>
                    </a:lnTo>
                    <a:lnTo>
                      <a:pt x="5310" y="11788"/>
                    </a:lnTo>
                    <a:lnTo>
                      <a:pt x="5602" y="11886"/>
                    </a:lnTo>
                    <a:lnTo>
                      <a:pt x="5773" y="13322"/>
                    </a:lnTo>
                    <a:lnTo>
                      <a:pt x="5773" y="13322"/>
                    </a:lnTo>
                    <a:lnTo>
                      <a:pt x="5797" y="13444"/>
                    </a:lnTo>
                    <a:lnTo>
                      <a:pt x="5846" y="13566"/>
                    </a:lnTo>
                    <a:lnTo>
                      <a:pt x="5919" y="13688"/>
                    </a:lnTo>
                    <a:lnTo>
                      <a:pt x="6016" y="13785"/>
                    </a:lnTo>
                    <a:lnTo>
                      <a:pt x="6114" y="13858"/>
                    </a:lnTo>
                    <a:lnTo>
                      <a:pt x="6235" y="13907"/>
                    </a:lnTo>
                    <a:lnTo>
                      <a:pt x="6357" y="13956"/>
                    </a:lnTo>
                    <a:lnTo>
                      <a:pt x="6479" y="13956"/>
                    </a:lnTo>
                    <a:lnTo>
                      <a:pt x="7453" y="13956"/>
                    </a:lnTo>
                    <a:lnTo>
                      <a:pt x="7453" y="13956"/>
                    </a:lnTo>
                    <a:lnTo>
                      <a:pt x="7575" y="13956"/>
                    </a:lnTo>
                    <a:lnTo>
                      <a:pt x="7721" y="13907"/>
                    </a:lnTo>
                    <a:lnTo>
                      <a:pt x="7818" y="13858"/>
                    </a:lnTo>
                    <a:lnTo>
                      <a:pt x="7940" y="13785"/>
                    </a:lnTo>
                    <a:lnTo>
                      <a:pt x="8013" y="13688"/>
                    </a:lnTo>
                    <a:lnTo>
                      <a:pt x="8086" y="13566"/>
                    </a:lnTo>
                    <a:lnTo>
                      <a:pt x="8135" y="13444"/>
                    </a:lnTo>
                    <a:lnTo>
                      <a:pt x="8159" y="13322"/>
                    </a:lnTo>
                    <a:lnTo>
                      <a:pt x="8330" y="11886"/>
                    </a:lnTo>
                    <a:lnTo>
                      <a:pt x="8330" y="11886"/>
                    </a:lnTo>
                    <a:lnTo>
                      <a:pt x="8622" y="11788"/>
                    </a:lnTo>
                    <a:lnTo>
                      <a:pt x="8914" y="11691"/>
                    </a:lnTo>
                    <a:lnTo>
                      <a:pt x="9207" y="11545"/>
                    </a:lnTo>
                    <a:lnTo>
                      <a:pt x="9475" y="11423"/>
                    </a:lnTo>
                    <a:lnTo>
                      <a:pt x="10619" y="12324"/>
                    </a:lnTo>
                    <a:lnTo>
                      <a:pt x="10619" y="12324"/>
                    </a:lnTo>
                    <a:lnTo>
                      <a:pt x="10717" y="12373"/>
                    </a:lnTo>
                    <a:lnTo>
                      <a:pt x="10838" y="12421"/>
                    </a:lnTo>
                    <a:lnTo>
                      <a:pt x="10960" y="12470"/>
                    </a:lnTo>
                    <a:lnTo>
                      <a:pt x="11106" y="12470"/>
                    </a:lnTo>
                    <a:lnTo>
                      <a:pt x="11228" y="12446"/>
                    </a:lnTo>
                    <a:lnTo>
                      <a:pt x="11350" y="12397"/>
                    </a:lnTo>
                    <a:lnTo>
                      <a:pt x="11472" y="12348"/>
                    </a:lnTo>
                    <a:lnTo>
                      <a:pt x="11569" y="12251"/>
                    </a:lnTo>
                    <a:lnTo>
                      <a:pt x="12251" y="11569"/>
                    </a:lnTo>
                    <a:lnTo>
                      <a:pt x="12251" y="11569"/>
                    </a:lnTo>
                    <a:lnTo>
                      <a:pt x="12324" y="11472"/>
                    </a:lnTo>
                    <a:lnTo>
                      <a:pt x="12397" y="11350"/>
                    </a:lnTo>
                    <a:lnTo>
                      <a:pt x="12422" y="11228"/>
                    </a:lnTo>
                    <a:lnTo>
                      <a:pt x="12446" y="11106"/>
                    </a:lnTo>
                    <a:lnTo>
                      <a:pt x="12446" y="10984"/>
                    </a:lnTo>
                    <a:lnTo>
                      <a:pt x="12422" y="10863"/>
                    </a:lnTo>
                    <a:lnTo>
                      <a:pt x="12373" y="10741"/>
                    </a:lnTo>
                    <a:lnTo>
                      <a:pt x="12300" y="10619"/>
                    </a:lnTo>
                    <a:lnTo>
                      <a:pt x="11399" y="9474"/>
                    </a:lnTo>
                    <a:lnTo>
                      <a:pt x="11399" y="9474"/>
                    </a:lnTo>
                    <a:lnTo>
                      <a:pt x="11545" y="9206"/>
                    </a:lnTo>
                    <a:lnTo>
                      <a:pt x="11667" y="8914"/>
                    </a:lnTo>
                    <a:lnTo>
                      <a:pt x="11788" y="8646"/>
                    </a:lnTo>
                    <a:lnTo>
                      <a:pt x="11861" y="8354"/>
                    </a:lnTo>
                    <a:lnTo>
                      <a:pt x="13323" y="8184"/>
                    </a:lnTo>
                    <a:lnTo>
                      <a:pt x="13323" y="8184"/>
                    </a:lnTo>
                    <a:lnTo>
                      <a:pt x="13444" y="8159"/>
                    </a:lnTo>
                    <a:lnTo>
                      <a:pt x="13566" y="8111"/>
                    </a:lnTo>
                    <a:lnTo>
                      <a:pt x="13664" y="8037"/>
                    </a:lnTo>
                    <a:lnTo>
                      <a:pt x="13761" y="7940"/>
                    </a:lnTo>
                    <a:lnTo>
                      <a:pt x="13834" y="7843"/>
                    </a:lnTo>
                    <a:lnTo>
                      <a:pt x="13907" y="7721"/>
                    </a:lnTo>
                    <a:lnTo>
                      <a:pt x="13932" y="7599"/>
                    </a:lnTo>
                    <a:lnTo>
                      <a:pt x="13956" y="7453"/>
                    </a:lnTo>
                    <a:lnTo>
                      <a:pt x="13956" y="6503"/>
                    </a:lnTo>
                    <a:lnTo>
                      <a:pt x="13956" y="6503"/>
                    </a:lnTo>
                    <a:lnTo>
                      <a:pt x="13932" y="6381"/>
                    </a:lnTo>
                    <a:lnTo>
                      <a:pt x="13907" y="6235"/>
                    </a:lnTo>
                    <a:lnTo>
                      <a:pt x="13834" y="6138"/>
                    </a:lnTo>
                    <a:lnTo>
                      <a:pt x="13761" y="6016"/>
                    </a:lnTo>
                    <a:lnTo>
                      <a:pt x="13664" y="5943"/>
                    </a:lnTo>
                    <a:lnTo>
                      <a:pt x="13566" y="5870"/>
                    </a:lnTo>
                    <a:lnTo>
                      <a:pt x="13444" y="5821"/>
                    </a:lnTo>
                    <a:lnTo>
                      <a:pt x="13323" y="5772"/>
                    </a:lnTo>
                    <a:lnTo>
                      <a:pt x="13323" y="5772"/>
                    </a:lnTo>
                    <a:close/>
                    <a:moveTo>
                      <a:pt x="8573" y="8598"/>
                    </a:moveTo>
                    <a:lnTo>
                      <a:pt x="8573" y="8598"/>
                    </a:lnTo>
                    <a:lnTo>
                      <a:pt x="8403" y="8744"/>
                    </a:lnTo>
                    <a:lnTo>
                      <a:pt x="8232" y="8890"/>
                    </a:lnTo>
                    <a:lnTo>
                      <a:pt x="8038" y="8987"/>
                    </a:lnTo>
                    <a:lnTo>
                      <a:pt x="7818" y="9085"/>
                    </a:lnTo>
                    <a:lnTo>
                      <a:pt x="7624" y="9158"/>
                    </a:lnTo>
                    <a:lnTo>
                      <a:pt x="7404" y="9206"/>
                    </a:lnTo>
                    <a:lnTo>
                      <a:pt x="7185" y="9231"/>
                    </a:lnTo>
                    <a:lnTo>
                      <a:pt x="6966" y="9255"/>
                    </a:lnTo>
                    <a:lnTo>
                      <a:pt x="6747" y="9231"/>
                    </a:lnTo>
                    <a:lnTo>
                      <a:pt x="6528" y="9206"/>
                    </a:lnTo>
                    <a:lnTo>
                      <a:pt x="6333" y="9158"/>
                    </a:lnTo>
                    <a:lnTo>
                      <a:pt x="6114" y="9085"/>
                    </a:lnTo>
                    <a:lnTo>
                      <a:pt x="5919" y="8987"/>
                    </a:lnTo>
                    <a:lnTo>
                      <a:pt x="5724" y="8890"/>
                    </a:lnTo>
                    <a:lnTo>
                      <a:pt x="5529" y="8744"/>
                    </a:lnTo>
                    <a:lnTo>
                      <a:pt x="5359" y="8598"/>
                    </a:lnTo>
                    <a:lnTo>
                      <a:pt x="5359" y="8598"/>
                    </a:lnTo>
                    <a:lnTo>
                      <a:pt x="5212" y="8427"/>
                    </a:lnTo>
                    <a:lnTo>
                      <a:pt x="5066" y="8232"/>
                    </a:lnTo>
                    <a:lnTo>
                      <a:pt x="4969" y="8037"/>
                    </a:lnTo>
                    <a:lnTo>
                      <a:pt x="4871" y="7843"/>
                    </a:lnTo>
                    <a:lnTo>
                      <a:pt x="4798" y="7623"/>
                    </a:lnTo>
                    <a:lnTo>
                      <a:pt x="4750" y="7404"/>
                    </a:lnTo>
                    <a:lnTo>
                      <a:pt x="4701" y="7209"/>
                    </a:lnTo>
                    <a:lnTo>
                      <a:pt x="4701" y="6990"/>
                    </a:lnTo>
                    <a:lnTo>
                      <a:pt x="4701" y="6771"/>
                    </a:lnTo>
                    <a:lnTo>
                      <a:pt x="4750" y="6552"/>
                    </a:lnTo>
                    <a:lnTo>
                      <a:pt x="4798" y="6333"/>
                    </a:lnTo>
                    <a:lnTo>
                      <a:pt x="4871" y="6138"/>
                    </a:lnTo>
                    <a:lnTo>
                      <a:pt x="4969" y="5919"/>
                    </a:lnTo>
                    <a:lnTo>
                      <a:pt x="5066" y="5724"/>
                    </a:lnTo>
                    <a:lnTo>
                      <a:pt x="5212" y="5553"/>
                    </a:lnTo>
                    <a:lnTo>
                      <a:pt x="5359" y="5383"/>
                    </a:lnTo>
                    <a:lnTo>
                      <a:pt x="5359" y="5383"/>
                    </a:lnTo>
                    <a:lnTo>
                      <a:pt x="5529" y="5212"/>
                    </a:lnTo>
                    <a:lnTo>
                      <a:pt x="5724" y="5091"/>
                    </a:lnTo>
                    <a:lnTo>
                      <a:pt x="5919" y="4969"/>
                    </a:lnTo>
                    <a:lnTo>
                      <a:pt x="6114" y="4871"/>
                    </a:lnTo>
                    <a:lnTo>
                      <a:pt x="6333" y="4798"/>
                    </a:lnTo>
                    <a:lnTo>
                      <a:pt x="6528" y="4750"/>
                    </a:lnTo>
                    <a:lnTo>
                      <a:pt x="6747" y="4725"/>
                    </a:lnTo>
                    <a:lnTo>
                      <a:pt x="6966" y="4701"/>
                    </a:lnTo>
                    <a:lnTo>
                      <a:pt x="7185" y="4725"/>
                    </a:lnTo>
                    <a:lnTo>
                      <a:pt x="7404" y="4750"/>
                    </a:lnTo>
                    <a:lnTo>
                      <a:pt x="7624" y="4798"/>
                    </a:lnTo>
                    <a:lnTo>
                      <a:pt x="7818" y="4871"/>
                    </a:lnTo>
                    <a:lnTo>
                      <a:pt x="8038" y="4969"/>
                    </a:lnTo>
                    <a:lnTo>
                      <a:pt x="8232" y="5091"/>
                    </a:lnTo>
                    <a:lnTo>
                      <a:pt x="8403" y="5212"/>
                    </a:lnTo>
                    <a:lnTo>
                      <a:pt x="8573" y="5383"/>
                    </a:lnTo>
                    <a:lnTo>
                      <a:pt x="8573" y="5383"/>
                    </a:lnTo>
                    <a:lnTo>
                      <a:pt x="8744" y="5553"/>
                    </a:lnTo>
                    <a:lnTo>
                      <a:pt x="8866" y="5724"/>
                    </a:lnTo>
                    <a:lnTo>
                      <a:pt x="8987" y="5919"/>
                    </a:lnTo>
                    <a:lnTo>
                      <a:pt x="9085" y="6138"/>
                    </a:lnTo>
                    <a:lnTo>
                      <a:pt x="9158" y="6333"/>
                    </a:lnTo>
                    <a:lnTo>
                      <a:pt x="9207" y="6552"/>
                    </a:lnTo>
                    <a:lnTo>
                      <a:pt x="9231" y="6771"/>
                    </a:lnTo>
                    <a:lnTo>
                      <a:pt x="9231" y="6990"/>
                    </a:lnTo>
                    <a:lnTo>
                      <a:pt x="9231" y="7209"/>
                    </a:lnTo>
                    <a:lnTo>
                      <a:pt x="9207" y="7404"/>
                    </a:lnTo>
                    <a:lnTo>
                      <a:pt x="9158" y="7623"/>
                    </a:lnTo>
                    <a:lnTo>
                      <a:pt x="9085" y="7843"/>
                    </a:lnTo>
                    <a:lnTo>
                      <a:pt x="8987" y="8037"/>
                    </a:lnTo>
                    <a:lnTo>
                      <a:pt x="8866" y="8232"/>
                    </a:lnTo>
                    <a:lnTo>
                      <a:pt x="8744" y="8427"/>
                    </a:lnTo>
                    <a:lnTo>
                      <a:pt x="8573" y="8598"/>
                    </a:lnTo>
                    <a:lnTo>
                      <a:pt x="8573" y="8598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" name="Google Shape;390;p34"/>
              <p:cNvSpPr/>
              <p:nvPr/>
            </p:nvSpPr>
            <p:spPr>
              <a:xfrm>
                <a:off x="4676175" y="1675519"/>
                <a:ext cx="365840" cy="381598"/>
              </a:xfrm>
              <a:custGeom>
                <a:avLst/>
                <a:gdLst/>
                <a:ahLst/>
                <a:cxnLst/>
                <a:rect l="l" t="t" r="r" b="b"/>
                <a:pathLst>
                  <a:path w="7941" h="7941" fill="none" extrusionOk="0">
                    <a:moveTo>
                      <a:pt x="7258" y="2144"/>
                    </a:moveTo>
                    <a:lnTo>
                      <a:pt x="6138" y="2388"/>
                    </a:lnTo>
                    <a:lnTo>
                      <a:pt x="6138" y="2388"/>
                    </a:lnTo>
                    <a:lnTo>
                      <a:pt x="6016" y="2217"/>
                    </a:lnTo>
                    <a:lnTo>
                      <a:pt x="5870" y="2071"/>
                    </a:lnTo>
                    <a:lnTo>
                      <a:pt x="6260" y="975"/>
                    </a:lnTo>
                    <a:lnTo>
                      <a:pt x="6260" y="975"/>
                    </a:lnTo>
                    <a:lnTo>
                      <a:pt x="6284" y="902"/>
                    </a:lnTo>
                    <a:lnTo>
                      <a:pt x="6284" y="829"/>
                    </a:lnTo>
                    <a:lnTo>
                      <a:pt x="6260" y="683"/>
                    </a:lnTo>
                    <a:lnTo>
                      <a:pt x="6162" y="561"/>
                    </a:lnTo>
                    <a:lnTo>
                      <a:pt x="6114" y="488"/>
                    </a:lnTo>
                    <a:lnTo>
                      <a:pt x="6065" y="464"/>
                    </a:lnTo>
                    <a:lnTo>
                      <a:pt x="5553" y="196"/>
                    </a:lnTo>
                    <a:lnTo>
                      <a:pt x="5553" y="196"/>
                    </a:lnTo>
                    <a:lnTo>
                      <a:pt x="5480" y="171"/>
                    </a:lnTo>
                    <a:lnTo>
                      <a:pt x="5407" y="171"/>
                    </a:lnTo>
                    <a:lnTo>
                      <a:pt x="5261" y="171"/>
                    </a:lnTo>
                    <a:lnTo>
                      <a:pt x="5115" y="244"/>
                    </a:lnTo>
                    <a:lnTo>
                      <a:pt x="5066" y="293"/>
                    </a:lnTo>
                    <a:lnTo>
                      <a:pt x="5018" y="342"/>
                    </a:lnTo>
                    <a:lnTo>
                      <a:pt x="4384" y="1316"/>
                    </a:lnTo>
                    <a:lnTo>
                      <a:pt x="4384" y="1316"/>
                    </a:lnTo>
                    <a:lnTo>
                      <a:pt x="4165" y="1292"/>
                    </a:lnTo>
                    <a:lnTo>
                      <a:pt x="3970" y="1292"/>
                    </a:lnTo>
                    <a:lnTo>
                      <a:pt x="3483" y="244"/>
                    </a:lnTo>
                    <a:lnTo>
                      <a:pt x="3483" y="244"/>
                    </a:lnTo>
                    <a:lnTo>
                      <a:pt x="3435" y="171"/>
                    </a:lnTo>
                    <a:lnTo>
                      <a:pt x="3386" y="123"/>
                    </a:lnTo>
                    <a:lnTo>
                      <a:pt x="3264" y="50"/>
                    </a:lnTo>
                    <a:lnTo>
                      <a:pt x="3118" y="1"/>
                    </a:lnTo>
                    <a:lnTo>
                      <a:pt x="3045" y="1"/>
                    </a:lnTo>
                    <a:lnTo>
                      <a:pt x="2972" y="25"/>
                    </a:lnTo>
                    <a:lnTo>
                      <a:pt x="2436" y="196"/>
                    </a:lnTo>
                    <a:lnTo>
                      <a:pt x="2436" y="196"/>
                    </a:lnTo>
                    <a:lnTo>
                      <a:pt x="2363" y="220"/>
                    </a:lnTo>
                    <a:lnTo>
                      <a:pt x="2290" y="269"/>
                    </a:lnTo>
                    <a:lnTo>
                      <a:pt x="2192" y="391"/>
                    </a:lnTo>
                    <a:lnTo>
                      <a:pt x="2144" y="537"/>
                    </a:lnTo>
                    <a:lnTo>
                      <a:pt x="2144" y="610"/>
                    </a:lnTo>
                    <a:lnTo>
                      <a:pt x="2144" y="683"/>
                    </a:lnTo>
                    <a:lnTo>
                      <a:pt x="2387" y="1828"/>
                    </a:lnTo>
                    <a:lnTo>
                      <a:pt x="2387" y="1828"/>
                    </a:lnTo>
                    <a:lnTo>
                      <a:pt x="2217" y="1949"/>
                    </a:lnTo>
                    <a:lnTo>
                      <a:pt x="2071" y="2095"/>
                    </a:lnTo>
                    <a:lnTo>
                      <a:pt x="999" y="1681"/>
                    </a:lnTo>
                    <a:lnTo>
                      <a:pt x="999" y="1681"/>
                    </a:lnTo>
                    <a:lnTo>
                      <a:pt x="926" y="1681"/>
                    </a:lnTo>
                    <a:lnTo>
                      <a:pt x="829" y="1657"/>
                    </a:lnTo>
                    <a:lnTo>
                      <a:pt x="682" y="1706"/>
                    </a:lnTo>
                    <a:lnTo>
                      <a:pt x="561" y="1779"/>
                    </a:lnTo>
                    <a:lnTo>
                      <a:pt x="512" y="1828"/>
                    </a:lnTo>
                    <a:lnTo>
                      <a:pt x="463" y="1901"/>
                    </a:lnTo>
                    <a:lnTo>
                      <a:pt x="220" y="2388"/>
                    </a:lnTo>
                    <a:lnTo>
                      <a:pt x="220" y="2388"/>
                    </a:lnTo>
                    <a:lnTo>
                      <a:pt x="195" y="2461"/>
                    </a:lnTo>
                    <a:lnTo>
                      <a:pt x="171" y="2534"/>
                    </a:lnTo>
                    <a:lnTo>
                      <a:pt x="195" y="2704"/>
                    </a:lnTo>
                    <a:lnTo>
                      <a:pt x="244" y="2826"/>
                    </a:lnTo>
                    <a:lnTo>
                      <a:pt x="293" y="2899"/>
                    </a:lnTo>
                    <a:lnTo>
                      <a:pt x="366" y="2948"/>
                    </a:lnTo>
                    <a:lnTo>
                      <a:pt x="1340" y="3581"/>
                    </a:lnTo>
                    <a:lnTo>
                      <a:pt x="1340" y="3581"/>
                    </a:lnTo>
                    <a:lnTo>
                      <a:pt x="1316" y="3776"/>
                    </a:lnTo>
                    <a:lnTo>
                      <a:pt x="1291" y="3995"/>
                    </a:lnTo>
                    <a:lnTo>
                      <a:pt x="244" y="4482"/>
                    </a:lnTo>
                    <a:lnTo>
                      <a:pt x="244" y="4482"/>
                    </a:lnTo>
                    <a:lnTo>
                      <a:pt x="195" y="4507"/>
                    </a:lnTo>
                    <a:lnTo>
                      <a:pt x="122" y="4555"/>
                    </a:lnTo>
                    <a:lnTo>
                      <a:pt x="49" y="4701"/>
                    </a:lnTo>
                    <a:lnTo>
                      <a:pt x="0" y="4848"/>
                    </a:lnTo>
                    <a:lnTo>
                      <a:pt x="25" y="4921"/>
                    </a:lnTo>
                    <a:lnTo>
                      <a:pt x="25" y="4994"/>
                    </a:lnTo>
                    <a:lnTo>
                      <a:pt x="220" y="5530"/>
                    </a:lnTo>
                    <a:lnTo>
                      <a:pt x="220" y="5530"/>
                    </a:lnTo>
                    <a:lnTo>
                      <a:pt x="244" y="5578"/>
                    </a:lnTo>
                    <a:lnTo>
                      <a:pt x="293" y="5651"/>
                    </a:lnTo>
                    <a:lnTo>
                      <a:pt x="390" y="5749"/>
                    </a:lnTo>
                    <a:lnTo>
                      <a:pt x="536" y="5797"/>
                    </a:lnTo>
                    <a:lnTo>
                      <a:pt x="609" y="5797"/>
                    </a:lnTo>
                    <a:lnTo>
                      <a:pt x="682" y="5797"/>
                    </a:lnTo>
                    <a:lnTo>
                      <a:pt x="1827" y="5554"/>
                    </a:lnTo>
                    <a:lnTo>
                      <a:pt x="1827" y="5554"/>
                    </a:lnTo>
                    <a:lnTo>
                      <a:pt x="1949" y="5724"/>
                    </a:lnTo>
                    <a:lnTo>
                      <a:pt x="2095" y="5870"/>
                    </a:lnTo>
                    <a:lnTo>
                      <a:pt x="1705" y="6966"/>
                    </a:lnTo>
                    <a:lnTo>
                      <a:pt x="1705" y="6966"/>
                    </a:lnTo>
                    <a:lnTo>
                      <a:pt x="1681" y="7040"/>
                    </a:lnTo>
                    <a:lnTo>
                      <a:pt x="1681" y="7113"/>
                    </a:lnTo>
                    <a:lnTo>
                      <a:pt x="1705" y="7259"/>
                    </a:lnTo>
                    <a:lnTo>
                      <a:pt x="1778" y="7380"/>
                    </a:lnTo>
                    <a:lnTo>
                      <a:pt x="1851" y="7429"/>
                    </a:lnTo>
                    <a:lnTo>
                      <a:pt x="1900" y="7478"/>
                    </a:lnTo>
                    <a:lnTo>
                      <a:pt x="2412" y="7721"/>
                    </a:lnTo>
                    <a:lnTo>
                      <a:pt x="2412" y="7721"/>
                    </a:lnTo>
                    <a:lnTo>
                      <a:pt x="2485" y="7770"/>
                    </a:lnTo>
                    <a:lnTo>
                      <a:pt x="2558" y="7770"/>
                    </a:lnTo>
                    <a:lnTo>
                      <a:pt x="2704" y="7770"/>
                    </a:lnTo>
                    <a:lnTo>
                      <a:pt x="2850" y="7697"/>
                    </a:lnTo>
                    <a:lnTo>
                      <a:pt x="2899" y="7648"/>
                    </a:lnTo>
                    <a:lnTo>
                      <a:pt x="2947" y="7600"/>
                    </a:lnTo>
                    <a:lnTo>
                      <a:pt x="3581" y="6625"/>
                    </a:lnTo>
                    <a:lnTo>
                      <a:pt x="3581" y="6625"/>
                    </a:lnTo>
                    <a:lnTo>
                      <a:pt x="3800" y="6650"/>
                    </a:lnTo>
                    <a:lnTo>
                      <a:pt x="3995" y="6650"/>
                    </a:lnTo>
                    <a:lnTo>
                      <a:pt x="4482" y="7697"/>
                    </a:lnTo>
                    <a:lnTo>
                      <a:pt x="4482" y="7697"/>
                    </a:lnTo>
                    <a:lnTo>
                      <a:pt x="4531" y="7770"/>
                    </a:lnTo>
                    <a:lnTo>
                      <a:pt x="4579" y="7819"/>
                    </a:lnTo>
                    <a:lnTo>
                      <a:pt x="4701" y="7892"/>
                    </a:lnTo>
                    <a:lnTo>
                      <a:pt x="4847" y="7941"/>
                    </a:lnTo>
                    <a:lnTo>
                      <a:pt x="4920" y="7941"/>
                    </a:lnTo>
                    <a:lnTo>
                      <a:pt x="4993" y="7916"/>
                    </a:lnTo>
                    <a:lnTo>
                      <a:pt x="5529" y="7746"/>
                    </a:lnTo>
                    <a:lnTo>
                      <a:pt x="5529" y="7746"/>
                    </a:lnTo>
                    <a:lnTo>
                      <a:pt x="5602" y="7721"/>
                    </a:lnTo>
                    <a:lnTo>
                      <a:pt x="5651" y="7673"/>
                    </a:lnTo>
                    <a:lnTo>
                      <a:pt x="5748" y="7551"/>
                    </a:lnTo>
                    <a:lnTo>
                      <a:pt x="5821" y="7405"/>
                    </a:lnTo>
                    <a:lnTo>
                      <a:pt x="5821" y="7332"/>
                    </a:lnTo>
                    <a:lnTo>
                      <a:pt x="5821" y="7259"/>
                    </a:lnTo>
                    <a:lnTo>
                      <a:pt x="5578" y="6114"/>
                    </a:lnTo>
                    <a:lnTo>
                      <a:pt x="5578" y="6114"/>
                    </a:lnTo>
                    <a:lnTo>
                      <a:pt x="5724" y="5992"/>
                    </a:lnTo>
                    <a:lnTo>
                      <a:pt x="5894" y="5846"/>
                    </a:lnTo>
                    <a:lnTo>
                      <a:pt x="6966" y="6260"/>
                    </a:lnTo>
                    <a:lnTo>
                      <a:pt x="6966" y="6260"/>
                    </a:lnTo>
                    <a:lnTo>
                      <a:pt x="7039" y="6260"/>
                    </a:lnTo>
                    <a:lnTo>
                      <a:pt x="7112" y="6285"/>
                    </a:lnTo>
                    <a:lnTo>
                      <a:pt x="7258" y="6236"/>
                    </a:lnTo>
                    <a:lnTo>
                      <a:pt x="7404" y="6163"/>
                    </a:lnTo>
                    <a:lnTo>
                      <a:pt x="7453" y="6114"/>
                    </a:lnTo>
                    <a:lnTo>
                      <a:pt x="7502" y="6041"/>
                    </a:lnTo>
                    <a:lnTo>
                      <a:pt x="7745" y="5530"/>
                    </a:lnTo>
                    <a:lnTo>
                      <a:pt x="7745" y="5530"/>
                    </a:lnTo>
                    <a:lnTo>
                      <a:pt x="7770" y="5481"/>
                    </a:lnTo>
                    <a:lnTo>
                      <a:pt x="7794" y="5383"/>
                    </a:lnTo>
                    <a:lnTo>
                      <a:pt x="7770" y="5237"/>
                    </a:lnTo>
                    <a:lnTo>
                      <a:pt x="7697" y="5115"/>
                    </a:lnTo>
                    <a:lnTo>
                      <a:pt x="7648" y="5042"/>
                    </a:lnTo>
                    <a:lnTo>
                      <a:pt x="7599" y="4994"/>
                    </a:lnTo>
                    <a:lnTo>
                      <a:pt x="6625" y="4360"/>
                    </a:lnTo>
                    <a:lnTo>
                      <a:pt x="6625" y="4360"/>
                    </a:lnTo>
                    <a:lnTo>
                      <a:pt x="6649" y="4166"/>
                    </a:lnTo>
                    <a:lnTo>
                      <a:pt x="6649" y="3946"/>
                    </a:lnTo>
                    <a:lnTo>
                      <a:pt x="7697" y="3459"/>
                    </a:lnTo>
                    <a:lnTo>
                      <a:pt x="7697" y="3459"/>
                    </a:lnTo>
                    <a:lnTo>
                      <a:pt x="7770" y="3435"/>
                    </a:lnTo>
                    <a:lnTo>
                      <a:pt x="7843" y="3386"/>
                    </a:lnTo>
                    <a:lnTo>
                      <a:pt x="7916" y="3240"/>
                    </a:lnTo>
                    <a:lnTo>
                      <a:pt x="7940" y="3094"/>
                    </a:lnTo>
                    <a:lnTo>
                      <a:pt x="7940" y="3021"/>
                    </a:lnTo>
                    <a:lnTo>
                      <a:pt x="7940" y="2948"/>
                    </a:lnTo>
                    <a:lnTo>
                      <a:pt x="7745" y="2412"/>
                    </a:lnTo>
                    <a:lnTo>
                      <a:pt x="7745" y="2412"/>
                    </a:lnTo>
                    <a:lnTo>
                      <a:pt x="7721" y="2339"/>
                    </a:lnTo>
                    <a:lnTo>
                      <a:pt x="7672" y="2290"/>
                    </a:lnTo>
                    <a:lnTo>
                      <a:pt x="7551" y="2193"/>
                    </a:lnTo>
                    <a:lnTo>
                      <a:pt x="7429" y="2144"/>
                    </a:lnTo>
                    <a:lnTo>
                      <a:pt x="7356" y="2144"/>
                    </a:lnTo>
                    <a:lnTo>
                      <a:pt x="7258" y="2144"/>
                    </a:lnTo>
                    <a:lnTo>
                      <a:pt x="7258" y="2144"/>
                    </a:lnTo>
                    <a:close/>
                    <a:moveTo>
                      <a:pt x="5480" y="4726"/>
                    </a:moveTo>
                    <a:lnTo>
                      <a:pt x="5480" y="4726"/>
                    </a:lnTo>
                    <a:lnTo>
                      <a:pt x="5383" y="4872"/>
                    </a:lnTo>
                    <a:lnTo>
                      <a:pt x="5286" y="4994"/>
                    </a:lnTo>
                    <a:lnTo>
                      <a:pt x="5188" y="5140"/>
                    </a:lnTo>
                    <a:lnTo>
                      <a:pt x="5066" y="5237"/>
                    </a:lnTo>
                    <a:lnTo>
                      <a:pt x="4945" y="5335"/>
                    </a:lnTo>
                    <a:lnTo>
                      <a:pt x="4798" y="5432"/>
                    </a:lnTo>
                    <a:lnTo>
                      <a:pt x="4652" y="5505"/>
                    </a:lnTo>
                    <a:lnTo>
                      <a:pt x="4506" y="5554"/>
                    </a:lnTo>
                    <a:lnTo>
                      <a:pt x="4360" y="5603"/>
                    </a:lnTo>
                    <a:lnTo>
                      <a:pt x="4190" y="5627"/>
                    </a:lnTo>
                    <a:lnTo>
                      <a:pt x="4043" y="5651"/>
                    </a:lnTo>
                    <a:lnTo>
                      <a:pt x="3873" y="5627"/>
                    </a:lnTo>
                    <a:lnTo>
                      <a:pt x="3702" y="5627"/>
                    </a:lnTo>
                    <a:lnTo>
                      <a:pt x="3556" y="5578"/>
                    </a:lnTo>
                    <a:lnTo>
                      <a:pt x="3386" y="5530"/>
                    </a:lnTo>
                    <a:lnTo>
                      <a:pt x="3240" y="5456"/>
                    </a:lnTo>
                    <a:lnTo>
                      <a:pt x="3240" y="5456"/>
                    </a:lnTo>
                    <a:lnTo>
                      <a:pt x="3094" y="5383"/>
                    </a:lnTo>
                    <a:lnTo>
                      <a:pt x="2947" y="5286"/>
                    </a:lnTo>
                    <a:lnTo>
                      <a:pt x="2826" y="5164"/>
                    </a:lnTo>
                    <a:lnTo>
                      <a:pt x="2704" y="5067"/>
                    </a:lnTo>
                    <a:lnTo>
                      <a:pt x="2606" y="4921"/>
                    </a:lnTo>
                    <a:lnTo>
                      <a:pt x="2533" y="4799"/>
                    </a:lnTo>
                    <a:lnTo>
                      <a:pt x="2460" y="4653"/>
                    </a:lnTo>
                    <a:lnTo>
                      <a:pt x="2387" y="4507"/>
                    </a:lnTo>
                    <a:lnTo>
                      <a:pt x="2363" y="4336"/>
                    </a:lnTo>
                    <a:lnTo>
                      <a:pt x="2314" y="4190"/>
                    </a:lnTo>
                    <a:lnTo>
                      <a:pt x="2314" y="4020"/>
                    </a:lnTo>
                    <a:lnTo>
                      <a:pt x="2314" y="3873"/>
                    </a:lnTo>
                    <a:lnTo>
                      <a:pt x="2339" y="3703"/>
                    </a:lnTo>
                    <a:lnTo>
                      <a:pt x="2363" y="3532"/>
                    </a:lnTo>
                    <a:lnTo>
                      <a:pt x="2412" y="3386"/>
                    </a:lnTo>
                    <a:lnTo>
                      <a:pt x="2485" y="3216"/>
                    </a:lnTo>
                    <a:lnTo>
                      <a:pt x="2485" y="3216"/>
                    </a:lnTo>
                    <a:lnTo>
                      <a:pt x="2582" y="3070"/>
                    </a:lnTo>
                    <a:lnTo>
                      <a:pt x="2680" y="2948"/>
                    </a:lnTo>
                    <a:lnTo>
                      <a:pt x="2777" y="2802"/>
                    </a:lnTo>
                    <a:lnTo>
                      <a:pt x="2899" y="2704"/>
                    </a:lnTo>
                    <a:lnTo>
                      <a:pt x="3020" y="2607"/>
                    </a:lnTo>
                    <a:lnTo>
                      <a:pt x="3167" y="2509"/>
                    </a:lnTo>
                    <a:lnTo>
                      <a:pt x="3313" y="2436"/>
                    </a:lnTo>
                    <a:lnTo>
                      <a:pt x="3459" y="2388"/>
                    </a:lnTo>
                    <a:lnTo>
                      <a:pt x="3605" y="2339"/>
                    </a:lnTo>
                    <a:lnTo>
                      <a:pt x="3775" y="2315"/>
                    </a:lnTo>
                    <a:lnTo>
                      <a:pt x="3922" y="2290"/>
                    </a:lnTo>
                    <a:lnTo>
                      <a:pt x="4092" y="2315"/>
                    </a:lnTo>
                    <a:lnTo>
                      <a:pt x="4263" y="2315"/>
                    </a:lnTo>
                    <a:lnTo>
                      <a:pt x="4409" y="2363"/>
                    </a:lnTo>
                    <a:lnTo>
                      <a:pt x="4579" y="2412"/>
                    </a:lnTo>
                    <a:lnTo>
                      <a:pt x="4725" y="2485"/>
                    </a:lnTo>
                    <a:lnTo>
                      <a:pt x="4725" y="2485"/>
                    </a:lnTo>
                    <a:lnTo>
                      <a:pt x="4871" y="2558"/>
                    </a:lnTo>
                    <a:lnTo>
                      <a:pt x="5018" y="2656"/>
                    </a:lnTo>
                    <a:lnTo>
                      <a:pt x="5139" y="2777"/>
                    </a:lnTo>
                    <a:lnTo>
                      <a:pt x="5261" y="2875"/>
                    </a:lnTo>
                    <a:lnTo>
                      <a:pt x="5359" y="3021"/>
                    </a:lnTo>
                    <a:lnTo>
                      <a:pt x="5432" y="3143"/>
                    </a:lnTo>
                    <a:lnTo>
                      <a:pt x="5505" y="3289"/>
                    </a:lnTo>
                    <a:lnTo>
                      <a:pt x="5578" y="3435"/>
                    </a:lnTo>
                    <a:lnTo>
                      <a:pt x="5602" y="3605"/>
                    </a:lnTo>
                    <a:lnTo>
                      <a:pt x="5626" y="3752"/>
                    </a:lnTo>
                    <a:lnTo>
                      <a:pt x="5651" y="3922"/>
                    </a:lnTo>
                    <a:lnTo>
                      <a:pt x="5651" y="4068"/>
                    </a:lnTo>
                    <a:lnTo>
                      <a:pt x="5626" y="4239"/>
                    </a:lnTo>
                    <a:lnTo>
                      <a:pt x="5602" y="4409"/>
                    </a:lnTo>
                    <a:lnTo>
                      <a:pt x="5553" y="4555"/>
                    </a:lnTo>
                    <a:lnTo>
                      <a:pt x="5480" y="4726"/>
                    </a:lnTo>
                    <a:lnTo>
                      <a:pt x="5480" y="4726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7" name="Rectángulo 6"/>
            <p:cNvSpPr/>
            <p:nvPr/>
          </p:nvSpPr>
          <p:spPr>
            <a:xfrm>
              <a:off x="1458104" y="711200"/>
              <a:ext cx="7119775" cy="1077218"/>
            </a:xfrm>
            <a:prstGeom prst="rect">
              <a:avLst/>
            </a:prstGeom>
            <a:solidFill>
              <a:srgbClr val="FFFCF9"/>
            </a:solidFill>
          </p:spPr>
          <p:txBody>
            <a:bodyPr wrap="square">
              <a:spAutoFit/>
            </a:bodyPr>
            <a:lstStyle/>
            <a:p>
              <a:r>
                <a:rPr lang="es-CL" sz="3200" b="1" dirty="0">
                  <a:latin typeface="Lato" panose="020F0502020204030203" pitchFamily="34" charset="0"/>
                </a:rPr>
                <a:t>Ámbitos comunales  y niveles de intervención </a:t>
              </a:r>
            </a:p>
          </p:txBody>
        </p:sp>
      </p:grpSp>
      <p:sp>
        <p:nvSpPr>
          <p:cNvPr id="12" name="Rectángulo 17"/>
          <p:cNvSpPr/>
          <p:nvPr/>
        </p:nvSpPr>
        <p:spPr>
          <a:xfrm>
            <a:off x="2462572" y="4269181"/>
            <a:ext cx="567202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>
                <a:latin typeface="Lato" panose="020B0604020202020204" charset="0"/>
              </a:rPr>
              <a:t>Enfoque de derechos con personas mayores</a:t>
            </a:r>
            <a:endParaRPr lang="es-CL" sz="1600" dirty="0">
              <a:latin typeface="Lato" panose="020B060402020202020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303645" y="1579418"/>
            <a:ext cx="0" cy="262444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291770" y="4191990"/>
            <a:ext cx="6842827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17"/>
          <p:cNvSpPr/>
          <p:nvPr/>
        </p:nvSpPr>
        <p:spPr>
          <a:xfrm rot="16200000">
            <a:off x="-310594" y="2402473"/>
            <a:ext cx="259587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L" sz="1600">
                <a:latin typeface="Lato" panose="020B0604020202020204" charset="0"/>
              </a:rPr>
              <a:t>Factores estructurales</a:t>
            </a:r>
            <a:endParaRPr lang="es-CL" sz="1600" dirty="0">
              <a:latin typeface="Lato" panose="020B060402020202020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657057" y="1567543"/>
            <a:ext cx="2962421" cy="1235034"/>
          </a:xfrm>
          <a:prstGeom prst="rect">
            <a:avLst/>
          </a:prstGeom>
          <a:solidFill>
            <a:srgbClr val="FBC348"/>
          </a:solidFill>
          <a:ln>
            <a:solidFill>
              <a:srgbClr val="FBC3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Lato" panose="020B0604020202020204" charset="0"/>
              </a:rPr>
              <a:t>Escenario</a:t>
            </a:r>
            <a:r>
              <a:rPr lang="en-US" b="1" dirty="0">
                <a:solidFill>
                  <a:schemeClr val="tx1"/>
                </a:solidFill>
                <a:latin typeface="Lato" panose="020B0604020202020204" charset="0"/>
              </a:rPr>
              <a:t> 2: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Comunas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recursos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pero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menor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enfoque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de derechos con personas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mayores</a:t>
            </a:r>
            <a:endParaRPr lang="en-US" dirty="0">
              <a:solidFill>
                <a:schemeClr val="tx1"/>
              </a:solidFill>
              <a:latin typeface="Lato" panose="020B0604020202020204" charset="0"/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Aplican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niveles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1, 2, 3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57057" y="2879766"/>
            <a:ext cx="2962421" cy="1235034"/>
          </a:xfrm>
          <a:prstGeom prst="rect">
            <a:avLst/>
          </a:prstGeom>
          <a:solidFill>
            <a:srgbClr val="FEEBAD"/>
          </a:solidFill>
          <a:ln>
            <a:solidFill>
              <a:srgbClr val="FEEBA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Lato" panose="020B0604020202020204" charset="0"/>
              </a:rPr>
              <a:t>Escenario</a:t>
            </a:r>
            <a:r>
              <a:rPr lang="en-US" b="1" dirty="0">
                <a:solidFill>
                  <a:schemeClr val="tx1"/>
                </a:solidFill>
                <a:latin typeface="Lato" panose="020B0604020202020204" charset="0"/>
              </a:rPr>
              <a:t> 1: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Comunas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menos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recursos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y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menor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enfoque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de derechos con personas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mayores</a:t>
            </a:r>
            <a:endParaRPr lang="en-US" dirty="0">
              <a:solidFill>
                <a:schemeClr val="tx1"/>
              </a:solidFill>
              <a:latin typeface="Lato" panose="020B0604020202020204" charset="0"/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Aplican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niveles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1 y 2</a:t>
            </a:r>
            <a:endParaRPr lang="en-US" b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808269" y="1579418"/>
            <a:ext cx="2962421" cy="1235034"/>
          </a:xfrm>
          <a:prstGeom prst="rect">
            <a:avLst/>
          </a:prstGeom>
          <a:solidFill>
            <a:srgbClr val="ED8D32"/>
          </a:solidFill>
          <a:ln>
            <a:solidFill>
              <a:srgbClr val="ED8D3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Lato" panose="020B0604020202020204" charset="0"/>
              </a:rPr>
              <a:t>Escenario</a:t>
            </a:r>
            <a:r>
              <a:rPr lang="en-US" b="1" dirty="0">
                <a:solidFill>
                  <a:schemeClr val="tx1"/>
                </a:solidFill>
                <a:latin typeface="Lato" panose="020B0604020202020204" charset="0"/>
              </a:rPr>
              <a:t> 4: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Comunas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recursos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y con mayor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enfoque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de derechos con personas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mayores</a:t>
            </a:r>
            <a:endParaRPr lang="en-US" dirty="0">
              <a:solidFill>
                <a:schemeClr val="tx1"/>
              </a:solidFill>
              <a:latin typeface="Lato" panose="020B0604020202020204" charset="0"/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Aplican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niveles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1, 2, 3, 4 y 5</a:t>
            </a:r>
          </a:p>
          <a:p>
            <a:pPr algn="ctr"/>
            <a:endParaRPr lang="en-US" b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808269" y="2879766"/>
            <a:ext cx="2962421" cy="1235034"/>
          </a:xfrm>
          <a:prstGeom prst="rect">
            <a:avLst/>
          </a:prstGeom>
          <a:solidFill>
            <a:srgbClr val="FEC27A"/>
          </a:solidFill>
          <a:ln>
            <a:solidFill>
              <a:srgbClr val="FEC2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Lato" panose="020B0604020202020204" charset="0"/>
            </a:endParaRPr>
          </a:p>
          <a:p>
            <a:pPr algn="ctr"/>
            <a:r>
              <a:rPr lang="en-US" b="1" dirty="0" err="1">
                <a:solidFill>
                  <a:schemeClr val="tx1"/>
                </a:solidFill>
                <a:latin typeface="Lato" panose="020B0604020202020204" charset="0"/>
              </a:rPr>
              <a:t>Escenario</a:t>
            </a:r>
            <a:r>
              <a:rPr lang="en-US" b="1" dirty="0">
                <a:solidFill>
                  <a:schemeClr val="tx1"/>
                </a:solidFill>
                <a:latin typeface="Lato" panose="020B0604020202020204" charset="0"/>
              </a:rPr>
              <a:t> 3: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Comunas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menos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recursos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pero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con mayor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enfoque</a:t>
            </a:r>
            <a:r>
              <a:rPr lang="en-US" dirty="0">
                <a:solidFill>
                  <a:schemeClr val="tx1"/>
                </a:solidFill>
                <a:latin typeface="Lato" panose="020B0604020202020204" charset="0"/>
              </a:rPr>
              <a:t> de derechos con personas </a:t>
            </a:r>
            <a:r>
              <a:rPr lang="en-US" dirty="0" err="1">
                <a:solidFill>
                  <a:schemeClr val="tx1"/>
                </a:solidFill>
                <a:latin typeface="Lato" panose="020B0604020202020204" charset="0"/>
              </a:rPr>
              <a:t>mayores</a:t>
            </a:r>
            <a:endParaRPr lang="en-US" dirty="0">
              <a:solidFill>
                <a:schemeClr val="tx1"/>
              </a:solidFill>
              <a:latin typeface="Lato" panose="020B0604020202020204" charset="0"/>
            </a:endParaRPr>
          </a:p>
          <a:p>
            <a:pPr algn="ctr"/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Aplican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</a:t>
            </a:r>
            <a:r>
              <a:rPr lang="en-US" i="1" dirty="0" err="1">
                <a:solidFill>
                  <a:schemeClr val="tx1"/>
                </a:solidFill>
                <a:latin typeface="Lato" panose="020B0604020202020204" charset="0"/>
              </a:rPr>
              <a:t>niveles</a:t>
            </a:r>
            <a:r>
              <a:rPr lang="en-US" i="1" dirty="0">
                <a:solidFill>
                  <a:schemeClr val="tx1"/>
                </a:solidFill>
                <a:latin typeface="Lato" panose="020B0604020202020204" charset="0"/>
              </a:rPr>
              <a:t> 1, 2, 3 y 4</a:t>
            </a:r>
          </a:p>
          <a:p>
            <a:pPr algn="ctr"/>
            <a:endParaRPr lang="en-US" b="1" dirty="0">
              <a:solidFill>
                <a:schemeClr val="tx1"/>
              </a:solidFill>
              <a:latin typeface="La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9754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20320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381000" y="101600"/>
            <a:ext cx="115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400" b="1" dirty="0">
                <a:latin typeface="Lato" panose="020F0502020204030203" pitchFamily="34" charset="0"/>
              </a:rPr>
              <a:t>Índice</a:t>
            </a:r>
          </a:p>
        </p:txBody>
      </p:sp>
      <p:sp>
        <p:nvSpPr>
          <p:cNvPr id="4" name="Elipse 3"/>
          <p:cNvSpPr/>
          <p:nvPr/>
        </p:nvSpPr>
        <p:spPr>
          <a:xfrm>
            <a:off x="973255" y="155116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1</a:t>
            </a:r>
          </a:p>
        </p:txBody>
      </p:sp>
      <p:sp>
        <p:nvSpPr>
          <p:cNvPr id="13" name="Título 2">
            <a:extLst>
              <a:ext uri="{FF2B5EF4-FFF2-40B4-BE49-F238E27FC236}">
                <a16:creationId xmlns:a16="http://schemas.microsoft.com/office/drawing/2014/main" id="{23FD13E7-4BAE-4165-8097-1CCB13560F01}"/>
              </a:ext>
            </a:extLst>
          </p:cNvPr>
          <p:cNvSpPr txBox="1">
            <a:spLocks/>
          </p:cNvSpPr>
          <p:nvPr/>
        </p:nvSpPr>
        <p:spPr>
          <a:xfrm>
            <a:off x="567087" y="260350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Relevancia del estudio</a:t>
            </a:r>
            <a:endParaRPr kumimoji="0" lang="es-CL" sz="16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4" name="Título 2">
            <a:extLst>
              <a:ext uri="{FF2B5EF4-FFF2-40B4-BE49-F238E27FC236}">
                <a16:creationId xmlns:a16="http://schemas.microsoft.com/office/drawing/2014/main" id="{718C37A8-1625-49C7-B790-B1B0200362EF}"/>
              </a:ext>
            </a:extLst>
          </p:cNvPr>
          <p:cNvSpPr txBox="1">
            <a:spLocks/>
          </p:cNvSpPr>
          <p:nvPr/>
        </p:nvSpPr>
        <p:spPr>
          <a:xfrm>
            <a:off x="2547905" y="2532306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Pregunta y metodología</a:t>
            </a:r>
          </a:p>
        </p:txBody>
      </p:sp>
      <p:sp>
        <p:nvSpPr>
          <p:cNvPr id="19" name="Título 2">
            <a:extLst>
              <a:ext uri="{FF2B5EF4-FFF2-40B4-BE49-F238E27FC236}">
                <a16:creationId xmlns:a16="http://schemas.microsoft.com/office/drawing/2014/main" id="{5422CE66-9C19-864C-B36E-55377E38F4DC}"/>
              </a:ext>
            </a:extLst>
          </p:cNvPr>
          <p:cNvSpPr txBox="1">
            <a:spLocks/>
          </p:cNvSpPr>
          <p:nvPr/>
        </p:nvSpPr>
        <p:spPr>
          <a:xfrm>
            <a:off x="4381735" y="2567160"/>
            <a:ext cx="2165193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Resultados: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lang="es-CL" sz="1600" dirty="0">
                <a:solidFill>
                  <a:srgbClr val="000000"/>
                </a:solidFill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Acción local, pandemia y personas mayores</a:t>
            </a:r>
            <a:endParaRPr kumimoji="0" lang="es-CL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ato" panose="020F0502020204030203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20" name="Título 2">
            <a:extLst>
              <a:ext uri="{FF2B5EF4-FFF2-40B4-BE49-F238E27FC236}">
                <a16:creationId xmlns:a16="http://schemas.microsoft.com/office/drawing/2014/main" id="{FCD40869-7BE9-2E4F-B5FE-17D964641DB7}"/>
              </a:ext>
            </a:extLst>
          </p:cNvPr>
          <p:cNvSpPr txBox="1">
            <a:spLocks/>
          </p:cNvSpPr>
          <p:nvPr/>
        </p:nvSpPr>
        <p:spPr>
          <a:xfrm>
            <a:off x="6546929" y="2577880"/>
            <a:ext cx="1820952" cy="1119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46524"/>
              </a:buClr>
              <a:buSzPts val="2800"/>
              <a:buFont typeface="Arial"/>
              <a:buNone/>
              <a:tabLst/>
              <a:defRPr/>
            </a:pPr>
            <a:r>
              <a:rPr kumimoji="0" lang="es-CL" sz="16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ato" panose="020F0502020204030203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Recomendaciones a la acción local</a:t>
            </a: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9DB76EDA-33F7-4235-B8E8-DF11368D1D0C}"/>
              </a:ext>
            </a:extLst>
          </p:cNvPr>
          <p:cNvSpPr/>
          <p:nvPr/>
        </p:nvSpPr>
        <p:spPr>
          <a:xfrm>
            <a:off x="2949810" y="1516306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2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84C75251-67B6-4055-B752-56D985B7A18C}"/>
              </a:ext>
            </a:extLst>
          </p:cNvPr>
          <p:cNvSpPr/>
          <p:nvPr/>
        </p:nvSpPr>
        <p:spPr>
          <a:xfrm>
            <a:off x="4979200" y="1551160"/>
            <a:ext cx="1003300" cy="1016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latin typeface="Lato" panose="020F0502020204030203" pitchFamily="34" charset="0"/>
              </a:rPr>
              <a:t>3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728A784-03A8-42CD-A204-779C64391026}"/>
              </a:ext>
            </a:extLst>
          </p:cNvPr>
          <p:cNvSpPr/>
          <p:nvPr/>
        </p:nvSpPr>
        <p:spPr>
          <a:xfrm>
            <a:off x="7008590" y="1524000"/>
            <a:ext cx="1003300" cy="1016000"/>
          </a:xfrm>
          <a:prstGeom prst="ellipse">
            <a:avLst/>
          </a:prstGeom>
          <a:solidFill>
            <a:schemeClr val="bg1"/>
          </a:solidFill>
          <a:ln>
            <a:solidFill>
              <a:srgbClr val="F1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L" sz="3200" b="1" dirty="0">
                <a:solidFill>
                  <a:srgbClr val="F17900"/>
                </a:solidFill>
                <a:latin typeface="Lato" panose="020F0502020204030203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2752727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0" y="1074057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" name="Elipse 3"/>
          <p:cNvSpPr/>
          <p:nvPr/>
        </p:nvSpPr>
        <p:spPr>
          <a:xfrm>
            <a:off x="464606" y="1661667"/>
            <a:ext cx="648000" cy="648000"/>
          </a:xfrm>
          <a:prstGeom prst="ellipse">
            <a:avLst/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#1</a:t>
            </a:r>
            <a:endParaRPr kumimoji="0" lang="es-CL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" panose="020F0502020204030203" pitchFamily="34" charset="0"/>
              <a:sym typeface="Arial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64606" y="750057"/>
            <a:ext cx="648000" cy="648000"/>
            <a:chOff x="3748132" y="274652"/>
            <a:chExt cx="1569456" cy="1598809"/>
          </a:xfrm>
        </p:grpSpPr>
        <p:sp>
          <p:nvSpPr>
            <p:cNvPr id="12" name="Elipse 3"/>
            <p:cNvSpPr/>
            <p:nvPr/>
          </p:nvSpPr>
          <p:spPr>
            <a:xfrm>
              <a:off x="3748132" y="274652"/>
              <a:ext cx="1569456" cy="1598809"/>
            </a:xfrm>
            <a:prstGeom prst="ellipse">
              <a:avLst/>
            </a:prstGeom>
            <a:solidFill>
              <a:srgbClr val="F17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es-CL" sz="6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ato" panose="020F0502020204030203" pitchFamily="34" charset="0"/>
                <a:ea typeface="+mn-ea"/>
                <a:cs typeface="+mn-cs"/>
                <a:sym typeface="Arial"/>
              </a:endParaRPr>
            </a:p>
          </p:txBody>
        </p:sp>
        <p:grpSp>
          <p:nvGrpSpPr>
            <p:cNvPr id="13" name="Google Shape;551;p39"/>
            <p:cNvGrpSpPr/>
            <p:nvPr/>
          </p:nvGrpSpPr>
          <p:grpSpPr>
            <a:xfrm>
              <a:off x="4107332" y="671217"/>
              <a:ext cx="851056" cy="805678"/>
              <a:chOff x="6618700" y="1635475"/>
              <a:chExt cx="456675" cy="432325"/>
            </a:xfrm>
          </p:grpSpPr>
          <p:sp>
            <p:nvSpPr>
              <p:cNvPr id="14" name="Google Shape;552;p39"/>
              <p:cNvSpPr/>
              <p:nvPr/>
            </p:nvSpPr>
            <p:spPr>
              <a:xfrm>
                <a:off x="6663775" y="1904000"/>
                <a:ext cx="117525" cy="163800"/>
              </a:xfrm>
              <a:custGeom>
                <a:avLst/>
                <a:gdLst/>
                <a:ahLst/>
                <a:cxnLst/>
                <a:rect l="l" t="t" r="r" b="b"/>
                <a:pathLst>
                  <a:path w="4701" h="6552" fill="none" extrusionOk="0">
                    <a:moveTo>
                      <a:pt x="0" y="0"/>
                    </a:moveTo>
                    <a:lnTo>
                      <a:pt x="512" y="6016"/>
                    </a:lnTo>
                    <a:lnTo>
                      <a:pt x="512" y="6016"/>
                    </a:lnTo>
                    <a:lnTo>
                      <a:pt x="536" y="6138"/>
                    </a:lnTo>
                    <a:lnTo>
                      <a:pt x="585" y="6235"/>
                    </a:lnTo>
                    <a:lnTo>
                      <a:pt x="633" y="6332"/>
                    </a:lnTo>
                    <a:lnTo>
                      <a:pt x="706" y="6406"/>
                    </a:lnTo>
                    <a:lnTo>
                      <a:pt x="804" y="6454"/>
                    </a:lnTo>
                    <a:lnTo>
                      <a:pt x="877" y="6503"/>
                    </a:lnTo>
                    <a:lnTo>
                      <a:pt x="999" y="6552"/>
                    </a:lnTo>
                    <a:lnTo>
                      <a:pt x="1096" y="6552"/>
                    </a:lnTo>
                    <a:lnTo>
                      <a:pt x="4116" y="6552"/>
                    </a:lnTo>
                    <a:lnTo>
                      <a:pt x="4116" y="6552"/>
                    </a:lnTo>
                    <a:lnTo>
                      <a:pt x="4238" y="6527"/>
                    </a:lnTo>
                    <a:lnTo>
                      <a:pt x="4360" y="6503"/>
                    </a:lnTo>
                    <a:lnTo>
                      <a:pt x="4457" y="6430"/>
                    </a:lnTo>
                    <a:lnTo>
                      <a:pt x="4554" y="6332"/>
                    </a:lnTo>
                    <a:lnTo>
                      <a:pt x="4554" y="6332"/>
                    </a:lnTo>
                    <a:lnTo>
                      <a:pt x="4628" y="6235"/>
                    </a:lnTo>
                    <a:lnTo>
                      <a:pt x="4676" y="6113"/>
                    </a:lnTo>
                    <a:lnTo>
                      <a:pt x="4701" y="5991"/>
                    </a:lnTo>
                    <a:lnTo>
                      <a:pt x="4676" y="5845"/>
                    </a:lnTo>
                    <a:lnTo>
                      <a:pt x="3678" y="98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53;p39"/>
              <p:cNvSpPr/>
              <p:nvPr/>
            </p:nvSpPr>
            <p:spPr>
              <a:xfrm>
                <a:off x="7046125" y="1775525"/>
                <a:ext cx="29250" cy="99275"/>
              </a:xfrm>
              <a:custGeom>
                <a:avLst/>
                <a:gdLst/>
                <a:ahLst/>
                <a:cxnLst/>
                <a:rect l="l" t="t" r="r" b="b"/>
                <a:pathLst>
                  <a:path w="1170" h="3971" fill="none" extrusionOk="0">
                    <a:moveTo>
                      <a:pt x="1" y="3970"/>
                    </a:moveTo>
                    <a:lnTo>
                      <a:pt x="1" y="3970"/>
                    </a:lnTo>
                    <a:lnTo>
                      <a:pt x="245" y="3824"/>
                    </a:lnTo>
                    <a:lnTo>
                      <a:pt x="488" y="3629"/>
                    </a:lnTo>
                    <a:lnTo>
                      <a:pt x="683" y="3410"/>
                    </a:lnTo>
                    <a:lnTo>
                      <a:pt x="853" y="3166"/>
                    </a:lnTo>
                    <a:lnTo>
                      <a:pt x="1000" y="2898"/>
                    </a:lnTo>
                    <a:lnTo>
                      <a:pt x="1097" y="2606"/>
                    </a:lnTo>
                    <a:lnTo>
                      <a:pt x="1170" y="2314"/>
                    </a:lnTo>
                    <a:lnTo>
                      <a:pt x="1170" y="1997"/>
                    </a:lnTo>
                    <a:lnTo>
                      <a:pt x="1170" y="1997"/>
                    </a:lnTo>
                    <a:lnTo>
                      <a:pt x="1170" y="1681"/>
                    </a:lnTo>
                    <a:lnTo>
                      <a:pt x="1097" y="1364"/>
                    </a:lnTo>
                    <a:lnTo>
                      <a:pt x="1000" y="1096"/>
                    </a:lnTo>
                    <a:lnTo>
                      <a:pt x="853" y="828"/>
                    </a:lnTo>
                    <a:lnTo>
                      <a:pt x="683" y="585"/>
                    </a:lnTo>
                    <a:lnTo>
                      <a:pt x="488" y="366"/>
                    </a:lnTo>
                    <a:lnTo>
                      <a:pt x="245" y="171"/>
                    </a:lnTo>
                    <a:lnTo>
                      <a:pt x="1" y="0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54;p39"/>
              <p:cNvSpPr/>
              <p:nvPr/>
            </p:nvSpPr>
            <p:spPr>
              <a:xfrm>
                <a:off x="6618700" y="1751775"/>
                <a:ext cx="96850" cy="146750"/>
              </a:xfrm>
              <a:custGeom>
                <a:avLst/>
                <a:gdLst/>
                <a:ahLst/>
                <a:cxnLst/>
                <a:rect l="l" t="t" r="r" b="b"/>
                <a:pathLst>
                  <a:path w="3874" h="5870" fill="none" extrusionOk="0">
                    <a:moveTo>
                      <a:pt x="3873" y="0"/>
                    </a:moveTo>
                    <a:lnTo>
                      <a:pt x="3873" y="0"/>
                    </a:lnTo>
                    <a:lnTo>
                      <a:pt x="2704" y="0"/>
                    </a:lnTo>
                    <a:lnTo>
                      <a:pt x="1730" y="0"/>
                    </a:lnTo>
                    <a:lnTo>
                      <a:pt x="1730" y="0"/>
                    </a:lnTo>
                    <a:lnTo>
                      <a:pt x="1560" y="25"/>
                    </a:lnTo>
                    <a:lnTo>
                      <a:pt x="1413" y="49"/>
                    </a:lnTo>
                    <a:lnTo>
                      <a:pt x="1243" y="98"/>
                    </a:lnTo>
                    <a:lnTo>
                      <a:pt x="1097" y="147"/>
                    </a:lnTo>
                    <a:lnTo>
                      <a:pt x="926" y="244"/>
                    </a:lnTo>
                    <a:lnTo>
                      <a:pt x="780" y="317"/>
                    </a:lnTo>
                    <a:lnTo>
                      <a:pt x="658" y="439"/>
                    </a:lnTo>
                    <a:lnTo>
                      <a:pt x="537" y="536"/>
                    </a:lnTo>
                    <a:lnTo>
                      <a:pt x="415" y="682"/>
                    </a:lnTo>
                    <a:lnTo>
                      <a:pt x="293" y="804"/>
                    </a:lnTo>
                    <a:lnTo>
                      <a:pt x="220" y="950"/>
                    </a:lnTo>
                    <a:lnTo>
                      <a:pt x="147" y="1096"/>
                    </a:lnTo>
                    <a:lnTo>
                      <a:pt x="74" y="1267"/>
                    </a:lnTo>
                    <a:lnTo>
                      <a:pt x="25" y="1437"/>
                    </a:lnTo>
                    <a:lnTo>
                      <a:pt x="1" y="1583"/>
                    </a:lnTo>
                    <a:lnTo>
                      <a:pt x="1" y="1754"/>
                    </a:lnTo>
                    <a:lnTo>
                      <a:pt x="1" y="4092"/>
                    </a:lnTo>
                    <a:lnTo>
                      <a:pt x="1" y="4092"/>
                    </a:lnTo>
                    <a:lnTo>
                      <a:pt x="1" y="4263"/>
                    </a:lnTo>
                    <a:lnTo>
                      <a:pt x="25" y="4433"/>
                    </a:lnTo>
                    <a:lnTo>
                      <a:pt x="74" y="4579"/>
                    </a:lnTo>
                    <a:lnTo>
                      <a:pt x="147" y="4750"/>
                    </a:lnTo>
                    <a:lnTo>
                      <a:pt x="220" y="4896"/>
                    </a:lnTo>
                    <a:lnTo>
                      <a:pt x="293" y="5042"/>
                    </a:lnTo>
                    <a:lnTo>
                      <a:pt x="415" y="5188"/>
                    </a:lnTo>
                    <a:lnTo>
                      <a:pt x="537" y="5310"/>
                    </a:lnTo>
                    <a:lnTo>
                      <a:pt x="658" y="5407"/>
                    </a:lnTo>
                    <a:lnTo>
                      <a:pt x="780" y="5529"/>
                    </a:lnTo>
                    <a:lnTo>
                      <a:pt x="926" y="5626"/>
                    </a:lnTo>
                    <a:lnTo>
                      <a:pt x="1097" y="5699"/>
                    </a:lnTo>
                    <a:lnTo>
                      <a:pt x="1243" y="5748"/>
                    </a:lnTo>
                    <a:lnTo>
                      <a:pt x="1413" y="5797"/>
                    </a:lnTo>
                    <a:lnTo>
                      <a:pt x="1560" y="5821"/>
                    </a:lnTo>
                    <a:lnTo>
                      <a:pt x="1730" y="5846"/>
                    </a:lnTo>
                    <a:lnTo>
                      <a:pt x="1730" y="5846"/>
                    </a:lnTo>
                    <a:lnTo>
                      <a:pt x="2704" y="5846"/>
                    </a:lnTo>
                    <a:lnTo>
                      <a:pt x="3873" y="5870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55;p39"/>
              <p:cNvSpPr/>
              <p:nvPr/>
            </p:nvSpPr>
            <p:spPr>
              <a:xfrm>
                <a:off x="6721600" y="1660450"/>
                <a:ext cx="278900" cy="329425"/>
              </a:xfrm>
              <a:custGeom>
                <a:avLst/>
                <a:gdLst/>
                <a:ahLst/>
                <a:cxnLst/>
                <a:rect l="l" t="t" r="r" b="b"/>
                <a:pathLst>
                  <a:path w="11156" h="13177" fill="none" extrusionOk="0">
                    <a:moveTo>
                      <a:pt x="11155" y="0"/>
                    </a:moveTo>
                    <a:lnTo>
                      <a:pt x="11155" y="0"/>
                    </a:lnTo>
                    <a:lnTo>
                      <a:pt x="10766" y="317"/>
                    </a:lnTo>
                    <a:lnTo>
                      <a:pt x="10352" y="609"/>
                    </a:lnTo>
                    <a:lnTo>
                      <a:pt x="9938" y="901"/>
                    </a:lnTo>
                    <a:lnTo>
                      <a:pt x="9524" y="1169"/>
                    </a:lnTo>
                    <a:lnTo>
                      <a:pt x="9085" y="1413"/>
                    </a:lnTo>
                    <a:lnTo>
                      <a:pt x="8671" y="1632"/>
                    </a:lnTo>
                    <a:lnTo>
                      <a:pt x="7843" y="2046"/>
                    </a:lnTo>
                    <a:lnTo>
                      <a:pt x="7015" y="2387"/>
                    </a:lnTo>
                    <a:lnTo>
                      <a:pt x="6211" y="2679"/>
                    </a:lnTo>
                    <a:lnTo>
                      <a:pt x="5456" y="2898"/>
                    </a:lnTo>
                    <a:lnTo>
                      <a:pt x="4774" y="3093"/>
                    </a:lnTo>
                    <a:lnTo>
                      <a:pt x="4774" y="3093"/>
                    </a:lnTo>
                    <a:lnTo>
                      <a:pt x="4239" y="3215"/>
                    </a:lnTo>
                    <a:lnTo>
                      <a:pt x="3678" y="3312"/>
                    </a:lnTo>
                    <a:lnTo>
                      <a:pt x="3070" y="3410"/>
                    </a:lnTo>
                    <a:lnTo>
                      <a:pt x="2461" y="3459"/>
                    </a:lnTo>
                    <a:lnTo>
                      <a:pt x="1219" y="3580"/>
                    </a:lnTo>
                    <a:lnTo>
                      <a:pt x="1" y="3629"/>
                    </a:lnTo>
                    <a:lnTo>
                      <a:pt x="1" y="9523"/>
                    </a:lnTo>
                    <a:lnTo>
                      <a:pt x="1" y="9523"/>
                    </a:lnTo>
                    <a:lnTo>
                      <a:pt x="1219" y="9596"/>
                    </a:lnTo>
                    <a:lnTo>
                      <a:pt x="2461" y="9693"/>
                    </a:lnTo>
                    <a:lnTo>
                      <a:pt x="3070" y="9767"/>
                    </a:lnTo>
                    <a:lnTo>
                      <a:pt x="3678" y="9840"/>
                    </a:lnTo>
                    <a:lnTo>
                      <a:pt x="4239" y="9937"/>
                    </a:lnTo>
                    <a:lnTo>
                      <a:pt x="4774" y="10059"/>
                    </a:lnTo>
                    <a:lnTo>
                      <a:pt x="4774" y="10059"/>
                    </a:lnTo>
                    <a:lnTo>
                      <a:pt x="5456" y="10254"/>
                    </a:lnTo>
                    <a:lnTo>
                      <a:pt x="6211" y="10497"/>
                    </a:lnTo>
                    <a:lnTo>
                      <a:pt x="7015" y="10765"/>
                    </a:lnTo>
                    <a:lnTo>
                      <a:pt x="7843" y="11130"/>
                    </a:lnTo>
                    <a:lnTo>
                      <a:pt x="8671" y="11520"/>
                    </a:lnTo>
                    <a:lnTo>
                      <a:pt x="9085" y="11764"/>
                    </a:lnTo>
                    <a:lnTo>
                      <a:pt x="9524" y="12007"/>
                    </a:lnTo>
                    <a:lnTo>
                      <a:pt x="9938" y="12251"/>
                    </a:lnTo>
                    <a:lnTo>
                      <a:pt x="10352" y="12543"/>
                    </a:lnTo>
                    <a:lnTo>
                      <a:pt x="10766" y="12835"/>
                    </a:lnTo>
                    <a:lnTo>
                      <a:pt x="11155" y="13176"/>
                    </a:lnTo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56;p39"/>
              <p:cNvSpPr/>
              <p:nvPr/>
            </p:nvSpPr>
            <p:spPr>
              <a:xfrm>
                <a:off x="7006550" y="1635475"/>
                <a:ext cx="34750" cy="378750"/>
              </a:xfrm>
              <a:custGeom>
                <a:avLst/>
                <a:gdLst/>
                <a:ahLst/>
                <a:cxnLst/>
                <a:rect l="l" t="t" r="r" b="b"/>
                <a:pathLst>
                  <a:path w="1390" h="15150" fill="none" extrusionOk="0">
                    <a:moveTo>
                      <a:pt x="1024" y="49"/>
                    </a:moveTo>
                    <a:lnTo>
                      <a:pt x="1024" y="49"/>
                    </a:lnTo>
                    <a:lnTo>
                      <a:pt x="902" y="1"/>
                    </a:lnTo>
                    <a:lnTo>
                      <a:pt x="805" y="1"/>
                    </a:lnTo>
                    <a:lnTo>
                      <a:pt x="805" y="1"/>
                    </a:lnTo>
                    <a:lnTo>
                      <a:pt x="683" y="1"/>
                    </a:lnTo>
                    <a:lnTo>
                      <a:pt x="585" y="49"/>
                    </a:lnTo>
                    <a:lnTo>
                      <a:pt x="464" y="98"/>
                    </a:lnTo>
                    <a:lnTo>
                      <a:pt x="391" y="171"/>
                    </a:lnTo>
                    <a:lnTo>
                      <a:pt x="391" y="171"/>
                    </a:lnTo>
                    <a:lnTo>
                      <a:pt x="1" y="536"/>
                    </a:lnTo>
                    <a:lnTo>
                      <a:pt x="1" y="14638"/>
                    </a:lnTo>
                    <a:lnTo>
                      <a:pt x="1" y="14638"/>
                    </a:lnTo>
                    <a:lnTo>
                      <a:pt x="391" y="14979"/>
                    </a:lnTo>
                    <a:lnTo>
                      <a:pt x="391" y="14979"/>
                    </a:lnTo>
                    <a:lnTo>
                      <a:pt x="464" y="15052"/>
                    </a:lnTo>
                    <a:lnTo>
                      <a:pt x="585" y="15101"/>
                    </a:lnTo>
                    <a:lnTo>
                      <a:pt x="683" y="15149"/>
                    </a:lnTo>
                    <a:lnTo>
                      <a:pt x="805" y="15149"/>
                    </a:lnTo>
                    <a:lnTo>
                      <a:pt x="805" y="15149"/>
                    </a:lnTo>
                    <a:lnTo>
                      <a:pt x="902" y="15149"/>
                    </a:lnTo>
                    <a:lnTo>
                      <a:pt x="1024" y="15101"/>
                    </a:lnTo>
                    <a:lnTo>
                      <a:pt x="1024" y="15101"/>
                    </a:lnTo>
                    <a:lnTo>
                      <a:pt x="1170" y="15028"/>
                    </a:lnTo>
                    <a:lnTo>
                      <a:pt x="1292" y="14906"/>
                    </a:lnTo>
                    <a:lnTo>
                      <a:pt x="1365" y="14735"/>
                    </a:lnTo>
                    <a:lnTo>
                      <a:pt x="1389" y="14565"/>
                    </a:lnTo>
                    <a:lnTo>
                      <a:pt x="1389" y="585"/>
                    </a:lnTo>
                    <a:lnTo>
                      <a:pt x="1389" y="585"/>
                    </a:lnTo>
                    <a:lnTo>
                      <a:pt x="1365" y="415"/>
                    </a:lnTo>
                    <a:lnTo>
                      <a:pt x="1292" y="269"/>
                    </a:lnTo>
                    <a:lnTo>
                      <a:pt x="1170" y="122"/>
                    </a:lnTo>
                    <a:lnTo>
                      <a:pt x="1024" y="49"/>
                    </a:lnTo>
                    <a:lnTo>
                      <a:pt x="1024" y="49"/>
                    </a:lnTo>
                    <a:close/>
                  </a:path>
                </a:pathLst>
              </a:custGeom>
              <a:noFill/>
              <a:ln w="9525" cap="rnd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9" name="Título 1"/>
          <p:cNvSpPr txBox="1">
            <a:spLocks/>
          </p:cNvSpPr>
          <p:nvPr/>
        </p:nvSpPr>
        <p:spPr>
          <a:xfrm>
            <a:off x="1340089" y="772931"/>
            <a:ext cx="3406948" cy="487271"/>
          </a:xfrm>
          <a:prstGeom prst="rect">
            <a:avLst/>
          </a:prstGeom>
          <a:solidFill>
            <a:srgbClr val="FFFBF7"/>
          </a:solidFill>
        </p:spPr>
        <p:txBody>
          <a:bodyPr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buClrTx/>
            </a:pPr>
            <a:r>
              <a:rPr lang="es-CL" sz="2800" b="1" dirty="0">
                <a:latin typeface="Lato" panose="020F0502020204030203" pitchFamily="34" charset="0"/>
              </a:rPr>
              <a:t>Recomendaciones</a:t>
            </a:r>
          </a:p>
        </p:txBody>
      </p:sp>
      <p:sp>
        <p:nvSpPr>
          <p:cNvPr id="20" name="Elipse 3"/>
          <p:cNvSpPr/>
          <p:nvPr/>
        </p:nvSpPr>
        <p:spPr>
          <a:xfrm>
            <a:off x="475388" y="2265966"/>
            <a:ext cx="648000" cy="648000"/>
          </a:xfrm>
          <a:prstGeom prst="ellipse">
            <a:avLst/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#2</a:t>
            </a:r>
            <a:endParaRPr kumimoji="0" lang="es-CL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" panose="020F0502020204030203" pitchFamily="34" charset="0"/>
              <a:sym typeface="Arial"/>
            </a:endParaRPr>
          </a:p>
        </p:txBody>
      </p:sp>
      <p:sp>
        <p:nvSpPr>
          <p:cNvPr id="21" name="Elipse 3"/>
          <p:cNvSpPr/>
          <p:nvPr/>
        </p:nvSpPr>
        <p:spPr>
          <a:xfrm>
            <a:off x="468313" y="2878302"/>
            <a:ext cx="648000" cy="648000"/>
          </a:xfrm>
          <a:prstGeom prst="ellipse">
            <a:avLst/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#3</a:t>
            </a:r>
            <a:endParaRPr kumimoji="0" lang="es-CL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" panose="020F0502020204030203" pitchFamily="34" charset="0"/>
              <a:sym typeface="Arial"/>
            </a:endParaRPr>
          </a:p>
        </p:txBody>
      </p:sp>
      <p:sp>
        <p:nvSpPr>
          <p:cNvPr id="22" name="Elipse 3"/>
          <p:cNvSpPr/>
          <p:nvPr/>
        </p:nvSpPr>
        <p:spPr>
          <a:xfrm>
            <a:off x="464606" y="3497440"/>
            <a:ext cx="648000" cy="648000"/>
          </a:xfrm>
          <a:prstGeom prst="ellipse">
            <a:avLst/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#4</a:t>
            </a:r>
            <a:endParaRPr kumimoji="0" lang="es-CL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" panose="020F0502020204030203" pitchFamily="34" charset="0"/>
              <a:sym typeface="Arial"/>
            </a:endParaRPr>
          </a:p>
        </p:txBody>
      </p:sp>
      <p:sp>
        <p:nvSpPr>
          <p:cNvPr id="23" name="Elipse 3"/>
          <p:cNvSpPr/>
          <p:nvPr/>
        </p:nvSpPr>
        <p:spPr>
          <a:xfrm>
            <a:off x="460899" y="4116344"/>
            <a:ext cx="648000" cy="648000"/>
          </a:xfrm>
          <a:prstGeom prst="ellipse">
            <a:avLst/>
          </a:prstGeom>
          <a:solidFill>
            <a:srgbClr val="F17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s-CL" sz="1800" b="1" dirty="0">
                <a:solidFill>
                  <a:schemeClr val="tx1"/>
                </a:solidFill>
                <a:latin typeface="Lato" panose="020F0502020204030203" pitchFamily="34" charset="0"/>
              </a:rPr>
              <a:t>#5</a:t>
            </a:r>
            <a:endParaRPr kumimoji="0" lang="es-CL" sz="18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Lato" panose="020F0502020204030203" pitchFamily="34" charset="0"/>
              <a:sym typeface="Arial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40089" y="1661667"/>
            <a:ext cx="7154981" cy="2936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Tx/>
            </a:pPr>
            <a:r>
              <a:rPr lang="es-ES" sz="1600" dirty="0">
                <a:latin typeface="Lato" panose="020B0604020202020204" charset="0"/>
              </a:rPr>
              <a:t>Incluir el enfoque de derecho hacia las personas mayores en el centro de la intervención</a:t>
            </a:r>
          </a:p>
          <a:p>
            <a:pPr>
              <a:lnSpc>
                <a:spcPct val="250000"/>
              </a:lnSpc>
              <a:buClrTx/>
            </a:pPr>
            <a:r>
              <a:rPr lang="es-ES" sz="1600" dirty="0">
                <a:latin typeface="Lato" panose="020B0604020202020204" charset="0"/>
              </a:rPr>
              <a:t>Flexibilidad de medidas centrales para adaptarse a gobiernos locales</a:t>
            </a:r>
          </a:p>
          <a:p>
            <a:pPr>
              <a:lnSpc>
                <a:spcPct val="250000"/>
              </a:lnSpc>
              <a:buClrTx/>
            </a:pPr>
            <a:r>
              <a:rPr lang="es-ES" sz="1600" dirty="0">
                <a:latin typeface="Lato" panose="020B0604020202020204" charset="0"/>
              </a:rPr>
              <a:t>Aprovechar el ecosistema comunal/regional</a:t>
            </a:r>
          </a:p>
          <a:p>
            <a:pPr>
              <a:lnSpc>
                <a:spcPct val="250000"/>
              </a:lnSpc>
              <a:buClrTx/>
            </a:pPr>
            <a:r>
              <a:rPr lang="es-ES" sz="1600" dirty="0">
                <a:latin typeface="Lato" panose="020B0604020202020204" charset="0"/>
              </a:rPr>
              <a:t>Fortalecer relaciones intercomunales</a:t>
            </a:r>
          </a:p>
          <a:p>
            <a:pPr>
              <a:lnSpc>
                <a:spcPct val="250000"/>
              </a:lnSpc>
              <a:buClrTx/>
            </a:pPr>
            <a:r>
              <a:rPr lang="es-ES" sz="1600" dirty="0">
                <a:latin typeface="Lato" panose="020B0604020202020204" charset="0"/>
              </a:rPr>
              <a:t>Alfabetización digital</a:t>
            </a:r>
          </a:p>
        </p:txBody>
      </p:sp>
    </p:spTree>
    <p:extLst>
      <p:ext uri="{BB962C8B-B14F-4D97-AF65-F5344CB8AC3E}">
        <p14:creationId xmlns:p14="http://schemas.microsoft.com/office/powerpoint/2010/main" val="667684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/>
          <p:nvPr/>
        </p:nvCxnSpPr>
        <p:spPr>
          <a:xfrm>
            <a:off x="0" y="520700"/>
            <a:ext cx="91440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498474" y="2530929"/>
            <a:ext cx="69838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dirty="0">
                <a:latin typeface="Lato" panose="020F0502020204030203" pitchFamily="34" charset="0"/>
                <a:hlinkClick r:id="rId3"/>
              </a:rPr>
              <a:t>https://blog.desuc.cl/</a:t>
            </a:r>
            <a:endParaRPr lang="es-CL" dirty="0">
              <a:latin typeface="Lato" panose="020F0502020204030203" pitchFamily="34" charset="0"/>
            </a:endParaRPr>
          </a:p>
          <a:p>
            <a:endParaRPr lang="es-CL" dirty="0">
              <a:latin typeface="Lato" panose="020F0502020204030203" pitchFamily="34" charset="0"/>
            </a:endParaRPr>
          </a:p>
          <a:p>
            <a:endParaRPr lang="es-CL" dirty="0">
              <a:latin typeface="Lato" panose="020F0502020204030203" pitchFamily="34" charset="0"/>
            </a:endParaRPr>
          </a:p>
          <a:p>
            <a:r>
              <a:rPr lang="es-CL" dirty="0">
                <a:latin typeface="Lato" panose="020F0502020204030203" pitchFamily="34" charset="0"/>
              </a:rPr>
              <a:t>Un proyecto iniciativa de SENAMA</a:t>
            </a:r>
          </a:p>
          <a:p>
            <a:r>
              <a:rPr lang="es-CL" dirty="0">
                <a:latin typeface="Lato" panose="020F0502020204030203" pitchFamily="34" charset="0"/>
              </a:rPr>
              <a:t>Realizado por DESUC y CEVE UC</a:t>
            </a:r>
          </a:p>
          <a:p>
            <a:r>
              <a:rPr lang="es-CL" dirty="0">
                <a:latin typeface="Lato" panose="020F0502020204030203" pitchFamily="34" charset="0"/>
              </a:rPr>
              <a:t>2021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DEC8E0-6920-EC49-9256-53E7506FB805}"/>
              </a:ext>
            </a:extLst>
          </p:cNvPr>
          <p:cNvSpPr txBox="1"/>
          <p:nvPr/>
        </p:nvSpPr>
        <p:spPr>
          <a:xfrm>
            <a:off x="498474" y="632758"/>
            <a:ext cx="518670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2800" b="1" dirty="0">
                <a:latin typeface="Lato" panose="020F0502020204030203" pitchFamily="34" charset="0"/>
              </a:rPr>
              <a:t>Medidas en pandemia para personas mayores: </a:t>
            </a:r>
            <a:r>
              <a:rPr lang="es-CL" sz="2800" dirty="0">
                <a:latin typeface="Lato" panose="020F0502020204030203" pitchFamily="34" charset="0"/>
              </a:rPr>
              <a:t>dos factores claves para las intervenciones en gobiernos locales 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10E6C54B-07D4-3148-A537-61CEA04CF450}"/>
              </a:ext>
            </a:extLst>
          </p:cNvPr>
          <p:cNvGrpSpPr/>
          <p:nvPr/>
        </p:nvGrpSpPr>
        <p:grpSpPr>
          <a:xfrm>
            <a:off x="7258039" y="3257539"/>
            <a:ext cx="3771922" cy="3771922"/>
            <a:chOff x="-1885961" y="1342179"/>
            <a:chExt cx="3771922" cy="3771922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50C015B3-E21B-1C4E-9A5F-51F7B1E71D3F}"/>
                </a:ext>
              </a:extLst>
            </p:cNvPr>
            <p:cNvSpPr/>
            <p:nvPr/>
          </p:nvSpPr>
          <p:spPr>
            <a:xfrm>
              <a:off x="-1885961" y="1342179"/>
              <a:ext cx="3771922" cy="3771922"/>
            </a:xfrm>
            <a:prstGeom prst="ellipse">
              <a:avLst/>
            </a:prstGeom>
            <a:solidFill>
              <a:srgbClr val="3E4954"/>
            </a:solidFill>
            <a:ln>
              <a:solidFill>
                <a:srgbClr val="3E495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Oval 8">
              <a:extLst>
                <a:ext uri="{FF2B5EF4-FFF2-40B4-BE49-F238E27FC236}">
                  <a16:creationId xmlns:a16="http://schemas.microsoft.com/office/drawing/2014/main" id="{77ED5761-19BF-E742-BA6B-4B75B65D54AA}"/>
                </a:ext>
              </a:extLst>
            </p:cNvPr>
            <p:cNvSpPr/>
            <p:nvPr/>
          </p:nvSpPr>
          <p:spPr>
            <a:xfrm>
              <a:off x="-1509192" y="1705782"/>
              <a:ext cx="3018383" cy="3018383"/>
            </a:xfrm>
            <a:prstGeom prst="ellipse">
              <a:avLst/>
            </a:prstGeom>
            <a:solidFill>
              <a:srgbClr val="949BA1"/>
            </a:solidFill>
            <a:ln>
              <a:solidFill>
                <a:srgbClr val="949BA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9A91627B-DCFF-6141-AFB7-2A2BC40EF861}"/>
                </a:ext>
              </a:extLst>
            </p:cNvPr>
            <p:cNvSpPr/>
            <p:nvPr/>
          </p:nvSpPr>
          <p:spPr>
            <a:xfrm>
              <a:off x="-1090008" y="2130727"/>
              <a:ext cx="2180016" cy="2180016"/>
            </a:xfrm>
            <a:prstGeom prst="ellipse">
              <a:avLst/>
            </a:prstGeom>
            <a:solidFill>
              <a:srgbClr val="EE792F"/>
            </a:solidFill>
            <a:ln>
              <a:solidFill>
                <a:srgbClr val="EE79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Oval 10">
              <a:extLst>
                <a:ext uri="{FF2B5EF4-FFF2-40B4-BE49-F238E27FC236}">
                  <a16:creationId xmlns:a16="http://schemas.microsoft.com/office/drawing/2014/main" id="{1FC8F870-D1D1-344B-87DA-50320A64CCAB}"/>
                </a:ext>
              </a:extLst>
            </p:cNvPr>
            <p:cNvSpPr/>
            <p:nvPr/>
          </p:nvSpPr>
          <p:spPr>
            <a:xfrm>
              <a:off x="-675631" y="2551042"/>
              <a:ext cx="1351261" cy="1351261"/>
            </a:xfrm>
            <a:prstGeom prst="ellipse">
              <a:avLst/>
            </a:prstGeom>
            <a:solidFill>
              <a:srgbClr val="FABC34"/>
            </a:solidFill>
            <a:ln>
              <a:solidFill>
                <a:srgbClr val="FABC3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Oval 11">
              <a:extLst>
                <a:ext uri="{FF2B5EF4-FFF2-40B4-BE49-F238E27FC236}">
                  <a16:creationId xmlns:a16="http://schemas.microsoft.com/office/drawing/2014/main" id="{3A1FDE04-1445-8345-BFDA-29C1FE514F3E}"/>
                </a:ext>
              </a:extLst>
            </p:cNvPr>
            <p:cNvSpPr/>
            <p:nvPr/>
          </p:nvSpPr>
          <p:spPr>
            <a:xfrm>
              <a:off x="-297183" y="2932606"/>
              <a:ext cx="594365" cy="594365"/>
            </a:xfrm>
            <a:prstGeom prst="ellipse">
              <a:avLst/>
            </a:prstGeom>
            <a:solidFill>
              <a:srgbClr val="DB5525"/>
            </a:solidFill>
            <a:ln>
              <a:solidFill>
                <a:srgbClr val="DB552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5398651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6611</TotalTime>
  <Words>1283</Words>
  <Application>Microsoft Office PowerPoint</Application>
  <PresentationFormat>Presentación en pantalla (16:9)</PresentationFormat>
  <Paragraphs>148</Paragraphs>
  <Slides>20</Slides>
  <Notes>11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5" baseType="lpstr">
      <vt:lpstr>Calibri</vt:lpstr>
      <vt:lpstr>Calibri Light</vt:lpstr>
      <vt:lpstr>Lato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2 factores relevantes  que inciden en el accionar comunal en pandemia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Evidencia a través de la vivencia:  una mirada subjetiva a 3 perfiles de embarazo adolescente en Chile</dc:title>
  <dc:creator>conzuelo rivas</dc:creator>
  <cp:lastModifiedBy>josefa hernandez</cp:lastModifiedBy>
  <cp:revision>311</cp:revision>
  <dcterms:created xsi:type="dcterms:W3CDTF">2021-01-02T21:02:17Z</dcterms:created>
  <dcterms:modified xsi:type="dcterms:W3CDTF">2022-01-12T13:55:45Z</dcterms:modified>
</cp:coreProperties>
</file>