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26"/>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x="18288000" cy="10287000"/>
  <p:notesSz cx="6858000" cy="9144000"/>
  <p:embeddedFontLst>
    <p:embeddedFont>
      <p:font typeface="Montserrat Bold" charset="1" panose="00000800000000000000"/>
      <p:regular r:id="rId24"/>
    </p:embeddedFont>
    <p:embeddedFont>
      <p:font typeface="Montserrat" charset="1" panose="00000500000000000000"/>
      <p:regular r:id="rId25"/>
    </p:embeddedFont>
    <p:embeddedFont>
      <p:font typeface="Arial Bold" charset="1" panose="020B0802020202020204"/>
      <p:regular r:id="rId29"/>
    </p:embeddedFont>
    <p:embeddedFont>
      <p:font typeface="More Sugar" charset="1" panose="0000000000000000000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fonts/font24.fntdata" Type="http://schemas.openxmlformats.org/officeDocument/2006/relationships/font"/><Relationship Id="rId25" Target="fonts/font25.fntdata" Type="http://schemas.openxmlformats.org/officeDocument/2006/relationships/font"/><Relationship Id="rId26" Target="notesMasters/notesMaster1.xml" Type="http://schemas.openxmlformats.org/officeDocument/2006/relationships/notesMaster"/><Relationship Id="rId27" Target="theme/theme2.xml" Type="http://schemas.openxmlformats.org/officeDocument/2006/relationships/theme"/><Relationship Id="rId28" Target="notesSlides/notesSlide1.xml" Type="http://schemas.openxmlformats.org/officeDocument/2006/relationships/notesSlide"/><Relationship Id="rId29" Target="fonts/font29.fntdata" Type="http://schemas.openxmlformats.org/officeDocument/2006/relationships/font"/><Relationship Id="rId3" Target="viewProps.xml" Type="http://schemas.openxmlformats.org/officeDocument/2006/relationships/viewProps"/><Relationship Id="rId30" Target="notesSlides/notesSlide2.xml" Type="http://schemas.openxmlformats.org/officeDocument/2006/relationships/notesSlide"/><Relationship Id="rId31" Target="fonts/font31.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Nuestra problemática surge de la necesidad que representa para el Estado la evaluación de sus programas de política pública, para comprender mejor su impacto y con ello mejorar la forma en que se implementan dichas políticas, así como la medición del cumplimiento de sus objetivos, además de su eficiencia y eficacia presupuestaria.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La justificación para el uso de la técnica de pareamiento radica en que el Programa Explora, y en particular los Congresos Regionales no cuentan con un criterio de asignación preestablecido. Sobre este punto, si bien desde el Programa Explora se establecen ciertos criterios mínimos como el hecho de que los equipos de investigación deben circunscribirse al ámbito escolar y la deseabilidad de lograr la mayor cobertura territorial posible, finalmente son los propios docentes y estudiantes interesados quienes deciden participar o no. De este modo, para construir un contrafactual que nos permita evaluar el impacto, optamos por este tipo de técnica y no otras que podrían ser más atingentes a programas con criterios de asignación estandarizados. </a:t>
            </a:r>
          </a:p>
          <a:p>
            <a:r>
              <a:rPr lang="en-US"/>
              <a:t>Esta técnica es útil para estimar el efecto promedio de un tratamiento sobre un grupo específico y ha sido utilizada para medir el impacto en programas de formación, particularmente en el ámbito de empleabilidad laboral y en el sistema educativo escolar (Anand, 2006</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30.png" Type="http://schemas.openxmlformats.org/officeDocument/2006/relationships/image"/><Relationship Id="rId4" Target="../media/image31.svg" Type="http://schemas.openxmlformats.org/officeDocument/2006/relationships/image"/><Relationship Id="rId5" Target="../media/image27.jpeg" Type="http://schemas.openxmlformats.org/officeDocument/2006/relationships/image"/><Relationship Id="rId6" Target="../media/image28.jpeg" Type="http://schemas.openxmlformats.org/officeDocument/2006/relationships/image"/><Relationship Id="rId7" Target="../media/image32.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33.png" Type="http://schemas.openxmlformats.org/officeDocument/2006/relationships/image"/><Relationship Id="rId4" Target="../media/image30.png" Type="http://schemas.openxmlformats.org/officeDocument/2006/relationships/image"/><Relationship Id="rId5" Target="../media/image31.svg" Type="http://schemas.openxmlformats.org/officeDocument/2006/relationships/image"/><Relationship Id="rId6" Target="../media/image27.jpeg" Type="http://schemas.openxmlformats.org/officeDocument/2006/relationships/image"/><Relationship Id="rId7" Target="../media/image28.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4.jpeg" Type="http://schemas.openxmlformats.org/officeDocument/2006/relationships/image"/><Relationship Id="rId3" Target="../media/image35.jpeg" Type="http://schemas.openxmlformats.org/officeDocument/2006/relationships/image"/><Relationship Id="rId4" Target="../media/image12.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6.png" Type="http://schemas.openxmlformats.org/officeDocument/2006/relationships/image"/><Relationship Id="rId3" Target="../media/image37.svg" Type="http://schemas.openxmlformats.org/officeDocument/2006/relationships/image"/><Relationship Id="rId4" Target="../media/image38.jpeg" Type="http://schemas.openxmlformats.org/officeDocument/2006/relationships/image"/><Relationship Id="rId5" Target="../media/image39.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0.png" Type="http://schemas.openxmlformats.org/officeDocument/2006/relationships/image"/><Relationship Id="rId3" Target="../media/image41.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2.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3.png" Type="http://schemas.openxmlformats.org/officeDocument/2006/relationships/image"/><Relationship Id="rId3" Target="../media/image44.svg" Type="http://schemas.openxmlformats.org/officeDocument/2006/relationships/image"/><Relationship Id="rId4" Target="../media/image45.png" Type="http://schemas.openxmlformats.org/officeDocument/2006/relationships/image"/><Relationship Id="rId5" Target="../media/image46.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3.png" Type="http://schemas.openxmlformats.org/officeDocument/2006/relationships/image"/><Relationship Id="rId3" Target="../media/image44.svg" Type="http://schemas.openxmlformats.org/officeDocument/2006/relationships/image"/><Relationship Id="rId4" Target="../media/image47.png" Type="http://schemas.openxmlformats.org/officeDocument/2006/relationships/image"/><Relationship Id="rId5" Target="../media/image48.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6.png" Type="http://schemas.openxmlformats.org/officeDocument/2006/relationships/image"/><Relationship Id="rId4" Target="../media/image7.svg" Type="http://schemas.openxmlformats.org/officeDocument/2006/relationships/image"/><Relationship Id="rId5" Target="../media/image8.png" Type="http://schemas.openxmlformats.org/officeDocument/2006/relationships/image"/><Relationship Id="rId6" Target="../media/image9.png" Type="http://schemas.openxmlformats.org/officeDocument/2006/relationships/image"/><Relationship Id="rId7" Target="../media/image10.png" Type="http://schemas.openxmlformats.org/officeDocument/2006/relationships/image"/><Relationship Id="rId8" Target="../media/image11.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13.png" Type="http://schemas.openxmlformats.org/officeDocument/2006/relationships/image"/><Relationship Id="rId4" Target="../media/image14.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13.png" Type="http://schemas.openxmlformats.org/officeDocument/2006/relationships/image"/><Relationship Id="rId4" Target="../media/image15.png" Type="http://schemas.openxmlformats.org/officeDocument/2006/relationships/image"/><Relationship Id="rId5" Target="../media/image16.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17.png" Type="http://schemas.openxmlformats.org/officeDocument/2006/relationships/image"/><Relationship Id="rId4" Target="../media/image18.png" Type="http://schemas.openxmlformats.org/officeDocument/2006/relationships/image"/><Relationship Id="rId5" Target="../media/image19.svg" Type="http://schemas.openxmlformats.org/officeDocument/2006/relationships/image"/><Relationship Id="rId6" Target="../media/image20.png" Type="http://schemas.openxmlformats.org/officeDocument/2006/relationships/image"/><Relationship Id="rId7" Target="../media/image21.svg" Type="http://schemas.openxmlformats.org/officeDocument/2006/relationships/image"/><Relationship Id="rId8" Target="../media/image22.png" Type="http://schemas.openxmlformats.org/officeDocument/2006/relationships/image"/><Relationship Id="rId9" Target="../media/image23.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25.png" Type="http://schemas.openxmlformats.org/officeDocument/2006/relationships/image"/><Relationship Id="rId4" Target="../media/image26.svg" Type="http://schemas.openxmlformats.org/officeDocument/2006/relationships/image"/><Relationship Id="rId5" Target="../media/image27.jpeg" Type="http://schemas.openxmlformats.org/officeDocument/2006/relationships/image"/><Relationship Id="rId6" Target="../media/image28.jpeg" Type="http://schemas.openxmlformats.org/officeDocument/2006/relationships/image"/><Relationship Id="rId7" Target="../media/image29.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A6A6A6">
                <a:alpha val="100000"/>
              </a:srgbClr>
            </a:gs>
            <a:gs pos="100000">
              <a:srgbClr val="FFFFFF">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1322720" y="535320"/>
            <a:ext cx="5732712" cy="8519760"/>
          </a:xfrm>
          <a:custGeom>
            <a:avLst/>
            <a:gdLst/>
            <a:ahLst/>
            <a:cxnLst/>
            <a:rect r="r" b="b" t="t" l="l"/>
            <a:pathLst>
              <a:path h="8519760" w="5732712">
                <a:moveTo>
                  <a:pt x="0" y="0"/>
                </a:moveTo>
                <a:lnTo>
                  <a:pt x="5732712" y="0"/>
                </a:lnTo>
                <a:lnTo>
                  <a:pt x="5732712" y="8519760"/>
                </a:lnTo>
                <a:lnTo>
                  <a:pt x="0" y="851976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5400000">
            <a:off x="15018480" y="6942600"/>
            <a:ext cx="3013200" cy="3013200"/>
            <a:chOff x="0" y="0"/>
            <a:chExt cx="4017600" cy="4017600"/>
          </a:xfrm>
        </p:grpSpPr>
        <p:sp>
          <p:nvSpPr>
            <p:cNvPr name="Freeform 4" id="4"/>
            <p:cNvSpPr/>
            <p:nvPr/>
          </p:nvSpPr>
          <p:spPr>
            <a:xfrm flipH="false" flipV="false" rot="0">
              <a:off x="0" y="0"/>
              <a:ext cx="4017645" cy="4017645"/>
            </a:xfrm>
            <a:custGeom>
              <a:avLst/>
              <a:gdLst/>
              <a:ahLst/>
              <a:cxnLst/>
              <a:rect r="r" b="b" t="t" l="l"/>
              <a:pathLst>
                <a:path h="4017645" w="4017645">
                  <a:moveTo>
                    <a:pt x="0" y="0"/>
                  </a:moveTo>
                  <a:lnTo>
                    <a:pt x="4017645" y="0"/>
                  </a:lnTo>
                  <a:lnTo>
                    <a:pt x="4017645" y="4017645"/>
                  </a:lnTo>
                  <a:lnTo>
                    <a:pt x="0" y="4017645"/>
                  </a:lnTo>
                  <a:lnTo>
                    <a:pt x="0" y="0"/>
                  </a:lnTo>
                  <a:close/>
                </a:path>
              </a:pathLst>
            </a:custGeom>
            <a:blipFill>
              <a:blip r:embed="rId4"/>
              <a:stretch>
                <a:fillRect l="0" t="0" r="1" b="1"/>
              </a:stretch>
            </a:blipFill>
          </p:spPr>
        </p:sp>
      </p:grpSp>
      <p:grpSp>
        <p:nvGrpSpPr>
          <p:cNvPr name="Group 5" id="5"/>
          <p:cNvGrpSpPr/>
          <p:nvPr/>
        </p:nvGrpSpPr>
        <p:grpSpPr>
          <a:xfrm rot="0">
            <a:off x="11591460" y="819540"/>
            <a:ext cx="5228695" cy="8013861"/>
            <a:chOff x="0" y="0"/>
            <a:chExt cx="6604320" cy="10122240"/>
          </a:xfrm>
        </p:grpSpPr>
        <p:sp>
          <p:nvSpPr>
            <p:cNvPr name="Freeform 6" id="6"/>
            <p:cNvSpPr/>
            <p:nvPr/>
          </p:nvSpPr>
          <p:spPr>
            <a:xfrm flipH="false" flipV="false" rot="0">
              <a:off x="0" y="0"/>
              <a:ext cx="6604381" cy="10122281"/>
            </a:xfrm>
            <a:custGeom>
              <a:avLst/>
              <a:gdLst/>
              <a:ahLst/>
              <a:cxnLst/>
              <a:rect r="r" b="b" t="t" l="l"/>
              <a:pathLst>
                <a:path h="10122281" w="6604381">
                  <a:moveTo>
                    <a:pt x="0" y="0"/>
                  </a:moveTo>
                  <a:lnTo>
                    <a:pt x="6604381" y="0"/>
                  </a:lnTo>
                  <a:lnTo>
                    <a:pt x="6604381" y="10122281"/>
                  </a:lnTo>
                  <a:lnTo>
                    <a:pt x="0" y="10122281"/>
                  </a:lnTo>
                  <a:lnTo>
                    <a:pt x="0" y="0"/>
                  </a:lnTo>
                  <a:close/>
                </a:path>
              </a:pathLst>
            </a:custGeom>
            <a:blipFill>
              <a:blip r:embed="rId5"/>
              <a:stretch>
                <a:fillRect l="-67" t="0" r="-66" b="0"/>
              </a:stretch>
            </a:blipFill>
          </p:spPr>
        </p:sp>
      </p:grpSp>
      <p:grpSp>
        <p:nvGrpSpPr>
          <p:cNvPr name="Group 7" id="7"/>
          <p:cNvGrpSpPr/>
          <p:nvPr/>
        </p:nvGrpSpPr>
        <p:grpSpPr>
          <a:xfrm rot="0">
            <a:off x="657720" y="2872554"/>
            <a:ext cx="10665000" cy="3178080"/>
            <a:chOff x="0" y="0"/>
            <a:chExt cx="14220000" cy="4237440"/>
          </a:xfrm>
        </p:grpSpPr>
        <p:sp>
          <p:nvSpPr>
            <p:cNvPr name="Freeform 8" id="8"/>
            <p:cNvSpPr/>
            <p:nvPr/>
          </p:nvSpPr>
          <p:spPr>
            <a:xfrm flipH="false" flipV="false" rot="0">
              <a:off x="0" y="0"/>
              <a:ext cx="14220000" cy="4237440"/>
            </a:xfrm>
            <a:custGeom>
              <a:avLst/>
              <a:gdLst/>
              <a:ahLst/>
              <a:cxnLst/>
              <a:rect r="r" b="b" t="t" l="l"/>
              <a:pathLst>
                <a:path h="4237440" w="14220000">
                  <a:moveTo>
                    <a:pt x="0" y="0"/>
                  </a:moveTo>
                  <a:lnTo>
                    <a:pt x="14220000" y="0"/>
                  </a:lnTo>
                  <a:lnTo>
                    <a:pt x="14220000" y="4237440"/>
                  </a:lnTo>
                  <a:lnTo>
                    <a:pt x="0" y="4237440"/>
                  </a:lnTo>
                  <a:close/>
                </a:path>
              </a:pathLst>
            </a:custGeom>
            <a:solidFill>
              <a:srgbClr val="000000">
                <a:alpha val="0"/>
              </a:srgbClr>
            </a:solidFill>
          </p:spPr>
        </p:sp>
        <p:sp>
          <p:nvSpPr>
            <p:cNvPr name="TextBox 9" id="9"/>
            <p:cNvSpPr txBox="true"/>
            <p:nvPr/>
          </p:nvSpPr>
          <p:spPr>
            <a:xfrm>
              <a:off x="0" y="-47625"/>
              <a:ext cx="14220000" cy="4285065"/>
            </a:xfrm>
            <a:prstGeom prst="rect">
              <a:avLst/>
            </a:prstGeom>
          </p:spPr>
          <p:txBody>
            <a:bodyPr anchor="t" rtlCol="false" tIns="0" lIns="0" bIns="0" rIns="0"/>
            <a:lstStyle/>
            <a:p>
              <a:pPr algn="ctr">
                <a:lnSpc>
                  <a:spcPts val="6336"/>
                </a:lnSpc>
              </a:pPr>
              <a:r>
                <a:rPr lang="en-US" b="true" sz="4800" spc="0">
                  <a:solidFill>
                    <a:srgbClr val="000000"/>
                  </a:solidFill>
                  <a:latin typeface="Montserrat Bold"/>
                  <a:ea typeface="Montserrat Bold"/>
                  <a:cs typeface="Montserrat Bold"/>
                  <a:sym typeface="Montserrat Bold"/>
                </a:rPr>
                <a:t>Evaluación de Impacto de los Congresos Regionales del Programa Explora</a:t>
              </a:r>
            </a:p>
          </p:txBody>
        </p:sp>
      </p:grpSp>
      <p:grpSp>
        <p:nvGrpSpPr>
          <p:cNvPr name="Group 10" id="10"/>
          <p:cNvGrpSpPr/>
          <p:nvPr/>
        </p:nvGrpSpPr>
        <p:grpSpPr>
          <a:xfrm rot="0">
            <a:off x="1028700" y="5470883"/>
            <a:ext cx="10108440" cy="1744599"/>
            <a:chOff x="0" y="0"/>
            <a:chExt cx="13477920" cy="2326132"/>
          </a:xfrm>
        </p:grpSpPr>
        <p:sp>
          <p:nvSpPr>
            <p:cNvPr name="Freeform 11" id="11"/>
            <p:cNvSpPr/>
            <p:nvPr/>
          </p:nvSpPr>
          <p:spPr>
            <a:xfrm flipH="false" flipV="false" rot="0">
              <a:off x="0" y="0"/>
              <a:ext cx="13477920" cy="2326132"/>
            </a:xfrm>
            <a:custGeom>
              <a:avLst/>
              <a:gdLst/>
              <a:ahLst/>
              <a:cxnLst/>
              <a:rect r="r" b="b" t="t" l="l"/>
              <a:pathLst>
                <a:path h="2326132" w="13477920">
                  <a:moveTo>
                    <a:pt x="0" y="0"/>
                  </a:moveTo>
                  <a:lnTo>
                    <a:pt x="13477920" y="0"/>
                  </a:lnTo>
                  <a:lnTo>
                    <a:pt x="13477920" y="2326132"/>
                  </a:lnTo>
                  <a:lnTo>
                    <a:pt x="0" y="2326132"/>
                  </a:lnTo>
                  <a:close/>
                </a:path>
              </a:pathLst>
            </a:custGeom>
            <a:solidFill>
              <a:srgbClr val="000000">
                <a:alpha val="0"/>
              </a:srgbClr>
            </a:solidFill>
          </p:spPr>
        </p:sp>
        <p:sp>
          <p:nvSpPr>
            <p:cNvPr name="TextBox 12" id="12"/>
            <p:cNvSpPr txBox="true"/>
            <p:nvPr/>
          </p:nvSpPr>
          <p:spPr>
            <a:xfrm>
              <a:off x="0" y="-85725"/>
              <a:ext cx="13477920" cy="2411857"/>
            </a:xfrm>
            <a:prstGeom prst="rect">
              <a:avLst/>
            </a:prstGeom>
          </p:spPr>
          <p:txBody>
            <a:bodyPr anchor="t" rtlCol="false" tIns="0" lIns="0" bIns="0" rIns="0"/>
            <a:lstStyle/>
            <a:p>
              <a:pPr algn="just">
                <a:lnSpc>
                  <a:spcPts val="4500"/>
                </a:lnSpc>
              </a:pPr>
              <a:r>
                <a:rPr lang="en-US" sz="3000" spc="0">
                  <a:solidFill>
                    <a:srgbClr val="000000"/>
                  </a:solidFill>
                  <a:latin typeface="Montserrat"/>
                  <a:ea typeface="Montserrat"/>
                  <a:cs typeface="Montserrat"/>
                  <a:sym typeface="Montserrat"/>
                </a:rPr>
                <a:t>Efectos de la participación en estudiantes de primero medio en los Congresos Regionales del Programa Explora.</a:t>
              </a:r>
            </a:p>
          </p:txBody>
        </p:sp>
      </p:grpSp>
      <p:grpSp>
        <p:nvGrpSpPr>
          <p:cNvPr name="Group 13" id="13"/>
          <p:cNvGrpSpPr/>
          <p:nvPr/>
        </p:nvGrpSpPr>
        <p:grpSpPr>
          <a:xfrm rot="0">
            <a:off x="200266" y="8521182"/>
            <a:ext cx="4648680" cy="1016280"/>
            <a:chOff x="0" y="0"/>
            <a:chExt cx="6198240" cy="1355040"/>
          </a:xfrm>
        </p:grpSpPr>
        <p:sp>
          <p:nvSpPr>
            <p:cNvPr name="Freeform 14" id="14"/>
            <p:cNvSpPr/>
            <p:nvPr/>
          </p:nvSpPr>
          <p:spPr>
            <a:xfrm flipH="false" flipV="false" rot="0">
              <a:off x="0" y="0"/>
              <a:ext cx="6198240" cy="1355040"/>
            </a:xfrm>
            <a:custGeom>
              <a:avLst/>
              <a:gdLst/>
              <a:ahLst/>
              <a:cxnLst/>
              <a:rect r="r" b="b" t="t" l="l"/>
              <a:pathLst>
                <a:path h="1355040" w="6198240">
                  <a:moveTo>
                    <a:pt x="0" y="0"/>
                  </a:moveTo>
                  <a:lnTo>
                    <a:pt x="6198240" y="0"/>
                  </a:lnTo>
                  <a:lnTo>
                    <a:pt x="6198240" y="1355040"/>
                  </a:lnTo>
                  <a:lnTo>
                    <a:pt x="0" y="1355040"/>
                  </a:lnTo>
                  <a:close/>
                </a:path>
              </a:pathLst>
            </a:custGeom>
            <a:solidFill>
              <a:srgbClr val="000000">
                <a:alpha val="0"/>
              </a:srgbClr>
            </a:solidFill>
          </p:spPr>
        </p:sp>
        <p:sp>
          <p:nvSpPr>
            <p:cNvPr name="TextBox 15" id="15"/>
            <p:cNvSpPr txBox="true"/>
            <p:nvPr/>
          </p:nvSpPr>
          <p:spPr>
            <a:xfrm>
              <a:off x="0" y="-104775"/>
              <a:ext cx="6198240" cy="1459815"/>
            </a:xfrm>
            <a:prstGeom prst="rect">
              <a:avLst/>
            </a:prstGeom>
          </p:spPr>
          <p:txBody>
            <a:bodyPr anchor="t" rtlCol="false" tIns="0" lIns="0" bIns="0" rIns="0"/>
            <a:lstStyle/>
            <a:p>
              <a:pPr algn="l">
                <a:lnSpc>
                  <a:spcPts val="4003"/>
                </a:lnSpc>
              </a:pPr>
              <a:r>
                <a:rPr lang="en-US" sz="2400" spc="-1">
                  <a:solidFill>
                    <a:srgbClr val="000000"/>
                  </a:solidFill>
                  <a:latin typeface="Montserrat"/>
                  <a:ea typeface="Montserrat"/>
                  <a:cs typeface="Montserrat"/>
                  <a:sym typeface="Montserrat"/>
                </a:rPr>
                <a:t>Raúl de la Cerda Vergara</a:t>
              </a:r>
            </a:p>
            <a:p>
              <a:pPr algn="l">
                <a:lnSpc>
                  <a:spcPts val="4003"/>
                </a:lnSpc>
              </a:pPr>
              <a:r>
                <a:rPr lang="en-US" sz="2400" spc="-1">
                  <a:solidFill>
                    <a:srgbClr val="000000"/>
                  </a:solidFill>
                  <a:latin typeface="Montserrat"/>
                  <a:ea typeface="Montserrat"/>
                  <a:cs typeface="Montserrat"/>
                  <a:sym typeface="Montserrat"/>
                </a:rPr>
                <a:t>Raúl Morales Duarte</a:t>
              </a:r>
            </a:p>
          </p:txBody>
        </p:sp>
      </p:grpSp>
      <p:grpSp>
        <p:nvGrpSpPr>
          <p:cNvPr name="Group 16" id="16"/>
          <p:cNvGrpSpPr/>
          <p:nvPr/>
        </p:nvGrpSpPr>
        <p:grpSpPr>
          <a:xfrm rot="0">
            <a:off x="174346" y="7801902"/>
            <a:ext cx="4474080" cy="477698"/>
            <a:chOff x="0" y="0"/>
            <a:chExt cx="5965440" cy="636930"/>
          </a:xfrm>
        </p:grpSpPr>
        <p:sp>
          <p:nvSpPr>
            <p:cNvPr name="Freeform 17" id="17"/>
            <p:cNvSpPr/>
            <p:nvPr/>
          </p:nvSpPr>
          <p:spPr>
            <a:xfrm flipH="false" flipV="false" rot="0">
              <a:off x="0" y="0"/>
              <a:ext cx="5965440" cy="636930"/>
            </a:xfrm>
            <a:custGeom>
              <a:avLst/>
              <a:gdLst/>
              <a:ahLst/>
              <a:cxnLst/>
              <a:rect r="r" b="b" t="t" l="l"/>
              <a:pathLst>
                <a:path h="636930" w="5965440">
                  <a:moveTo>
                    <a:pt x="0" y="0"/>
                  </a:moveTo>
                  <a:lnTo>
                    <a:pt x="5965440" y="0"/>
                  </a:lnTo>
                  <a:lnTo>
                    <a:pt x="5965440" y="636930"/>
                  </a:lnTo>
                  <a:lnTo>
                    <a:pt x="0" y="636930"/>
                  </a:lnTo>
                  <a:close/>
                </a:path>
              </a:pathLst>
            </a:custGeom>
            <a:solidFill>
              <a:srgbClr val="000000">
                <a:alpha val="0"/>
              </a:srgbClr>
            </a:solidFill>
          </p:spPr>
        </p:sp>
        <p:sp>
          <p:nvSpPr>
            <p:cNvPr name="TextBox 18" id="18"/>
            <p:cNvSpPr txBox="true"/>
            <p:nvPr/>
          </p:nvSpPr>
          <p:spPr>
            <a:xfrm>
              <a:off x="0" y="-104775"/>
              <a:ext cx="5965440" cy="741705"/>
            </a:xfrm>
            <a:prstGeom prst="rect">
              <a:avLst/>
            </a:prstGeom>
          </p:spPr>
          <p:txBody>
            <a:bodyPr anchor="t" rtlCol="false" tIns="0" lIns="0" bIns="0" rIns="0"/>
            <a:lstStyle/>
            <a:p>
              <a:pPr algn="l">
                <a:lnSpc>
                  <a:spcPts val="4003"/>
                </a:lnSpc>
              </a:pPr>
              <a:r>
                <a:rPr lang="en-US" b="true" sz="2400" spc="-1" u="sng">
                  <a:solidFill>
                    <a:srgbClr val="000000"/>
                  </a:solidFill>
                  <a:latin typeface="Montserrat Bold"/>
                  <a:ea typeface="Montserrat Bold"/>
                  <a:cs typeface="Montserrat Bold"/>
                  <a:sym typeface="Montserrat Bold"/>
                </a:rPr>
                <a:t>Autores:</a:t>
              </a:r>
            </a:p>
          </p:txBody>
        </p:sp>
      </p:grpSp>
      <p:sp>
        <p:nvSpPr>
          <p:cNvPr name="Freeform 19" id="19"/>
          <p:cNvSpPr/>
          <p:nvPr/>
        </p:nvSpPr>
        <p:spPr>
          <a:xfrm flipH="false" flipV="false" rot="0">
            <a:off x="4909453" y="535320"/>
            <a:ext cx="2337234" cy="2337234"/>
          </a:xfrm>
          <a:custGeom>
            <a:avLst/>
            <a:gdLst/>
            <a:ahLst/>
            <a:cxnLst/>
            <a:rect r="r" b="b" t="t" l="l"/>
            <a:pathLst>
              <a:path h="2337234" w="2337234">
                <a:moveTo>
                  <a:pt x="0" y="0"/>
                </a:moveTo>
                <a:lnTo>
                  <a:pt x="2337234" y="0"/>
                </a:lnTo>
                <a:lnTo>
                  <a:pt x="2337234" y="2337234"/>
                </a:lnTo>
                <a:lnTo>
                  <a:pt x="0" y="2337234"/>
                </a:lnTo>
                <a:lnTo>
                  <a:pt x="0" y="0"/>
                </a:lnTo>
                <a:close/>
              </a:path>
            </a:pathLst>
          </a:custGeom>
          <a:blipFill>
            <a:blip r:embed="rId6"/>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A6A6A6">
                <a:alpha val="100000"/>
              </a:srgbClr>
            </a:gs>
            <a:gs pos="100000">
              <a:srgbClr val="FFFFFF">
                <a:alpha val="100000"/>
              </a:srgbClr>
            </a:gs>
          </a:gsLst>
          <a:lin ang="0"/>
        </a:gradFill>
      </p:bgPr>
    </p:bg>
    <p:spTree>
      <p:nvGrpSpPr>
        <p:cNvPr id="1" name=""/>
        <p:cNvGrpSpPr/>
        <p:nvPr/>
      </p:nvGrpSpPr>
      <p:grpSpPr>
        <a:xfrm>
          <a:off x="0" y="0"/>
          <a:ext cx="0" cy="0"/>
          <a:chOff x="0" y="0"/>
          <a:chExt cx="0" cy="0"/>
        </a:xfrm>
      </p:grpSpPr>
      <p:grpSp>
        <p:nvGrpSpPr>
          <p:cNvPr name="Group 2" id="2"/>
          <p:cNvGrpSpPr/>
          <p:nvPr/>
        </p:nvGrpSpPr>
        <p:grpSpPr>
          <a:xfrm rot="-5400000">
            <a:off x="-657360" y="-1088280"/>
            <a:ext cx="2409840" cy="2409840"/>
            <a:chOff x="0" y="0"/>
            <a:chExt cx="3213120" cy="3213120"/>
          </a:xfrm>
        </p:grpSpPr>
        <p:sp>
          <p:nvSpPr>
            <p:cNvPr name="Freeform 3" id="3"/>
            <p:cNvSpPr/>
            <p:nvPr/>
          </p:nvSpPr>
          <p:spPr>
            <a:xfrm flipH="false" flipV="false" rot="0">
              <a:off x="0" y="0"/>
              <a:ext cx="3213100" cy="3213100"/>
            </a:xfrm>
            <a:custGeom>
              <a:avLst/>
              <a:gdLst/>
              <a:ahLst/>
              <a:cxnLst/>
              <a:rect r="r" b="b" t="t" l="l"/>
              <a:pathLst>
                <a:path h="3213100" w="3213100">
                  <a:moveTo>
                    <a:pt x="0" y="0"/>
                  </a:moveTo>
                  <a:lnTo>
                    <a:pt x="3213100" y="0"/>
                  </a:lnTo>
                  <a:lnTo>
                    <a:pt x="3213100" y="3213100"/>
                  </a:lnTo>
                  <a:lnTo>
                    <a:pt x="0" y="3213100"/>
                  </a:lnTo>
                  <a:lnTo>
                    <a:pt x="0" y="0"/>
                  </a:lnTo>
                  <a:close/>
                </a:path>
              </a:pathLst>
            </a:custGeom>
            <a:blipFill>
              <a:blip r:embed="rId2"/>
              <a:stretch>
                <a:fillRect l="0" t="0" r="0" b="0"/>
              </a:stretch>
            </a:blipFill>
          </p:spPr>
        </p:sp>
      </p:grpSp>
      <p:sp>
        <p:nvSpPr>
          <p:cNvPr name="Freeform 4" id="4"/>
          <p:cNvSpPr/>
          <p:nvPr/>
        </p:nvSpPr>
        <p:spPr>
          <a:xfrm flipH="false" flipV="false" rot="0">
            <a:off x="12278191" y="1383480"/>
            <a:ext cx="5735700" cy="7604271"/>
          </a:xfrm>
          <a:custGeom>
            <a:avLst/>
            <a:gdLst/>
            <a:ahLst/>
            <a:cxnLst/>
            <a:rect r="r" b="b" t="t" l="l"/>
            <a:pathLst>
              <a:path h="7604271" w="5735700">
                <a:moveTo>
                  <a:pt x="0" y="0"/>
                </a:moveTo>
                <a:lnTo>
                  <a:pt x="5735700" y="0"/>
                </a:lnTo>
                <a:lnTo>
                  <a:pt x="5735700" y="7604271"/>
                </a:lnTo>
                <a:lnTo>
                  <a:pt x="0" y="760427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5" id="5"/>
          <p:cNvGrpSpPr/>
          <p:nvPr/>
        </p:nvGrpSpPr>
        <p:grpSpPr>
          <a:xfrm rot="0">
            <a:off x="12594239" y="1868703"/>
            <a:ext cx="5017901" cy="3343993"/>
            <a:chOff x="0" y="0"/>
            <a:chExt cx="7560000" cy="5038080"/>
          </a:xfrm>
        </p:grpSpPr>
        <p:sp>
          <p:nvSpPr>
            <p:cNvPr name="Freeform 6" id="6"/>
            <p:cNvSpPr/>
            <p:nvPr/>
          </p:nvSpPr>
          <p:spPr>
            <a:xfrm flipH="false" flipV="false" rot="0">
              <a:off x="0" y="0"/>
              <a:ext cx="7560056" cy="5038090"/>
            </a:xfrm>
            <a:custGeom>
              <a:avLst/>
              <a:gdLst/>
              <a:ahLst/>
              <a:cxnLst/>
              <a:rect r="r" b="b" t="t" l="l"/>
              <a:pathLst>
                <a:path h="5038090" w="7560056">
                  <a:moveTo>
                    <a:pt x="0" y="0"/>
                  </a:moveTo>
                  <a:lnTo>
                    <a:pt x="7560056" y="0"/>
                  </a:lnTo>
                  <a:lnTo>
                    <a:pt x="7560056" y="5038090"/>
                  </a:lnTo>
                  <a:lnTo>
                    <a:pt x="0" y="5038090"/>
                  </a:lnTo>
                  <a:lnTo>
                    <a:pt x="0" y="0"/>
                  </a:lnTo>
                  <a:close/>
                </a:path>
              </a:pathLst>
            </a:custGeom>
            <a:blipFill>
              <a:blip r:embed="rId5"/>
              <a:stretch>
                <a:fillRect l="0" t="-51" r="0" b="-50"/>
              </a:stretch>
            </a:blipFill>
          </p:spPr>
        </p:sp>
      </p:grpSp>
      <p:grpSp>
        <p:nvGrpSpPr>
          <p:cNvPr name="Group 7" id="7"/>
          <p:cNvGrpSpPr/>
          <p:nvPr/>
        </p:nvGrpSpPr>
        <p:grpSpPr>
          <a:xfrm rot="0">
            <a:off x="12594239" y="5437626"/>
            <a:ext cx="5017901" cy="3345267"/>
            <a:chOff x="0" y="0"/>
            <a:chExt cx="7560000" cy="5040000"/>
          </a:xfrm>
        </p:grpSpPr>
        <p:sp>
          <p:nvSpPr>
            <p:cNvPr name="Freeform 8" id="8"/>
            <p:cNvSpPr/>
            <p:nvPr/>
          </p:nvSpPr>
          <p:spPr>
            <a:xfrm flipH="false" flipV="false" rot="0">
              <a:off x="0" y="0"/>
              <a:ext cx="7560056" cy="5039995"/>
            </a:xfrm>
            <a:custGeom>
              <a:avLst/>
              <a:gdLst/>
              <a:ahLst/>
              <a:cxnLst/>
              <a:rect r="r" b="b" t="t" l="l"/>
              <a:pathLst>
                <a:path h="5039995" w="7560056">
                  <a:moveTo>
                    <a:pt x="0" y="0"/>
                  </a:moveTo>
                  <a:lnTo>
                    <a:pt x="7560056" y="0"/>
                  </a:lnTo>
                  <a:lnTo>
                    <a:pt x="7560056" y="5039995"/>
                  </a:lnTo>
                  <a:lnTo>
                    <a:pt x="0" y="5039995"/>
                  </a:lnTo>
                  <a:lnTo>
                    <a:pt x="0" y="0"/>
                  </a:lnTo>
                  <a:close/>
                </a:path>
              </a:pathLst>
            </a:custGeom>
            <a:blipFill>
              <a:blip r:embed="rId6"/>
              <a:stretch>
                <a:fillRect l="-16" t="0" r="-15" b="0"/>
              </a:stretch>
            </a:blipFill>
          </p:spPr>
        </p:sp>
      </p:grpSp>
      <p:grpSp>
        <p:nvGrpSpPr>
          <p:cNvPr name="Group 9" id="9"/>
          <p:cNvGrpSpPr/>
          <p:nvPr/>
        </p:nvGrpSpPr>
        <p:grpSpPr>
          <a:xfrm rot="0">
            <a:off x="2953662" y="1631691"/>
            <a:ext cx="7884636" cy="3379339"/>
            <a:chOff x="0" y="0"/>
            <a:chExt cx="13581400" cy="5820960"/>
          </a:xfrm>
        </p:grpSpPr>
        <p:sp>
          <p:nvSpPr>
            <p:cNvPr name="Freeform 10" id="10"/>
            <p:cNvSpPr/>
            <p:nvPr/>
          </p:nvSpPr>
          <p:spPr>
            <a:xfrm flipH="false" flipV="false" rot="0">
              <a:off x="0" y="0"/>
              <a:ext cx="13581455" cy="5820918"/>
            </a:xfrm>
            <a:custGeom>
              <a:avLst/>
              <a:gdLst/>
              <a:ahLst/>
              <a:cxnLst/>
              <a:rect r="r" b="b" t="t" l="l"/>
              <a:pathLst>
                <a:path h="5820918" w="13581455">
                  <a:moveTo>
                    <a:pt x="0" y="0"/>
                  </a:moveTo>
                  <a:lnTo>
                    <a:pt x="13581455" y="0"/>
                  </a:lnTo>
                  <a:lnTo>
                    <a:pt x="13581455" y="5820918"/>
                  </a:lnTo>
                  <a:lnTo>
                    <a:pt x="0" y="5820918"/>
                  </a:lnTo>
                  <a:lnTo>
                    <a:pt x="0" y="0"/>
                  </a:lnTo>
                  <a:close/>
                </a:path>
              </a:pathLst>
            </a:custGeom>
            <a:blipFill>
              <a:blip r:embed="rId7"/>
              <a:stretch>
                <a:fillRect l="-617" t="0" r="-616" b="0"/>
              </a:stretch>
            </a:blipFill>
          </p:spPr>
        </p:sp>
      </p:grpSp>
      <p:grpSp>
        <p:nvGrpSpPr>
          <p:cNvPr name="Group 11" id="11"/>
          <p:cNvGrpSpPr/>
          <p:nvPr/>
        </p:nvGrpSpPr>
        <p:grpSpPr>
          <a:xfrm rot="0">
            <a:off x="2517120" y="499320"/>
            <a:ext cx="10221480" cy="884160"/>
            <a:chOff x="0" y="0"/>
            <a:chExt cx="13628640" cy="1178880"/>
          </a:xfrm>
        </p:grpSpPr>
        <p:sp>
          <p:nvSpPr>
            <p:cNvPr name="Freeform 12" id="12"/>
            <p:cNvSpPr/>
            <p:nvPr/>
          </p:nvSpPr>
          <p:spPr>
            <a:xfrm flipH="false" flipV="false" rot="0">
              <a:off x="0" y="0"/>
              <a:ext cx="13628639" cy="1178880"/>
            </a:xfrm>
            <a:custGeom>
              <a:avLst/>
              <a:gdLst/>
              <a:ahLst/>
              <a:cxnLst/>
              <a:rect r="r" b="b" t="t" l="l"/>
              <a:pathLst>
                <a:path h="1178880" w="13628639">
                  <a:moveTo>
                    <a:pt x="0" y="0"/>
                  </a:moveTo>
                  <a:lnTo>
                    <a:pt x="13628639" y="0"/>
                  </a:lnTo>
                  <a:lnTo>
                    <a:pt x="13628639" y="1178880"/>
                  </a:lnTo>
                  <a:lnTo>
                    <a:pt x="0" y="1178880"/>
                  </a:lnTo>
                  <a:close/>
                </a:path>
              </a:pathLst>
            </a:custGeom>
            <a:solidFill>
              <a:srgbClr val="000000">
                <a:alpha val="0"/>
              </a:srgbClr>
            </a:solidFill>
          </p:spPr>
        </p:sp>
        <p:sp>
          <p:nvSpPr>
            <p:cNvPr name="TextBox 13" id="13"/>
            <p:cNvSpPr txBox="true"/>
            <p:nvPr/>
          </p:nvSpPr>
          <p:spPr>
            <a:xfrm>
              <a:off x="0" y="-180975"/>
              <a:ext cx="13628640" cy="1359855"/>
            </a:xfrm>
            <a:prstGeom prst="rect">
              <a:avLst/>
            </a:prstGeom>
          </p:spPr>
          <p:txBody>
            <a:bodyPr anchor="t" rtlCol="false" tIns="0" lIns="0" bIns="0" rIns="0"/>
            <a:lstStyle/>
            <a:p>
              <a:pPr algn="ctr">
                <a:lnSpc>
                  <a:spcPts val="6972"/>
                </a:lnSpc>
              </a:pPr>
              <a:r>
                <a:rPr lang="en-US" b="true" sz="4180" spc="0" u="sng">
                  <a:solidFill>
                    <a:srgbClr val="000000"/>
                  </a:solidFill>
                  <a:latin typeface="Montserrat Bold"/>
                  <a:ea typeface="Montserrat Bold"/>
                  <a:cs typeface="Montserrat Bold"/>
                  <a:sym typeface="Montserrat Bold"/>
                </a:rPr>
                <a:t>Resultados del estudio</a:t>
              </a:r>
            </a:p>
          </p:txBody>
        </p:sp>
      </p:grpSp>
      <p:grpSp>
        <p:nvGrpSpPr>
          <p:cNvPr name="Group 14" id="14"/>
          <p:cNvGrpSpPr/>
          <p:nvPr/>
        </p:nvGrpSpPr>
        <p:grpSpPr>
          <a:xfrm rot="0">
            <a:off x="547560" y="5259240"/>
            <a:ext cx="11478003" cy="3728511"/>
            <a:chOff x="0" y="0"/>
            <a:chExt cx="13319098" cy="4326572"/>
          </a:xfrm>
        </p:grpSpPr>
        <p:sp>
          <p:nvSpPr>
            <p:cNvPr name="Freeform 15" id="15"/>
            <p:cNvSpPr/>
            <p:nvPr/>
          </p:nvSpPr>
          <p:spPr>
            <a:xfrm flipH="false" flipV="false" rot="0">
              <a:off x="0" y="0"/>
              <a:ext cx="13319099" cy="4326572"/>
            </a:xfrm>
            <a:custGeom>
              <a:avLst/>
              <a:gdLst/>
              <a:ahLst/>
              <a:cxnLst/>
              <a:rect r="r" b="b" t="t" l="l"/>
              <a:pathLst>
                <a:path h="4326572" w="13319099">
                  <a:moveTo>
                    <a:pt x="0" y="0"/>
                  </a:moveTo>
                  <a:lnTo>
                    <a:pt x="13319099" y="0"/>
                  </a:lnTo>
                  <a:lnTo>
                    <a:pt x="13319099" y="4326572"/>
                  </a:lnTo>
                  <a:lnTo>
                    <a:pt x="0" y="4326572"/>
                  </a:lnTo>
                  <a:close/>
                </a:path>
              </a:pathLst>
            </a:custGeom>
            <a:solidFill>
              <a:srgbClr val="000000">
                <a:alpha val="0"/>
              </a:srgbClr>
            </a:solidFill>
          </p:spPr>
        </p:sp>
        <p:sp>
          <p:nvSpPr>
            <p:cNvPr name="TextBox 16" id="16"/>
            <p:cNvSpPr txBox="true"/>
            <p:nvPr/>
          </p:nvSpPr>
          <p:spPr>
            <a:xfrm>
              <a:off x="0" y="-104775"/>
              <a:ext cx="13319098" cy="4431347"/>
            </a:xfrm>
            <a:prstGeom prst="rect">
              <a:avLst/>
            </a:prstGeom>
          </p:spPr>
          <p:txBody>
            <a:bodyPr anchor="t" rtlCol="false" tIns="0" lIns="0" bIns="0" rIns="0"/>
            <a:lstStyle/>
            <a:p>
              <a:pPr algn="just" marL="537596" indent="-268798" lvl="1">
                <a:lnSpc>
                  <a:spcPts val="4153"/>
                </a:lnSpc>
                <a:buFont typeface="Arial"/>
                <a:buChar char="•"/>
              </a:pPr>
              <a:r>
                <a:rPr lang="en-US" sz="2490">
                  <a:solidFill>
                    <a:srgbClr val="000000"/>
                  </a:solidFill>
                  <a:latin typeface="Montserrat"/>
                  <a:ea typeface="Montserrat"/>
                  <a:cs typeface="Montserrat"/>
                  <a:sym typeface="Montserrat"/>
                </a:rPr>
                <a:t>La participación tiene un </a:t>
              </a:r>
              <a:r>
                <a:rPr lang="en-US" b="true" sz="2490">
                  <a:solidFill>
                    <a:srgbClr val="000000"/>
                  </a:solidFill>
                  <a:latin typeface="Montserrat Bold"/>
                  <a:ea typeface="Montserrat Bold"/>
                  <a:cs typeface="Montserrat Bold"/>
                  <a:sym typeface="Montserrat Bold"/>
                </a:rPr>
                <a:t>efecto positivo</a:t>
              </a:r>
              <a:r>
                <a:rPr lang="en-US" sz="2490">
                  <a:solidFill>
                    <a:srgbClr val="000000"/>
                  </a:solidFill>
                  <a:latin typeface="Montserrat"/>
                  <a:ea typeface="Montserrat"/>
                  <a:cs typeface="Montserrat"/>
                  <a:sym typeface="Montserrat"/>
                </a:rPr>
                <a:t> de </a:t>
              </a:r>
              <a:r>
                <a:rPr lang="en-US" b="true" sz="2490">
                  <a:solidFill>
                    <a:srgbClr val="000000"/>
                  </a:solidFill>
                  <a:latin typeface="Montserrat Bold"/>
                  <a:ea typeface="Montserrat Bold"/>
                  <a:cs typeface="Montserrat Bold"/>
                  <a:sym typeface="Montserrat Bold"/>
                </a:rPr>
                <a:t>casi 16 puntos </a:t>
              </a:r>
              <a:r>
                <a:rPr lang="en-US" sz="2490">
                  <a:solidFill>
                    <a:srgbClr val="000000"/>
                  </a:solidFill>
                  <a:latin typeface="Montserrat"/>
                  <a:ea typeface="Montserrat"/>
                  <a:cs typeface="Montserrat"/>
                  <a:sym typeface="Montserrat"/>
                </a:rPr>
                <a:t>en el puntaje SIMCE Matemáticas (sin utilizar las variables de control), y de </a:t>
              </a:r>
              <a:r>
                <a:rPr lang="en-US" b="true" sz="2490">
                  <a:solidFill>
                    <a:srgbClr val="000000"/>
                  </a:solidFill>
                  <a:latin typeface="Montserrat Bold"/>
                  <a:ea typeface="Montserrat Bold"/>
                  <a:cs typeface="Montserrat Bold"/>
                  <a:sym typeface="Montserrat Bold"/>
                </a:rPr>
                <a:t>18 puntos </a:t>
              </a:r>
              <a:r>
                <a:rPr lang="en-US" sz="2490">
                  <a:solidFill>
                    <a:srgbClr val="000000"/>
                  </a:solidFill>
                  <a:latin typeface="Montserrat"/>
                  <a:ea typeface="Montserrat"/>
                  <a:cs typeface="Montserrat"/>
                  <a:sym typeface="Montserrat"/>
                </a:rPr>
                <a:t>(con variables de control). </a:t>
              </a:r>
            </a:p>
            <a:p>
              <a:pPr algn="just" marL="537596" indent="-268798" lvl="1">
                <a:lnSpc>
                  <a:spcPts val="4153"/>
                </a:lnSpc>
                <a:buFont typeface="Arial"/>
                <a:buChar char="•"/>
              </a:pPr>
              <a:r>
                <a:rPr lang="en-US" sz="2490">
                  <a:solidFill>
                    <a:srgbClr val="000000"/>
                  </a:solidFill>
                  <a:latin typeface="Montserrat"/>
                  <a:ea typeface="Montserrat"/>
                  <a:cs typeface="Montserrat"/>
                  <a:sym typeface="Montserrat"/>
                </a:rPr>
                <a:t>Los </a:t>
              </a:r>
              <a:r>
                <a:rPr lang="en-US" b="true" sz="2490">
                  <a:solidFill>
                    <a:srgbClr val="000000"/>
                  </a:solidFill>
                  <a:latin typeface="Montserrat Bold"/>
                  <a:ea typeface="Montserrat Bold"/>
                  <a:cs typeface="Montserrat Bold"/>
                  <a:sym typeface="Montserrat Bold"/>
                </a:rPr>
                <a:t>establecimientos particulares</a:t>
              </a:r>
              <a:r>
                <a:rPr lang="en-US" sz="2490">
                  <a:solidFill>
                    <a:srgbClr val="000000"/>
                  </a:solidFill>
                  <a:latin typeface="Montserrat"/>
                  <a:ea typeface="Montserrat"/>
                  <a:cs typeface="Montserrat"/>
                  <a:sym typeface="Montserrat"/>
                </a:rPr>
                <a:t> pagados tienden a obtener </a:t>
              </a:r>
              <a:r>
                <a:rPr lang="en-US" b="true" sz="2490">
                  <a:solidFill>
                    <a:srgbClr val="000000"/>
                  </a:solidFill>
                  <a:latin typeface="Montserrat Bold"/>
                  <a:ea typeface="Montserrat Bold"/>
                  <a:cs typeface="Montserrat Bold"/>
                  <a:sym typeface="Montserrat Bold"/>
                </a:rPr>
                <a:t>80 puntos más</a:t>
              </a:r>
              <a:r>
                <a:rPr lang="en-US" sz="2490">
                  <a:solidFill>
                    <a:srgbClr val="000000"/>
                  </a:solidFill>
                  <a:latin typeface="Montserrat"/>
                  <a:ea typeface="Montserrat"/>
                  <a:cs typeface="Montserrat"/>
                  <a:sym typeface="Montserrat"/>
                </a:rPr>
                <a:t>, siendo también estadísticamente significativos.</a:t>
              </a:r>
            </a:p>
            <a:p>
              <a:pPr algn="just" marL="537596" indent="-268798" lvl="1">
                <a:lnSpc>
                  <a:spcPts val="4153"/>
                </a:lnSpc>
                <a:buFont typeface="Arial"/>
                <a:buChar char="•"/>
              </a:pPr>
              <a:r>
                <a:rPr lang="en-US" sz="2490">
                  <a:solidFill>
                    <a:srgbClr val="000000"/>
                  </a:solidFill>
                  <a:latin typeface="Montserrat"/>
                  <a:ea typeface="Montserrat"/>
                  <a:cs typeface="Montserrat"/>
                  <a:sym typeface="Montserrat"/>
                </a:rPr>
                <a:t>Las </a:t>
              </a:r>
              <a:r>
                <a:rPr lang="en-US" b="true" sz="2490">
                  <a:solidFill>
                    <a:srgbClr val="000000"/>
                  </a:solidFill>
                  <a:latin typeface="Montserrat Bold"/>
                  <a:ea typeface="Montserrat Bold"/>
                  <a:cs typeface="Montserrat Bold"/>
                  <a:sym typeface="Montserrat Bold"/>
                </a:rPr>
                <a:t>mujeres</a:t>
              </a:r>
              <a:r>
                <a:rPr lang="en-US" sz="2490">
                  <a:solidFill>
                    <a:srgbClr val="000000"/>
                  </a:solidFill>
                  <a:latin typeface="Montserrat"/>
                  <a:ea typeface="Montserrat"/>
                  <a:cs typeface="Montserrat"/>
                  <a:sym typeface="Montserrat"/>
                </a:rPr>
                <a:t> tienden a obtener alrededor de </a:t>
              </a:r>
              <a:r>
                <a:rPr lang="en-US" b="true" sz="2490">
                  <a:solidFill>
                    <a:srgbClr val="000000"/>
                  </a:solidFill>
                  <a:latin typeface="Montserrat Bold"/>
                  <a:ea typeface="Montserrat Bold"/>
                  <a:cs typeface="Montserrat Bold"/>
                  <a:sym typeface="Montserrat Bold"/>
                </a:rPr>
                <a:t>4 puntos menos</a:t>
              </a:r>
              <a:r>
                <a:rPr lang="en-US" sz="2490">
                  <a:solidFill>
                    <a:srgbClr val="000000"/>
                  </a:solidFill>
                  <a:latin typeface="Montserrat"/>
                  <a:ea typeface="Montserrat"/>
                  <a:cs typeface="Montserrat"/>
                  <a:sym typeface="Montserrat"/>
                </a:rPr>
                <a:t> que los hombres.</a:t>
              </a:r>
            </a:p>
          </p:txBody>
        </p:sp>
      </p:grpSp>
    </p:spTree>
  </p:cSld>
  <p:clrMapOvr>
    <a:masterClrMapping/>
  </p:clrMapOvr>
  <p:transition spd="fast">
    <p:fade/>
  </p:transition>
</p:sld>
</file>

<file path=ppt/slides/slide11.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A6A6A6">
                <a:alpha val="100000"/>
              </a:srgbClr>
            </a:gs>
            <a:gs pos="100000">
              <a:srgbClr val="FFFFFF">
                <a:alpha val="100000"/>
              </a:srgbClr>
            </a:gs>
          </a:gsLst>
          <a:lin ang="0"/>
        </a:gradFill>
      </p:bgPr>
    </p:bg>
    <p:spTree>
      <p:nvGrpSpPr>
        <p:cNvPr id="1" name=""/>
        <p:cNvGrpSpPr/>
        <p:nvPr/>
      </p:nvGrpSpPr>
      <p:grpSpPr>
        <a:xfrm>
          <a:off x="0" y="0"/>
          <a:ext cx="0" cy="0"/>
          <a:chOff x="0" y="0"/>
          <a:chExt cx="0" cy="0"/>
        </a:xfrm>
      </p:grpSpPr>
      <p:grpSp>
        <p:nvGrpSpPr>
          <p:cNvPr name="Group 2" id="2"/>
          <p:cNvGrpSpPr/>
          <p:nvPr/>
        </p:nvGrpSpPr>
        <p:grpSpPr>
          <a:xfrm rot="-5400000">
            <a:off x="-657360" y="-1088280"/>
            <a:ext cx="2409840" cy="2409840"/>
            <a:chOff x="0" y="0"/>
            <a:chExt cx="3213120" cy="3213120"/>
          </a:xfrm>
        </p:grpSpPr>
        <p:sp>
          <p:nvSpPr>
            <p:cNvPr name="Freeform 3" id="3"/>
            <p:cNvSpPr/>
            <p:nvPr/>
          </p:nvSpPr>
          <p:spPr>
            <a:xfrm flipH="false" flipV="false" rot="0">
              <a:off x="0" y="0"/>
              <a:ext cx="3213100" cy="3213100"/>
            </a:xfrm>
            <a:custGeom>
              <a:avLst/>
              <a:gdLst/>
              <a:ahLst/>
              <a:cxnLst/>
              <a:rect r="r" b="b" t="t" l="l"/>
              <a:pathLst>
                <a:path h="3213100" w="3213100">
                  <a:moveTo>
                    <a:pt x="0" y="0"/>
                  </a:moveTo>
                  <a:lnTo>
                    <a:pt x="3213100" y="0"/>
                  </a:lnTo>
                  <a:lnTo>
                    <a:pt x="3213100" y="3213100"/>
                  </a:lnTo>
                  <a:lnTo>
                    <a:pt x="0" y="3213100"/>
                  </a:lnTo>
                  <a:lnTo>
                    <a:pt x="0" y="0"/>
                  </a:lnTo>
                  <a:close/>
                </a:path>
              </a:pathLst>
            </a:custGeom>
            <a:blipFill>
              <a:blip r:embed="rId2"/>
              <a:stretch>
                <a:fillRect l="0" t="0" r="0" b="0"/>
              </a:stretch>
            </a:blipFill>
          </p:spPr>
        </p:sp>
      </p:grpSp>
      <p:grpSp>
        <p:nvGrpSpPr>
          <p:cNvPr name="Group 4" id="4"/>
          <p:cNvGrpSpPr/>
          <p:nvPr/>
        </p:nvGrpSpPr>
        <p:grpSpPr>
          <a:xfrm rot="0">
            <a:off x="2981935" y="1583520"/>
            <a:ext cx="8115300" cy="3475680"/>
            <a:chOff x="0" y="0"/>
            <a:chExt cx="13754880" cy="5891040"/>
          </a:xfrm>
        </p:grpSpPr>
        <p:sp>
          <p:nvSpPr>
            <p:cNvPr name="Freeform 5" id="5"/>
            <p:cNvSpPr/>
            <p:nvPr/>
          </p:nvSpPr>
          <p:spPr>
            <a:xfrm flipH="false" flipV="false" rot="0">
              <a:off x="0" y="0"/>
              <a:ext cx="13754863" cy="5891022"/>
            </a:xfrm>
            <a:custGeom>
              <a:avLst/>
              <a:gdLst/>
              <a:ahLst/>
              <a:cxnLst/>
              <a:rect r="r" b="b" t="t" l="l"/>
              <a:pathLst>
                <a:path h="5891022" w="13754863">
                  <a:moveTo>
                    <a:pt x="0" y="0"/>
                  </a:moveTo>
                  <a:lnTo>
                    <a:pt x="13754863" y="0"/>
                  </a:lnTo>
                  <a:lnTo>
                    <a:pt x="13754863" y="5891022"/>
                  </a:lnTo>
                  <a:lnTo>
                    <a:pt x="0" y="5891022"/>
                  </a:lnTo>
                  <a:lnTo>
                    <a:pt x="0" y="0"/>
                  </a:lnTo>
                  <a:close/>
                </a:path>
              </a:pathLst>
            </a:custGeom>
            <a:blipFill>
              <a:blip r:embed="rId3"/>
              <a:stretch>
                <a:fillRect l="0" t="-1" r="0" b="-1"/>
              </a:stretch>
            </a:blipFill>
          </p:spPr>
        </p:sp>
      </p:grpSp>
      <p:sp>
        <p:nvSpPr>
          <p:cNvPr name="Freeform 6" id="6"/>
          <p:cNvSpPr/>
          <p:nvPr/>
        </p:nvSpPr>
        <p:spPr>
          <a:xfrm flipH="false" flipV="false" rot="0">
            <a:off x="12278191" y="1383480"/>
            <a:ext cx="5735700" cy="7604271"/>
          </a:xfrm>
          <a:custGeom>
            <a:avLst/>
            <a:gdLst/>
            <a:ahLst/>
            <a:cxnLst/>
            <a:rect r="r" b="b" t="t" l="l"/>
            <a:pathLst>
              <a:path h="7604271" w="5735700">
                <a:moveTo>
                  <a:pt x="0" y="0"/>
                </a:moveTo>
                <a:lnTo>
                  <a:pt x="5735700" y="0"/>
                </a:lnTo>
                <a:lnTo>
                  <a:pt x="5735700" y="7604271"/>
                </a:lnTo>
                <a:lnTo>
                  <a:pt x="0" y="760427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0">
            <a:off x="12594239" y="1868703"/>
            <a:ext cx="5017901" cy="3343993"/>
            <a:chOff x="0" y="0"/>
            <a:chExt cx="7560000" cy="5038080"/>
          </a:xfrm>
        </p:grpSpPr>
        <p:sp>
          <p:nvSpPr>
            <p:cNvPr name="Freeform 8" id="8"/>
            <p:cNvSpPr/>
            <p:nvPr/>
          </p:nvSpPr>
          <p:spPr>
            <a:xfrm flipH="false" flipV="false" rot="0">
              <a:off x="0" y="0"/>
              <a:ext cx="7560056" cy="5038090"/>
            </a:xfrm>
            <a:custGeom>
              <a:avLst/>
              <a:gdLst/>
              <a:ahLst/>
              <a:cxnLst/>
              <a:rect r="r" b="b" t="t" l="l"/>
              <a:pathLst>
                <a:path h="5038090" w="7560056">
                  <a:moveTo>
                    <a:pt x="0" y="0"/>
                  </a:moveTo>
                  <a:lnTo>
                    <a:pt x="7560056" y="0"/>
                  </a:lnTo>
                  <a:lnTo>
                    <a:pt x="7560056" y="5038090"/>
                  </a:lnTo>
                  <a:lnTo>
                    <a:pt x="0" y="5038090"/>
                  </a:lnTo>
                  <a:lnTo>
                    <a:pt x="0" y="0"/>
                  </a:lnTo>
                  <a:close/>
                </a:path>
              </a:pathLst>
            </a:custGeom>
            <a:blipFill>
              <a:blip r:embed="rId6"/>
              <a:stretch>
                <a:fillRect l="0" t="-51" r="0" b="-50"/>
              </a:stretch>
            </a:blipFill>
          </p:spPr>
        </p:sp>
      </p:grpSp>
      <p:grpSp>
        <p:nvGrpSpPr>
          <p:cNvPr name="Group 9" id="9"/>
          <p:cNvGrpSpPr/>
          <p:nvPr/>
        </p:nvGrpSpPr>
        <p:grpSpPr>
          <a:xfrm rot="0">
            <a:off x="12594239" y="5437626"/>
            <a:ext cx="5017901" cy="3345267"/>
            <a:chOff x="0" y="0"/>
            <a:chExt cx="7560000" cy="5040000"/>
          </a:xfrm>
        </p:grpSpPr>
        <p:sp>
          <p:nvSpPr>
            <p:cNvPr name="Freeform 10" id="10"/>
            <p:cNvSpPr/>
            <p:nvPr/>
          </p:nvSpPr>
          <p:spPr>
            <a:xfrm flipH="false" flipV="false" rot="0">
              <a:off x="0" y="0"/>
              <a:ext cx="7560056" cy="5039995"/>
            </a:xfrm>
            <a:custGeom>
              <a:avLst/>
              <a:gdLst/>
              <a:ahLst/>
              <a:cxnLst/>
              <a:rect r="r" b="b" t="t" l="l"/>
              <a:pathLst>
                <a:path h="5039995" w="7560056">
                  <a:moveTo>
                    <a:pt x="0" y="0"/>
                  </a:moveTo>
                  <a:lnTo>
                    <a:pt x="7560056" y="0"/>
                  </a:lnTo>
                  <a:lnTo>
                    <a:pt x="7560056" y="5039995"/>
                  </a:lnTo>
                  <a:lnTo>
                    <a:pt x="0" y="5039995"/>
                  </a:lnTo>
                  <a:lnTo>
                    <a:pt x="0" y="0"/>
                  </a:lnTo>
                  <a:close/>
                </a:path>
              </a:pathLst>
            </a:custGeom>
            <a:blipFill>
              <a:blip r:embed="rId7"/>
              <a:stretch>
                <a:fillRect l="-16" t="0" r="-15" b="0"/>
              </a:stretch>
            </a:blipFill>
          </p:spPr>
        </p:sp>
      </p:grpSp>
      <p:grpSp>
        <p:nvGrpSpPr>
          <p:cNvPr name="Group 11" id="11"/>
          <p:cNvGrpSpPr/>
          <p:nvPr/>
        </p:nvGrpSpPr>
        <p:grpSpPr>
          <a:xfrm rot="0">
            <a:off x="547560" y="5259240"/>
            <a:ext cx="11478003" cy="3728511"/>
            <a:chOff x="0" y="0"/>
            <a:chExt cx="13319098" cy="4326572"/>
          </a:xfrm>
        </p:grpSpPr>
        <p:sp>
          <p:nvSpPr>
            <p:cNvPr name="Freeform 12" id="12"/>
            <p:cNvSpPr/>
            <p:nvPr/>
          </p:nvSpPr>
          <p:spPr>
            <a:xfrm flipH="false" flipV="false" rot="0">
              <a:off x="0" y="0"/>
              <a:ext cx="13319099" cy="4326572"/>
            </a:xfrm>
            <a:custGeom>
              <a:avLst/>
              <a:gdLst/>
              <a:ahLst/>
              <a:cxnLst/>
              <a:rect r="r" b="b" t="t" l="l"/>
              <a:pathLst>
                <a:path h="4326572" w="13319099">
                  <a:moveTo>
                    <a:pt x="0" y="0"/>
                  </a:moveTo>
                  <a:lnTo>
                    <a:pt x="13319099" y="0"/>
                  </a:lnTo>
                  <a:lnTo>
                    <a:pt x="13319099" y="4326572"/>
                  </a:lnTo>
                  <a:lnTo>
                    <a:pt x="0" y="4326572"/>
                  </a:lnTo>
                  <a:close/>
                </a:path>
              </a:pathLst>
            </a:custGeom>
            <a:solidFill>
              <a:srgbClr val="000000">
                <a:alpha val="0"/>
              </a:srgbClr>
            </a:solidFill>
          </p:spPr>
        </p:sp>
        <p:sp>
          <p:nvSpPr>
            <p:cNvPr name="TextBox 13" id="13"/>
            <p:cNvSpPr txBox="true"/>
            <p:nvPr/>
          </p:nvSpPr>
          <p:spPr>
            <a:xfrm>
              <a:off x="0" y="-104775"/>
              <a:ext cx="13319098" cy="4431347"/>
            </a:xfrm>
            <a:prstGeom prst="rect">
              <a:avLst/>
            </a:prstGeom>
          </p:spPr>
          <p:txBody>
            <a:bodyPr anchor="t" rtlCol="false" tIns="0" lIns="0" bIns="0" rIns="0"/>
            <a:lstStyle/>
            <a:p>
              <a:pPr algn="just" marL="537596" indent="-268798" lvl="1">
                <a:lnSpc>
                  <a:spcPts val="4153"/>
                </a:lnSpc>
                <a:buFont typeface="Arial"/>
                <a:buChar char="•"/>
              </a:pPr>
              <a:r>
                <a:rPr lang="en-US" sz="2490">
                  <a:solidFill>
                    <a:srgbClr val="000000"/>
                  </a:solidFill>
                  <a:latin typeface="Montserrat"/>
                  <a:ea typeface="Montserrat"/>
                  <a:cs typeface="Montserrat"/>
                  <a:sym typeface="Montserrat"/>
                </a:rPr>
                <a:t>La participación tiene un </a:t>
              </a:r>
              <a:r>
                <a:rPr lang="en-US" b="true" sz="2490">
                  <a:solidFill>
                    <a:srgbClr val="000000"/>
                  </a:solidFill>
                  <a:latin typeface="Montserrat Bold"/>
                  <a:ea typeface="Montserrat Bold"/>
                  <a:cs typeface="Montserrat Bold"/>
                  <a:sym typeface="Montserrat Bold"/>
                </a:rPr>
                <a:t>efecto positivo</a:t>
              </a:r>
              <a:r>
                <a:rPr lang="en-US" sz="2490">
                  <a:solidFill>
                    <a:srgbClr val="000000"/>
                  </a:solidFill>
                  <a:latin typeface="Montserrat"/>
                  <a:ea typeface="Montserrat"/>
                  <a:cs typeface="Montserrat"/>
                  <a:sym typeface="Montserrat"/>
                </a:rPr>
                <a:t> de </a:t>
              </a:r>
              <a:r>
                <a:rPr lang="en-US" b="true" sz="2490">
                  <a:solidFill>
                    <a:srgbClr val="000000"/>
                  </a:solidFill>
                  <a:latin typeface="Montserrat Bold"/>
                  <a:ea typeface="Montserrat Bold"/>
                  <a:cs typeface="Montserrat Bold"/>
                  <a:sym typeface="Montserrat Bold"/>
                </a:rPr>
                <a:t>alrededor de 9 puntos </a:t>
              </a:r>
              <a:r>
                <a:rPr lang="en-US" sz="2490">
                  <a:solidFill>
                    <a:srgbClr val="000000"/>
                  </a:solidFill>
                  <a:latin typeface="Montserrat"/>
                  <a:ea typeface="Montserrat"/>
                  <a:cs typeface="Montserrat"/>
                  <a:sym typeface="Montserrat"/>
                </a:rPr>
                <a:t>en el puntaje SIMCE Lectura (sin utilizar las variables de control), y de </a:t>
              </a:r>
              <a:r>
                <a:rPr lang="en-US" b="true" sz="2490">
                  <a:solidFill>
                    <a:srgbClr val="000000"/>
                  </a:solidFill>
                  <a:latin typeface="Montserrat Bold"/>
                  <a:ea typeface="Montserrat Bold"/>
                  <a:cs typeface="Montserrat Bold"/>
                  <a:sym typeface="Montserrat Bold"/>
                </a:rPr>
                <a:t>11 puntos </a:t>
              </a:r>
              <a:r>
                <a:rPr lang="en-US" sz="2490">
                  <a:solidFill>
                    <a:srgbClr val="000000"/>
                  </a:solidFill>
                  <a:latin typeface="Montserrat"/>
                  <a:ea typeface="Montserrat"/>
                  <a:cs typeface="Montserrat"/>
                  <a:sym typeface="Montserrat"/>
                </a:rPr>
                <a:t>(con variables de control). </a:t>
              </a:r>
            </a:p>
            <a:p>
              <a:pPr algn="just" marL="537596" indent="-268798" lvl="1">
                <a:lnSpc>
                  <a:spcPts val="4153"/>
                </a:lnSpc>
                <a:buFont typeface="Arial"/>
                <a:buChar char="•"/>
              </a:pPr>
              <a:r>
                <a:rPr lang="en-US" sz="2490">
                  <a:solidFill>
                    <a:srgbClr val="000000"/>
                  </a:solidFill>
                  <a:latin typeface="Montserrat"/>
                  <a:ea typeface="Montserrat"/>
                  <a:cs typeface="Montserrat"/>
                  <a:sym typeface="Montserrat"/>
                </a:rPr>
                <a:t>Los </a:t>
              </a:r>
              <a:r>
                <a:rPr lang="en-US" b="true" sz="2490">
                  <a:solidFill>
                    <a:srgbClr val="000000"/>
                  </a:solidFill>
                  <a:latin typeface="Montserrat Bold"/>
                  <a:ea typeface="Montserrat Bold"/>
                  <a:cs typeface="Montserrat Bold"/>
                  <a:sym typeface="Montserrat Bold"/>
                </a:rPr>
                <a:t>establecimientos particulares</a:t>
              </a:r>
              <a:r>
                <a:rPr lang="en-US" sz="2490">
                  <a:solidFill>
                    <a:srgbClr val="000000"/>
                  </a:solidFill>
                  <a:latin typeface="Montserrat"/>
                  <a:ea typeface="Montserrat"/>
                  <a:cs typeface="Montserrat"/>
                  <a:sym typeface="Montserrat"/>
                </a:rPr>
                <a:t> pagados tienden a obtener </a:t>
              </a:r>
              <a:r>
                <a:rPr lang="en-US" b="true" sz="2490">
                  <a:solidFill>
                    <a:srgbClr val="000000"/>
                  </a:solidFill>
                  <a:latin typeface="Montserrat Bold"/>
                  <a:ea typeface="Montserrat Bold"/>
                  <a:cs typeface="Montserrat Bold"/>
                  <a:sym typeface="Montserrat Bold"/>
                </a:rPr>
                <a:t>39 puntos más</a:t>
              </a:r>
              <a:r>
                <a:rPr lang="en-US" sz="2490">
                  <a:solidFill>
                    <a:srgbClr val="000000"/>
                  </a:solidFill>
                  <a:latin typeface="Montserrat"/>
                  <a:ea typeface="Montserrat"/>
                  <a:cs typeface="Montserrat"/>
                  <a:sym typeface="Montserrat"/>
                </a:rPr>
                <a:t>, siendo también estadísticamente significativos.</a:t>
              </a:r>
            </a:p>
            <a:p>
              <a:pPr algn="just" marL="537596" indent="-268798" lvl="1">
                <a:lnSpc>
                  <a:spcPts val="4153"/>
                </a:lnSpc>
                <a:buFont typeface="Arial"/>
                <a:buChar char="•"/>
              </a:pPr>
              <a:r>
                <a:rPr lang="en-US" sz="2490" spc="0">
                  <a:solidFill>
                    <a:srgbClr val="000000"/>
                  </a:solidFill>
                  <a:latin typeface="Montserrat"/>
                  <a:ea typeface="Montserrat"/>
                  <a:cs typeface="Montserrat"/>
                  <a:sym typeface="Montserrat"/>
                </a:rPr>
                <a:t>Las </a:t>
              </a:r>
              <a:r>
                <a:rPr lang="en-US" b="true" sz="2490" spc="0">
                  <a:solidFill>
                    <a:srgbClr val="000000"/>
                  </a:solidFill>
                  <a:latin typeface="Montserrat Bold"/>
                  <a:ea typeface="Montserrat Bold"/>
                  <a:cs typeface="Montserrat Bold"/>
                  <a:sym typeface="Montserrat Bold"/>
                </a:rPr>
                <a:t>mujeres </a:t>
              </a:r>
              <a:r>
                <a:rPr lang="en-US" sz="2490" spc="0">
                  <a:solidFill>
                    <a:srgbClr val="000000"/>
                  </a:solidFill>
                  <a:latin typeface="Montserrat"/>
                  <a:ea typeface="Montserrat"/>
                  <a:cs typeface="Montserrat"/>
                  <a:sym typeface="Montserrat"/>
                </a:rPr>
                <a:t>tienden a obtener alrededor de </a:t>
              </a:r>
              <a:r>
                <a:rPr lang="en-US" b="true" sz="2490" spc="0">
                  <a:solidFill>
                    <a:srgbClr val="000000"/>
                  </a:solidFill>
                  <a:latin typeface="Montserrat Bold"/>
                  <a:ea typeface="Montserrat Bold"/>
                  <a:cs typeface="Montserrat Bold"/>
                  <a:sym typeface="Montserrat Bold"/>
                </a:rPr>
                <a:t>16 puntos más</a:t>
              </a:r>
              <a:r>
                <a:rPr lang="en-US" sz="2490" spc="0">
                  <a:solidFill>
                    <a:srgbClr val="000000"/>
                  </a:solidFill>
                  <a:latin typeface="Montserrat"/>
                  <a:ea typeface="Montserrat"/>
                  <a:cs typeface="Montserrat"/>
                  <a:sym typeface="Montserrat"/>
                </a:rPr>
                <a:t> que los hombres.</a:t>
              </a:r>
            </a:p>
          </p:txBody>
        </p:sp>
      </p:grpSp>
      <p:grpSp>
        <p:nvGrpSpPr>
          <p:cNvPr name="Group 14" id="14"/>
          <p:cNvGrpSpPr/>
          <p:nvPr/>
        </p:nvGrpSpPr>
        <p:grpSpPr>
          <a:xfrm rot="0">
            <a:off x="2517120" y="499320"/>
            <a:ext cx="10221480" cy="884160"/>
            <a:chOff x="0" y="0"/>
            <a:chExt cx="13628640" cy="1178880"/>
          </a:xfrm>
        </p:grpSpPr>
        <p:sp>
          <p:nvSpPr>
            <p:cNvPr name="Freeform 15" id="15"/>
            <p:cNvSpPr/>
            <p:nvPr/>
          </p:nvSpPr>
          <p:spPr>
            <a:xfrm flipH="false" flipV="false" rot="0">
              <a:off x="0" y="0"/>
              <a:ext cx="13628639" cy="1178880"/>
            </a:xfrm>
            <a:custGeom>
              <a:avLst/>
              <a:gdLst/>
              <a:ahLst/>
              <a:cxnLst/>
              <a:rect r="r" b="b" t="t" l="l"/>
              <a:pathLst>
                <a:path h="1178880" w="13628639">
                  <a:moveTo>
                    <a:pt x="0" y="0"/>
                  </a:moveTo>
                  <a:lnTo>
                    <a:pt x="13628639" y="0"/>
                  </a:lnTo>
                  <a:lnTo>
                    <a:pt x="13628639" y="1178880"/>
                  </a:lnTo>
                  <a:lnTo>
                    <a:pt x="0" y="1178880"/>
                  </a:lnTo>
                  <a:close/>
                </a:path>
              </a:pathLst>
            </a:custGeom>
            <a:solidFill>
              <a:srgbClr val="000000">
                <a:alpha val="0"/>
              </a:srgbClr>
            </a:solidFill>
          </p:spPr>
        </p:sp>
        <p:sp>
          <p:nvSpPr>
            <p:cNvPr name="TextBox 16" id="16"/>
            <p:cNvSpPr txBox="true"/>
            <p:nvPr/>
          </p:nvSpPr>
          <p:spPr>
            <a:xfrm>
              <a:off x="0" y="-180975"/>
              <a:ext cx="13628640" cy="1359855"/>
            </a:xfrm>
            <a:prstGeom prst="rect">
              <a:avLst/>
            </a:prstGeom>
          </p:spPr>
          <p:txBody>
            <a:bodyPr anchor="t" rtlCol="false" tIns="0" lIns="0" bIns="0" rIns="0"/>
            <a:lstStyle/>
            <a:p>
              <a:pPr algn="ctr">
                <a:lnSpc>
                  <a:spcPts val="6972"/>
                </a:lnSpc>
              </a:pPr>
              <a:r>
                <a:rPr lang="en-US" b="true" sz="4180" spc="0" u="sng">
                  <a:solidFill>
                    <a:srgbClr val="000000"/>
                  </a:solidFill>
                  <a:latin typeface="Montserrat Bold"/>
                  <a:ea typeface="Montserrat Bold"/>
                  <a:cs typeface="Montserrat Bold"/>
                  <a:sym typeface="Montserrat Bold"/>
                </a:rPr>
                <a:t>Resultados del estudio</a:t>
              </a:r>
            </a:p>
          </p:txBody>
        </p:sp>
      </p:grpSp>
    </p:spTree>
  </p:cSld>
  <p:clrMapOvr>
    <a:masterClrMapping/>
  </p:clrMapOvr>
  <p:transition spd="fast">
    <p:fade/>
  </p:transition>
</p:sld>
</file>

<file path=ppt/slides/slide12.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A6A6A6">
                <a:alpha val="100000"/>
              </a:srgbClr>
            </a:gs>
            <a:gs pos="100000">
              <a:srgbClr val="FFFFFF">
                <a:alpha val="100000"/>
              </a:srgbClr>
            </a:gs>
          </a:gsLst>
          <a:lin ang="0"/>
        </a:gradFill>
      </p:bgPr>
    </p:bg>
    <p:spTree>
      <p:nvGrpSpPr>
        <p:cNvPr id="1" name=""/>
        <p:cNvGrpSpPr/>
        <p:nvPr/>
      </p:nvGrpSpPr>
      <p:grpSpPr>
        <a:xfrm>
          <a:off x="0" y="0"/>
          <a:ext cx="0" cy="0"/>
          <a:chOff x="0" y="0"/>
          <a:chExt cx="0" cy="0"/>
        </a:xfrm>
      </p:grpSpPr>
      <p:grpSp>
        <p:nvGrpSpPr>
          <p:cNvPr name="Group 2" id="2"/>
          <p:cNvGrpSpPr/>
          <p:nvPr/>
        </p:nvGrpSpPr>
        <p:grpSpPr>
          <a:xfrm rot="0">
            <a:off x="2517120" y="499320"/>
            <a:ext cx="10221480" cy="884160"/>
            <a:chOff x="0" y="0"/>
            <a:chExt cx="13628640" cy="1178880"/>
          </a:xfrm>
        </p:grpSpPr>
        <p:sp>
          <p:nvSpPr>
            <p:cNvPr name="Freeform 3" id="3"/>
            <p:cNvSpPr/>
            <p:nvPr/>
          </p:nvSpPr>
          <p:spPr>
            <a:xfrm flipH="false" flipV="false" rot="0">
              <a:off x="0" y="0"/>
              <a:ext cx="13628639" cy="1178880"/>
            </a:xfrm>
            <a:custGeom>
              <a:avLst/>
              <a:gdLst/>
              <a:ahLst/>
              <a:cxnLst/>
              <a:rect r="r" b="b" t="t" l="l"/>
              <a:pathLst>
                <a:path h="1178880" w="13628639">
                  <a:moveTo>
                    <a:pt x="0" y="0"/>
                  </a:moveTo>
                  <a:lnTo>
                    <a:pt x="13628639" y="0"/>
                  </a:lnTo>
                  <a:lnTo>
                    <a:pt x="13628639" y="1178880"/>
                  </a:lnTo>
                  <a:lnTo>
                    <a:pt x="0" y="1178880"/>
                  </a:lnTo>
                  <a:close/>
                </a:path>
              </a:pathLst>
            </a:custGeom>
            <a:solidFill>
              <a:srgbClr val="000000">
                <a:alpha val="0"/>
              </a:srgbClr>
            </a:solidFill>
          </p:spPr>
        </p:sp>
        <p:sp>
          <p:nvSpPr>
            <p:cNvPr name="TextBox 4" id="4"/>
            <p:cNvSpPr txBox="true"/>
            <p:nvPr/>
          </p:nvSpPr>
          <p:spPr>
            <a:xfrm>
              <a:off x="0" y="-180975"/>
              <a:ext cx="13628640" cy="1359855"/>
            </a:xfrm>
            <a:prstGeom prst="rect">
              <a:avLst/>
            </a:prstGeom>
          </p:spPr>
          <p:txBody>
            <a:bodyPr anchor="t" rtlCol="false" tIns="0" lIns="0" bIns="0" rIns="0"/>
            <a:lstStyle/>
            <a:p>
              <a:pPr algn="ctr">
                <a:lnSpc>
                  <a:spcPts val="6972"/>
                </a:lnSpc>
              </a:pPr>
              <a:r>
                <a:rPr lang="en-US" b="true" sz="4180" spc="0" u="sng">
                  <a:solidFill>
                    <a:srgbClr val="000000"/>
                  </a:solidFill>
                  <a:latin typeface="Montserrat Bold"/>
                  <a:ea typeface="Montserrat Bold"/>
                  <a:cs typeface="Montserrat Bold"/>
                  <a:sym typeface="Montserrat Bold"/>
                </a:rPr>
                <a:t>Resultados del estudio</a:t>
              </a:r>
            </a:p>
          </p:txBody>
        </p:sp>
      </p:grpSp>
      <p:grpSp>
        <p:nvGrpSpPr>
          <p:cNvPr name="Group 5" id="5"/>
          <p:cNvGrpSpPr/>
          <p:nvPr/>
        </p:nvGrpSpPr>
        <p:grpSpPr>
          <a:xfrm rot="0">
            <a:off x="0" y="1383480"/>
            <a:ext cx="12194727" cy="9225060"/>
            <a:chOff x="0" y="0"/>
            <a:chExt cx="16051200" cy="12142402"/>
          </a:xfrm>
        </p:grpSpPr>
        <p:sp>
          <p:nvSpPr>
            <p:cNvPr name="Freeform 6" id="6"/>
            <p:cNvSpPr/>
            <p:nvPr/>
          </p:nvSpPr>
          <p:spPr>
            <a:xfrm flipH="false" flipV="false" rot="0">
              <a:off x="0" y="0"/>
              <a:ext cx="16051200" cy="12142402"/>
            </a:xfrm>
            <a:custGeom>
              <a:avLst/>
              <a:gdLst/>
              <a:ahLst/>
              <a:cxnLst/>
              <a:rect r="r" b="b" t="t" l="l"/>
              <a:pathLst>
                <a:path h="12142402" w="16051200">
                  <a:moveTo>
                    <a:pt x="0" y="0"/>
                  </a:moveTo>
                  <a:lnTo>
                    <a:pt x="16051200" y="0"/>
                  </a:lnTo>
                  <a:lnTo>
                    <a:pt x="16051200" y="12142402"/>
                  </a:lnTo>
                  <a:lnTo>
                    <a:pt x="0" y="12142402"/>
                  </a:lnTo>
                  <a:close/>
                </a:path>
              </a:pathLst>
            </a:custGeom>
            <a:solidFill>
              <a:srgbClr val="000000">
                <a:alpha val="0"/>
              </a:srgbClr>
            </a:solidFill>
          </p:spPr>
        </p:sp>
        <p:sp>
          <p:nvSpPr>
            <p:cNvPr name="TextBox 7" id="7"/>
            <p:cNvSpPr txBox="true"/>
            <p:nvPr/>
          </p:nvSpPr>
          <p:spPr>
            <a:xfrm>
              <a:off x="0" y="-133350"/>
              <a:ext cx="16051200" cy="12275752"/>
            </a:xfrm>
            <a:prstGeom prst="rect">
              <a:avLst/>
            </a:prstGeom>
          </p:spPr>
          <p:txBody>
            <a:bodyPr anchor="t" rtlCol="false" tIns="0" lIns="0" bIns="0" rIns="0"/>
            <a:lstStyle/>
            <a:p>
              <a:pPr algn="l" marL="776062" indent="-258687" lvl="2">
                <a:lnSpc>
                  <a:spcPts val="5040"/>
                </a:lnSpc>
                <a:buFont typeface="Arial"/>
                <a:buChar char="⚬"/>
              </a:pPr>
              <a:r>
                <a:rPr lang="en-US" sz="3000" spc="0">
                  <a:solidFill>
                    <a:srgbClr val="000000"/>
                  </a:solidFill>
                  <a:latin typeface="Montserrat"/>
                  <a:ea typeface="Montserrat"/>
                  <a:cs typeface="Montserrat"/>
                  <a:sym typeface="Montserrat"/>
                </a:rPr>
                <a:t>Los resultados en pruebas SIMCE de lectura y matemáticas son </a:t>
              </a:r>
              <a:r>
                <a:rPr lang="en-US" b="true" sz="3000" spc="0">
                  <a:solidFill>
                    <a:srgbClr val="000000"/>
                  </a:solidFill>
                  <a:latin typeface="Montserrat Bold"/>
                  <a:ea typeface="Montserrat Bold"/>
                  <a:cs typeface="Montserrat Bold"/>
                  <a:sym typeface="Montserrat Bold"/>
                </a:rPr>
                <a:t>más altos</a:t>
              </a:r>
              <a:r>
                <a:rPr lang="en-US" sz="3000" spc="0">
                  <a:solidFill>
                    <a:srgbClr val="000000"/>
                  </a:solidFill>
                  <a:latin typeface="Montserrat"/>
                  <a:ea typeface="Montserrat"/>
                  <a:cs typeface="Montserrat"/>
                  <a:sym typeface="Montserrat"/>
                </a:rPr>
                <a:t> para quienes participan del Programa. Lo mismo ocurre en el caso de los promedios generales anuales.</a:t>
              </a:r>
            </a:p>
            <a:p>
              <a:pPr algn="l" marL="775716" indent="-258572" lvl="2">
                <a:lnSpc>
                  <a:spcPts val="5040"/>
                </a:lnSpc>
                <a:buFont typeface="Arial"/>
                <a:buChar char="⚬"/>
              </a:pPr>
              <a:r>
                <a:rPr lang="en-US" sz="3000">
                  <a:solidFill>
                    <a:srgbClr val="000000"/>
                  </a:solidFill>
                  <a:latin typeface="Montserrat"/>
                  <a:ea typeface="Montserrat"/>
                  <a:cs typeface="Montserrat"/>
                  <a:sym typeface="Montserrat"/>
                </a:rPr>
                <a:t>Brechas de género en según ámbito: Matemáticas favorece a </a:t>
              </a:r>
              <a:r>
                <a:rPr lang="en-US" b="true" sz="3000">
                  <a:solidFill>
                    <a:srgbClr val="000000"/>
                  </a:solidFill>
                  <a:latin typeface="Montserrat Bold"/>
                  <a:ea typeface="Montserrat Bold"/>
                  <a:cs typeface="Montserrat Bold"/>
                  <a:sym typeface="Montserrat Bold"/>
                </a:rPr>
                <a:t>hombres </a:t>
              </a:r>
              <a:r>
                <a:rPr lang="en-US" sz="3000">
                  <a:solidFill>
                    <a:srgbClr val="000000"/>
                  </a:solidFill>
                  <a:latin typeface="Montserrat"/>
                  <a:ea typeface="Montserrat"/>
                  <a:cs typeface="Montserrat"/>
                  <a:sym typeface="Montserrat"/>
                </a:rPr>
                <a:t>y Lectura favorece a </a:t>
              </a:r>
              <a:r>
                <a:rPr lang="en-US" b="true" sz="3000">
                  <a:solidFill>
                    <a:srgbClr val="000000"/>
                  </a:solidFill>
                  <a:latin typeface="Montserrat Bold"/>
                  <a:ea typeface="Montserrat Bold"/>
                  <a:cs typeface="Montserrat Bold"/>
                  <a:sym typeface="Montserrat Bold"/>
                </a:rPr>
                <a:t>mujeres (-4 Matemáticas, + 16 Lectura). </a:t>
              </a:r>
            </a:p>
            <a:p>
              <a:pPr algn="l" marL="776062" indent="-258687" lvl="2">
                <a:lnSpc>
                  <a:spcPts val="5040"/>
                </a:lnSpc>
                <a:buFont typeface="Arial"/>
                <a:buChar char="⚬"/>
              </a:pPr>
              <a:r>
                <a:rPr lang="en-US" sz="3000" spc="0">
                  <a:solidFill>
                    <a:srgbClr val="000000"/>
                  </a:solidFill>
                  <a:latin typeface="Montserrat"/>
                  <a:ea typeface="Montserrat"/>
                  <a:cs typeface="Montserrat"/>
                  <a:sym typeface="Montserrat"/>
                </a:rPr>
                <a:t>Las </a:t>
              </a:r>
              <a:r>
                <a:rPr lang="en-US" b="true" sz="3000" spc="0">
                  <a:solidFill>
                    <a:srgbClr val="000000"/>
                  </a:solidFill>
                  <a:latin typeface="Montserrat Bold"/>
                  <a:ea typeface="Montserrat Bold"/>
                  <a:cs typeface="Montserrat Bold"/>
                  <a:sym typeface="Montserrat Bold"/>
                </a:rPr>
                <a:t>mujeres </a:t>
              </a:r>
              <a:r>
                <a:rPr lang="en-US" sz="3000" spc="0">
                  <a:solidFill>
                    <a:srgbClr val="000000"/>
                  </a:solidFill>
                  <a:latin typeface="Montserrat"/>
                  <a:ea typeface="Montserrat"/>
                  <a:cs typeface="Montserrat"/>
                  <a:sym typeface="Montserrat"/>
                </a:rPr>
                <a:t>tienden a obtener un promedio general 2 décimas más alto que los hombres.</a:t>
              </a:r>
            </a:p>
            <a:p>
              <a:pPr algn="l" marL="776062" indent="-258687" lvl="2">
                <a:lnSpc>
                  <a:spcPts val="5040"/>
                </a:lnSpc>
                <a:buFont typeface="Arial"/>
                <a:buChar char="⚬"/>
              </a:pPr>
              <a:r>
                <a:rPr lang="en-US" sz="3000" spc="0">
                  <a:solidFill>
                    <a:srgbClr val="000000"/>
                  </a:solidFill>
                  <a:latin typeface="Montserrat"/>
                  <a:ea typeface="Montserrat"/>
                  <a:cs typeface="Montserrat"/>
                  <a:sym typeface="Montserrat"/>
                </a:rPr>
                <a:t>Establecimientos rurales con </a:t>
              </a:r>
              <a:r>
                <a:rPr lang="en-US" b="true" sz="3000" spc="0">
                  <a:solidFill>
                    <a:srgbClr val="000000"/>
                  </a:solidFill>
                  <a:latin typeface="Montserrat Bold"/>
                  <a:ea typeface="Montserrat Bold"/>
                  <a:cs typeface="Montserrat Bold"/>
                  <a:sym typeface="Montserrat Bold"/>
                </a:rPr>
                <a:t>peores resultados</a:t>
              </a:r>
              <a:r>
                <a:rPr lang="en-US" sz="3000" spc="0">
                  <a:solidFill>
                    <a:srgbClr val="000000"/>
                  </a:solidFill>
                  <a:latin typeface="Montserrat"/>
                  <a:ea typeface="Montserrat"/>
                  <a:cs typeface="Montserrat"/>
                  <a:sym typeface="Montserrat"/>
                </a:rPr>
                <a:t> que establecimientos urbanos (Diferencias + acentuadas en matemáticas).</a:t>
              </a:r>
            </a:p>
            <a:p>
              <a:pPr algn="l" marL="776062" indent="-258687" lvl="2">
                <a:lnSpc>
                  <a:spcPts val="5040"/>
                </a:lnSpc>
                <a:buFont typeface="Arial"/>
                <a:buChar char="⚬"/>
              </a:pPr>
              <a:r>
                <a:rPr lang="en-US" b="true" sz="3000" spc="0">
                  <a:solidFill>
                    <a:srgbClr val="000000"/>
                  </a:solidFill>
                  <a:latin typeface="Montserrat Bold"/>
                  <a:ea typeface="Montserrat Bold"/>
                  <a:cs typeface="Montserrat Bold"/>
                  <a:sym typeface="Montserrat Bold"/>
                </a:rPr>
                <a:t>Mejores resultados</a:t>
              </a:r>
              <a:r>
                <a:rPr lang="en-US" sz="3000" spc="0">
                  <a:solidFill>
                    <a:srgbClr val="000000"/>
                  </a:solidFill>
                  <a:latin typeface="Montserrat"/>
                  <a:ea typeface="Montserrat"/>
                  <a:cs typeface="Montserrat"/>
                  <a:sym typeface="Montserrat"/>
                </a:rPr>
                <a:t> de establecimientos </a:t>
              </a:r>
              <a:r>
                <a:rPr lang="en-US" b="true" sz="3000" spc="0">
                  <a:solidFill>
                    <a:srgbClr val="000000"/>
                  </a:solidFill>
                  <a:latin typeface="Montserrat Bold"/>
                  <a:ea typeface="Montserrat Bold"/>
                  <a:cs typeface="Montserrat Bold"/>
                  <a:sym typeface="Montserrat Bold"/>
                </a:rPr>
                <a:t>particulares </a:t>
              </a:r>
              <a:r>
                <a:rPr lang="en-US" sz="3000" spc="0">
                  <a:solidFill>
                    <a:srgbClr val="000000"/>
                  </a:solidFill>
                  <a:latin typeface="Montserrat"/>
                  <a:ea typeface="Montserrat"/>
                  <a:cs typeface="Montserrat"/>
                  <a:sym typeface="Montserrat"/>
                </a:rPr>
                <a:t>en comparación al resto.</a:t>
              </a:r>
            </a:p>
          </p:txBody>
        </p:sp>
      </p:grpSp>
      <p:grpSp>
        <p:nvGrpSpPr>
          <p:cNvPr name="Group 8" id="8"/>
          <p:cNvGrpSpPr/>
          <p:nvPr/>
        </p:nvGrpSpPr>
        <p:grpSpPr>
          <a:xfrm rot="0">
            <a:off x="13151677" y="3634748"/>
            <a:ext cx="4795292" cy="2801460"/>
            <a:chOff x="0" y="0"/>
            <a:chExt cx="6566400" cy="3836160"/>
          </a:xfrm>
        </p:grpSpPr>
        <p:sp>
          <p:nvSpPr>
            <p:cNvPr name="Freeform 9" id="9"/>
            <p:cNvSpPr/>
            <p:nvPr/>
          </p:nvSpPr>
          <p:spPr>
            <a:xfrm flipH="false" flipV="false" rot="0">
              <a:off x="0" y="0"/>
              <a:ext cx="6566408" cy="3836162"/>
            </a:xfrm>
            <a:custGeom>
              <a:avLst/>
              <a:gdLst/>
              <a:ahLst/>
              <a:cxnLst/>
              <a:rect r="r" b="b" t="t" l="l"/>
              <a:pathLst>
                <a:path h="3836162" w="6566408">
                  <a:moveTo>
                    <a:pt x="0" y="0"/>
                  </a:moveTo>
                  <a:lnTo>
                    <a:pt x="6566408" y="0"/>
                  </a:lnTo>
                  <a:lnTo>
                    <a:pt x="6566408" y="3836162"/>
                  </a:lnTo>
                  <a:lnTo>
                    <a:pt x="0" y="3836162"/>
                  </a:lnTo>
                  <a:lnTo>
                    <a:pt x="0" y="0"/>
                  </a:lnTo>
                  <a:close/>
                </a:path>
              </a:pathLst>
            </a:custGeom>
            <a:blipFill>
              <a:blip r:embed="rId2"/>
              <a:stretch>
                <a:fillRect l="0" t="-2" r="0" b="-2"/>
              </a:stretch>
            </a:blipFill>
          </p:spPr>
        </p:sp>
      </p:grpSp>
      <p:grpSp>
        <p:nvGrpSpPr>
          <p:cNvPr name="Group 10" id="10"/>
          <p:cNvGrpSpPr/>
          <p:nvPr/>
        </p:nvGrpSpPr>
        <p:grpSpPr>
          <a:xfrm rot="0">
            <a:off x="13151677" y="6910299"/>
            <a:ext cx="4795292" cy="2651514"/>
            <a:chOff x="0" y="0"/>
            <a:chExt cx="7384800" cy="4083360"/>
          </a:xfrm>
        </p:grpSpPr>
        <p:sp>
          <p:nvSpPr>
            <p:cNvPr name="Freeform 11" id="11"/>
            <p:cNvSpPr/>
            <p:nvPr/>
          </p:nvSpPr>
          <p:spPr>
            <a:xfrm flipH="false" flipV="false" rot="0">
              <a:off x="0" y="0"/>
              <a:ext cx="7384796" cy="4083304"/>
            </a:xfrm>
            <a:custGeom>
              <a:avLst/>
              <a:gdLst/>
              <a:ahLst/>
              <a:cxnLst/>
              <a:rect r="r" b="b" t="t" l="l"/>
              <a:pathLst>
                <a:path h="4083304" w="7384796">
                  <a:moveTo>
                    <a:pt x="0" y="0"/>
                  </a:moveTo>
                  <a:lnTo>
                    <a:pt x="7384796" y="0"/>
                  </a:lnTo>
                  <a:lnTo>
                    <a:pt x="7384796" y="4083304"/>
                  </a:lnTo>
                  <a:lnTo>
                    <a:pt x="0" y="4083304"/>
                  </a:lnTo>
                  <a:lnTo>
                    <a:pt x="0" y="0"/>
                  </a:lnTo>
                  <a:close/>
                </a:path>
              </a:pathLst>
            </a:custGeom>
            <a:blipFill>
              <a:blip r:embed="rId3"/>
              <a:stretch>
                <a:fillRect l="0" t="-3" r="0" b="-4"/>
              </a:stretch>
            </a:blipFill>
          </p:spPr>
        </p:sp>
      </p:grpSp>
      <p:grpSp>
        <p:nvGrpSpPr>
          <p:cNvPr name="Group 12" id="12"/>
          <p:cNvGrpSpPr/>
          <p:nvPr/>
        </p:nvGrpSpPr>
        <p:grpSpPr>
          <a:xfrm rot="0">
            <a:off x="13151677" y="186751"/>
            <a:ext cx="4520700" cy="2973907"/>
            <a:chOff x="0" y="0"/>
            <a:chExt cx="4804800" cy="3160800"/>
          </a:xfrm>
        </p:grpSpPr>
        <p:sp>
          <p:nvSpPr>
            <p:cNvPr name="Freeform 13" id="13"/>
            <p:cNvSpPr/>
            <p:nvPr/>
          </p:nvSpPr>
          <p:spPr>
            <a:xfrm flipH="false" flipV="false" rot="0">
              <a:off x="0" y="0"/>
              <a:ext cx="4804791" cy="3160776"/>
            </a:xfrm>
            <a:custGeom>
              <a:avLst/>
              <a:gdLst/>
              <a:ahLst/>
              <a:cxnLst/>
              <a:rect r="r" b="b" t="t" l="l"/>
              <a:pathLst>
                <a:path h="3160776" w="4804791">
                  <a:moveTo>
                    <a:pt x="0" y="0"/>
                  </a:moveTo>
                  <a:lnTo>
                    <a:pt x="4804791" y="0"/>
                  </a:lnTo>
                  <a:lnTo>
                    <a:pt x="4804791" y="3160776"/>
                  </a:lnTo>
                  <a:lnTo>
                    <a:pt x="0" y="3160776"/>
                  </a:lnTo>
                  <a:lnTo>
                    <a:pt x="0" y="0"/>
                  </a:lnTo>
                  <a:close/>
                </a:path>
              </a:pathLst>
            </a:custGeom>
            <a:blipFill>
              <a:blip r:embed="rId4"/>
              <a:stretch>
                <a:fillRect l="0" t="-3" r="0" b="-4"/>
              </a:stretch>
            </a:blipFill>
          </p:spPr>
        </p:sp>
      </p:grpSp>
    </p:spTree>
  </p:cSld>
  <p:clrMapOvr>
    <a:masterClrMapping/>
  </p:clrMapOvr>
  <p:transition spd="fast">
    <p:fade/>
  </p:transition>
</p:sld>
</file>

<file path=ppt/slides/slide13.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A6A6A6">
                <a:alpha val="100000"/>
              </a:srgbClr>
            </a:gs>
            <a:gs pos="100000">
              <a:srgbClr val="FFFFFF">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596520" y="1683720"/>
            <a:ext cx="11823480" cy="6801120"/>
          </a:xfrm>
          <a:custGeom>
            <a:avLst/>
            <a:gdLst/>
            <a:ahLst/>
            <a:cxnLst/>
            <a:rect r="r" b="b" t="t" l="l"/>
            <a:pathLst>
              <a:path h="6801120" w="11823480">
                <a:moveTo>
                  <a:pt x="0" y="0"/>
                </a:moveTo>
                <a:lnTo>
                  <a:pt x="11823480" y="0"/>
                </a:lnTo>
                <a:lnTo>
                  <a:pt x="11823480" y="6801120"/>
                </a:lnTo>
                <a:lnTo>
                  <a:pt x="0" y="680112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720000" y="1855080"/>
            <a:ext cx="11526480" cy="6471488"/>
            <a:chOff x="0" y="0"/>
            <a:chExt cx="15368640" cy="8628651"/>
          </a:xfrm>
        </p:grpSpPr>
        <p:sp>
          <p:nvSpPr>
            <p:cNvPr name="Freeform 4" id="4"/>
            <p:cNvSpPr/>
            <p:nvPr/>
          </p:nvSpPr>
          <p:spPr>
            <a:xfrm flipH="false" flipV="false" rot="0">
              <a:off x="0" y="0"/>
              <a:ext cx="15368640" cy="8628652"/>
            </a:xfrm>
            <a:custGeom>
              <a:avLst/>
              <a:gdLst/>
              <a:ahLst/>
              <a:cxnLst/>
              <a:rect r="r" b="b" t="t" l="l"/>
              <a:pathLst>
                <a:path h="8628652" w="15368640">
                  <a:moveTo>
                    <a:pt x="0" y="0"/>
                  </a:moveTo>
                  <a:lnTo>
                    <a:pt x="15368640" y="0"/>
                  </a:lnTo>
                  <a:lnTo>
                    <a:pt x="15368640" y="8628652"/>
                  </a:lnTo>
                  <a:lnTo>
                    <a:pt x="0" y="8628652"/>
                  </a:lnTo>
                  <a:close/>
                </a:path>
              </a:pathLst>
            </a:custGeom>
            <a:solidFill>
              <a:srgbClr val="000000">
                <a:alpha val="0"/>
              </a:srgbClr>
            </a:solidFill>
          </p:spPr>
        </p:sp>
        <p:sp>
          <p:nvSpPr>
            <p:cNvPr name="TextBox 5" id="5"/>
            <p:cNvSpPr txBox="true"/>
            <p:nvPr/>
          </p:nvSpPr>
          <p:spPr>
            <a:xfrm>
              <a:off x="0" y="-161925"/>
              <a:ext cx="15368640" cy="8790576"/>
            </a:xfrm>
            <a:prstGeom prst="rect">
              <a:avLst/>
            </a:prstGeom>
          </p:spPr>
          <p:txBody>
            <a:bodyPr anchor="t" rtlCol="false" tIns="0" lIns="0" bIns="0" rIns="0"/>
            <a:lstStyle/>
            <a:p>
              <a:pPr algn="just">
                <a:lnSpc>
                  <a:spcPts val="5712"/>
                </a:lnSpc>
              </a:pPr>
              <a:r>
                <a:rPr lang="en-US" sz="3400">
                  <a:solidFill>
                    <a:srgbClr val="F4F4F4"/>
                  </a:solidFill>
                  <a:latin typeface="Montserrat"/>
                  <a:ea typeface="Montserrat"/>
                  <a:cs typeface="Montserrat"/>
                  <a:sym typeface="Montserrat"/>
                </a:rPr>
                <a:t>No estamos en condiciones de afirmar la causalidad definitiva de la relación entre participación y rendimiento académico, ya que </a:t>
              </a:r>
              <a:r>
                <a:rPr lang="en-US" sz="3400" b="true">
                  <a:solidFill>
                    <a:srgbClr val="F4F4F4"/>
                  </a:solidFill>
                  <a:latin typeface="Montserrat Bold"/>
                  <a:ea typeface="Montserrat Bold"/>
                  <a:cs typeface="Montserrat Bold"/>
                  <a:sym typeface="Montserrat Bold"/>
                </a:rPr>
                <a:t>existe un conjunto más amplio de indicadores de impacto que se podrían utilizar para obtener más evidencias de causalidad</a:t>
              </a:r>
              <a:r>
                <a:rPr lang="en-US" sz="3400">
                  <a:solidFill>
                    <a:srgbClr val="F4F4F4"/>
                  </a:solidFill>
                  <a:latin typeface="Montserrat"/>
                  <a:ea typeface="Montserrat"/>
                  <a:cs typeface="Montserrat"/>
                  <a:sym typeface="Montserrat"/>
                </a:rPr>
                <a:t>. </a:t>
              </a:r>
            </a:p>
            <a:p>
              <a:pPr algn="just">
                <a:lnSpc>
                  <a:spcPts val="5712"/>
                </a:lnSpc>
              </a:pPr>
              <a:r>
                <a:rPr lang="en-US" sz="3400" spc="0">
                  <a:solidFill>
                    <a:srgbClr val="F4F4F4"/>
                  </a:solidFill>
                  <a:latin typeface="Montserrat"/>
                  <a:ea typeface="Montserrat"/>
                  <a:cs typeface="Montserrat"/>
                  <a:sym typeface="Montserrat"/>
                </a:rPr>
                <a:t>Del mismo modo, es esperable que existan una serie de </a:t>
              </a:r>
              <a:r>
                <a:rPr lang="en-US" b="true" sz="3400" spc="0">
                  <a:solidFill>
                    <a:srgbClr val="F4F4F4"/>
                  </a:solidFill>
                  <a:latin typeface="Montserrat Bold"/>
                  <a:ea typeface="Montserrat Bold"/>
                  <a:cs typeface="Montserrat Bold"/>
                  <a:sym typeface="Montserrat Bold"/>
                </a:rPr>
                <a:t>variables no observables</a:t>
              </a:r>
              <a:r>
                <a:rPr lang="en-US" sz="3400" spc="0">
                  <a:solidFill>
                    <a:srgbClr val="F4F4F4"/>
                  </a:solidFill>
                  <a:latin typeface="Montserrat"/>
                  <a:ea typeface="Montserrat"/>
                  <a:cs typeface="Montserrat"/>
                  <a:sym typeface="Montserrat"/>
                </a:rPr>
                <a:t> que pueden incidir de forma significativa en el fenómeno estudiado.</a:t>
              </a:r>
            </a:p>
          </p:txBody>
        </p:sp>
      </p:grpSp>
      <p:grpSp>
        <p:nvGrpSpPr>
          <p:cNvPr name="Group 6" id="6"/>
          <p:cNvGrpSpPr/>
          <p:nvPr/>
        </p:nvGrpSpPr>
        <p:grpSpPr>
          <a:xfrm rot="0">
            <a:off x="12578400" y="1855080"/>
            <a:ext cx="4843960" cy="3691547"/>
            <a:chOff x="0" y="0"/>
            <a:chExt cx="7252800" cy="5527307"/>
          </a:xfrm>
        </p:grpSpPr>
        <p:sp>
          <p:nvSpPr>
            <p:cNvPr name="Freeform 7" id="7"/>
            <p:cNvSpPr/>
            <p:nvPr/>
          </p:nvSpPr>
          <p:spPr>
            <a:xfrm flipH="false" flipV="false" rot="0">
              <a:off x="0" y="0"/>
              <a:ext cx="7252843" cy="5527280"/>
            </a:xfrm>
            <a:custGeom>
              <a:avLst/>
              <a:gdLst/>
              <a:ahLst/>
              <a:cxnLst/>
              <a:rect r="r" b="b" t="t" l="l"/>
              <a:pathLst>
                <a:path h="5527280" w="7252843">
                  <a:moveTo>
                    <a:pt x="0" y="0"/>
                  </a:moveTo>
                  <a:lnTo>
                    <a:pt x="7252843" y="0"/>
                  </a:lnTo>
                  <a:lnTo>
                    <a:pt x="7252843" y="5527280"/>
                  </a:lnTo>
                  <a:lnTo>
                    <a:pt x="0" y="5527280"/>
                  </a:lnTo>
                  <a:lnTo>
                    <a:pt x="0" y="0"/>
                  </a:lnTo>
                  <a:close/>
                </a:path>
              </a:pathLst>
            </a:custGeom>
            <a:blipFill>
              <a:blip r:embed="rId4"/>
              <a:stretch>
                <a:fillRect l="-7118" t="0" r="-7118" b="0"/>
              </a:stretch>
            </a:blipFill>
          </p:spPr>
        </p:sp>
      </p:grpSp>
      <p:grpSp>
        <p:nvGrpSpPr>
          <p:cNvPr name="Group 8" id="8"/>
          <p:cNvGrpSpPr/>
          <p:nvPr/>
        </p:nvGrpSpPr>
        <p:grpSpPr>
          <a:xfrm rot="0">
            <a:off x="12578400" y="5740740"/>
            <a:ext cx="4900526" cy="2744100"/>
            <a:chOff x="0" y="0"/>
            <a:chExt cx="7252800" cy="4061280"/>
          </a:xfrm>
        </p:grpSpPr>
        <p:sp>
          <p:nvSpPr>
            <p:cNvPr name="Freeform 9" id="9"/>
            <p:cNvSpPr/>
            <p:nvPr/>
          </p:nvSpPr>
          <p:spPr>
            <a:xfrm flipH="false" flipV="false" rot="0">
              <a:off x="0" y="0"/>
              <a:ext cx="7252843" cy="4061333"/>
            </a:xfrm>
            <a:custGeom>
              <a:avLst/>
              <a:gdLst/>
              <a:ahLst/>
              <a:cxnLst/>
              <a:rect r="r" b="b" t="t" l="l"/>
              <a:pathLst>
                <a:path h="4061333" w="7252843">
                  <a:moveTo>
                    <a:pt x="0" y="0"/>
                  </a:moveTo>
                  <a:lnTo>
                    <a:pt x="7252843" y="0"/>
                  </a:lnTo>
                  <a:lnTo>
                    <a:pt x="7252843" y="4061333"/>
                  </a:lnTo>
                  <a:lnTo>
                    <a:pt x="0" y="4061333"/>
                  </a:lnTo>
                  <a:lnTo>
                    <a:pt x="0" y="0"/>
                  </a:lnTo>
                  <a:close/>
                </a:path>
              </a:pathLst>
            </a:custGeom>
            <a:blipFill>
              <a:blip r:embed="rId5"/>
              <a:stretch>
                <a:fillRect l="0" t="-3" r="0" b="-2"/>
              </a:stretch>
            </a:blipFill>
          </p:spPr>
        </p:sp>
      </p:grpSp>
      <p:grpSp>
        <p:nvGrpSpPr>
          <p:cNvPr name="Group 10" id="10"/>
          <p:cNvGrpSpPr/>
          <p:nvPr/>
        </p:nvGrpSpPr>
        <p:grpSpPr>
          <a:xfrm rot="0">
            <a:off x="2517120" y="499320"/>
            <a:ext cx="10221480" cy="884160"/>
            <a:chOff x="0" y="0"/>
            <a:chExt cx="13628640" cy="1178880"/>
          </a:xfrm>
        </p:grpSpPr>
        <p:sp>
          <p:nvSpPr>
            <p:cNvPr name="Freeform 11" id="11"/>
            <p:cNvSpPr/>
            <p:nvPr/>
          </p:nvSpPr>
          <p:spPr>
            <a:xfrm flipH="false" flipV="false" rot="0">
              <a:off x="0" y="0"/>
              <a:ext cx="13628639" cy="1178880"/>
            </a:xfrm>
            <a:custGeom>
              <a:avLst/>
              <a:gdLst/>
              <a:ahLst/>
              <a:cxnLst/>
              <a:rect r="r" b="b" t="t" l="l"/>
              <a:pathLst>
                <a:path h="1178880" w="13628639">
                  <a:moveTo>
                    <a:pt x="0" y="0"/>
                  </a:moveTo>
                  <a:lnTo>
                    <a:pt x="13628639" y="0"/>
                  </a:lnTo>
                  <a:lnTo>
                    <a:pt x="13628639" y="1178880"/>
                  </a:lnTo>
                  <a:lnTo>
                    <a:pt x="0" y="1178880"/>
                  </a:lnTo>
                  <a:close/>
                </a:path>
              </a:pathLst>
            </a:custGeom>
            <a:solidFill>
              <a:srgbClr val="000000">
                <a:alpha val="0"/>
              </a:srgbClr>
            </a:solidFill>
          </p:spPr>
        </p:sp>
        <p:sp>
          <p:nvSpPr>
            <p:cNvPr name="TextBox 12" id="12"/>
            <p:cNvSpPr txBox="true"/>
            <p:nvPr/>
          </p:nvSpPr>
          <p:spPr>
            <a:xfrm>
              <a:off x="0" y="-180975"/>
              <a:ext cx="13628640" cy="1359855"/>
            </a:xfrm>
            <a:prstGeom prst="rect">
              <a:avLst/>
            </a:prstGeom>
          </p:spPr>
          <p:txBody>
            <a:bodyPr anchor="t" rtlCol="false" tIns="0" lIns="0" bIns="0" rIns="0"/>
            <a:lstStyle/>
            <a:p>
              <a:pPr algn="ctr">
                <a:lnSpc>
                  <a:spcPts val="6972"/>
                </a:lnSpc>
              </a:pPr>
              <a:r>
                <a:rPr lang="en-US" b="true" sz="4180" spc="0" u="sng">
                  <a:solidFill>
                    <a:srgbClr val="000000"/>
                  </a:solidFill>
                  <a:latin typeface="Montserrat Bold"/>
                  <a:ea typeface="Montserrat Bold"/>
                  <a:cs typeface="Montserrat Bold"/>
                  <a:sym typeface="Montserrat Bold"/>
                </a:rPr>
                <a:t>Conclusiones</a:t>
              </a:r>
            </a:p>
          </p:txBody>
        </p:sp>
      </p:grpSp>
    </p:spTree>
  </p:cSld>
  <p:clrMapOvr>
    <a:masterClrMapping/>
  </p:clrMapOvr>
  <p:transition spd="fast">
    <p:fade/>
  </p:transition>
</p:sld>
</file>

<file path=ppt/slides/slide14.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A6A6A6">
                <a:alpha val="100000"/>
              </a:srgbClr>
            </a:gs>
            <a:gs pos="100000">
              <a:srgbClr val="FFFFFF">
                <a:alpha val="100000"/>
              </a:srgbClr>
            </a:gs>
          </a:gsLst>
          <a:lin ang="0"/>
        </a:gradFill>
      </p:bgPr>
    </p:bg>
    <p:spTree>
      <p:nvGrpSpPr>
        <p:cNvPr id="1" name=""/>
        <p:cNvGrpSpPr/>
        <p:nvPr/>
      </p:nvGrpSpPr>
      <p:grpSpPr>
        <a:xfrm>
          <a:off x="0" y="0"/>
          <a:ext cx="0" cy="0"/>
          <a:chOff x="0" y="0"/>
          <a:chExt cx="0" cy="0"/>
        </a:xfrm>
      </p:grpSpPr>
      <p:grpSp>
        <p:nvGrpSpPr>
          <p:cNvPr name="Group 2" id="2"/>
          <p:cNvGrpSpPr/>
          <p:nvPr/>
        </p:nvGrpSpPr>
        <p:grpSpPr>
          <a:xfrm rot="0">
            <a:off x="1555080" y="5413028"/>
            <a:ext cx="3654658" cy="3654658"/>
            <a:chOff x="0" y="0"/>
            <a:chExt cx="2930880" cy="2930880"/>
          </a:xfrm>
        </p:grpSpPr>
        <p:sp>
          <p:nvSpPr>
            <p:cNvPr name="Freeform 3" id="3"/>
            <p:cNvSpPr/>
            <p:nvPr/>
          </p:nvSpPr>
          <p:spPr>
            <a:xfrm flipH="false" flipV="false" rot="0">
              <a:off x="0" y="0"/>
              <a:ext cx="2930906" cy="2930906"/>
            </a:xfrm>
            <a:custGeom>
              <a:avLst/>
              <a:gdLst/>
              <a:ahLst/>
              <a:cxnLst/>
              <a:rect r="r" b="b" t="t" l="l"/>
              <a:pathLst>
                <a:path h="2930906" w="2930906">
                  <a:moveTo>
                    <a:pt x="0" y="0"/>
                  </a:moveTo>
                  <a:lnTo>
                    <a:pt x="2930906" y="0"/>
                  </a:lnTo>
                  <a:lnTo>
                    <a:pt x="2930906" y="2930906"/>
                  </a:lnTo>
                  <a:lnTo>
                    <a:pt x="0" y="2930906"/>
                  </a:lnTo>
                  <a:lnTo>
                    <a:pt x="0" y="0"/>
                  </a:lnTo>
                  <a:close/>
                </a:path>
              </a:pathLst>
            </a:custGeom>
            <a:blipFill>
              <a:blip r:embed="rId2"/>
              <a:stretch>
                <a:fillRect l="0" t="0" r="0" b="0"/>
              </a:stretch>
            </a:blipFill>
          </p:spPr>
        </p:sp>
      </p:grpSp>
      <p:grpSp>
        <p:nvGrpSpPr>
          <p:cNvPr name="Group 4" id="4"/>
          <p:cNvGrpSpPr/>
          <p:nvPr/>
        </p:nvGrpSpPr>
        <p:grpSpPr>
          <a:xfrm rot="0">
            <a:off x="6706980" y="1238040"/>
            <a:ext cx="10552320" cy="4606920"/>
            <a:chOff x="0" y="0"/>
            <a:chExt cx="14069760" cy="6142560"/>
          </a:xfrm>
        </p:grpSpPr>
        <p:sp>
          <p:nvSpPr>
            <p:cNvPr name="Freeform 5" id="5"/>
            <p:cNvSpPr/>
            <p:nvPr/>
          </p:nvSpPr>
          <p:spPr>
            <a:xfrm flipH="false" flipV="false" rot="0">
              <a:off x="0" y="0"/>
              <a:ext cx="14069760" cy="6142560"/>
            </a:xfrm>
            <a:custGeom>
              <a:avLst/>
              <a:gdLst/>
              <a:ahLst/>
              <a:cxnLst/>
              <a:rect r="r" b="b" t="t" l="l"/>
              <a:pathLst>
                <a:path h="6142560" w="14069760">
                  <a:moveTo>
                    <a:pt x="0" y="0"/>
                  </a:moveTo>
                  <a:lnTo>
                    <a:pt x="14069760" y="0"/>
                  </a:lnTo>
                  <a:lnTo>
                    <a:pt x="14069760" y="6142560"/>
                  </a:lnTo>
                  <a:lnTo>
                    <a:pt x="0" y="6142560"/>
                  </a:lnTo>
                  <a:close/>
                </a:path>
              </a:pathLst>
            </a:custGeom>
            <a:solidFill>
              <a:srgbClr val="000000">
                <a:alpha val="0"/>
              </a:srgbClr>
            </a:solidFill>
          </p:spPr>
        </p:sp>
        <p:sp>
          <p:nvSpPr>
            <p:cNvPr name="TextBox 6" id="6"/>
            <p:cNvSpPr txBox="true"/>
            <p:nvPr/>
          </p:nvSpPr>
          <p:spPr>
            <a:xfrm>
              <a:off x="0" y="-152400"/>
              <a:ext cx="14069760" cy="6294960"/>
            </a:xfrm>
            <a:prstGeom prst="rect">
              <a:avLst/>
            </a:prstGeom>
          </p:spPr>
          <p:txBody>
            <a:bodyPr anchor="t" rtlCol="false" tIns="0" lIns="0" bIns="0" rIns="0"/>
            <a:lstStyle/>
            <a:p>
              <a:pPr algn="just">
                <a:lnSpc>
                  <a:spcPts val="5544"/>
                </a:lnSpc>
              </a:pPr>
              <a:r>
                <a:rPr lang="en-US" sz="3300" spc="0">
                  <a:solidFill>
                    <a:srgbClr val="000000"/>
                  </a:solidFill>
                  <a:latin typeface="Montserrat"/>
                  <a:ea typeface="Montserrat"/>
                  <a:cs typeface="Montserrat"/>
                  <a:sym typeface="Montserrat"/>
                </a:rPr>
                <a:t>Es necesario que el Programa asuma el </a:t>
              </a:r>
              <a:r>
                <a:rPr lang="en-US" b="true" sz="3300" spc="0">
                  <a:solidFill>
                    <a:srgbClr val="000000"/>
                  </a:solidFill>
                  <a:latin typeface="Montserrat Bold"/>
                  <a:ea typeface="Montserrat Bold"/>
                  <a:cs typeface="Montserrat Bold"/>
                  <a:sym typeface="Montserrat Bold"/>
                </a:rPr>
                <a:t>desafío de construir sus propios indicadores y metodologías de monitoreo y evaluación</a:t>
              </a:r>
              <a:r>
                <a:rPr lang="en-US" sz="3300" spc="0">
                  <a:solidFill>
                    <a:srgbClr val="000000"/>
                  </a:solidFill>
                  <a:latin typeface="Montserrat"/>
                  <a:ea typeface="Montserrat"/>
                  <a:cs typeface="Montserrat"/>
                  <a:sym typeface="Montserrat"/>
                </a:rPr>
                <a:t> de desarrollo de competencias y habilidades científicas en el ámbito escolar, contribuyendo con ello a la evaluación de sus propios objetivos.</a:t>
              </a:r>
            </a:p>
          </p:txBody>
        </p:sp>
      </p:grpSp>
      <p:grpSp>
        <p:nvGrpSpPr>
          <p:cNvPr name="Group 7" id="7"/>
          <p:cNvGrpSpPr/>
          <p:nvPr/>
        </p:nvGrpSpPr>
        <p:grpSpPr>
          <a:xfrm rot="0">
            <a:off x="6706980" y="468000"/>
            <a:ext cx="10221480" cy="884160"/>
            <a:chOff x="0" y="0"/>
            <a:chExt cx="13628640" cy="1178880"/>
          </a:xfrm>
        </p:grpSpPr>
        <p:sp>
          <p:nvSpPr>
            <p:cNvPr name="Freeform 8" id="8"/>
            <p:cNvSpPr/>
            <p:nvPr/>
          </p:nvSpPr>
          <p:spPr>
            <a:xfrm flipH="false" flipV="false" rot="0">
              <a:off x="0" y="0"/>
              <a:ext cx="13628639" cy="1178880"/>
            </a:xfrm>
            <a:custGeom>
              <a:avLst/>
              <a:gdLst/>
              <a:ahLst/>
              <a:cxnLst/>
              <a:rect r="r" b="b" t="t" l="l"/>
              <a:pathLst>
                <a:path h="1178880" w="13628639">
                  <a:moveTo>
                    <a:pt x="0" y="0"/>
                  </a:moveTo>
                  <a:lnTo>
                    <a:pt x="13628639" y="0"/>
                  </a:lnTo>
                  <a:lnTo>
                    <a:pt x="13628639" y="1178880"/>
                  </a:lnTo>
                  <a:lnTo>
                    <a:pt x="0" y="1178880"/>
                  </a:lnTo>
                  <a:close/>
                </a:path>
              </a:pathLst>
            </a:custGeom>
            <a:solidFill>
              <a:srgbClr val="000000">
                <a:alpha val="0"/>
              </a:srgbClr>
            </a:solidFill>
          </p:spPr>
        </p:sp>
        <p:sp>
          <p:nvSpPr>
            <p:cNvPr name="TextBox 9" id="9"/>
            <p:cNvSpPr txBox="true"/>
            <p:nvPr/>
          </p:nvSpPr>
          <p:spPr>
            <a:xfrm>
              <a:off x="0" y="-180975"/>
              <a:ext cx="13628640" cy="1359855"/>
            </a:xfrm>
            <a:prstGeom prst="rect">
              <a:avLst/>
            </a:prstGeom>
          </p:spPr>
          <p:txBody>
            <a:bodyPr anchor="t" rtlCol="false" tIns="0" lIns="0" bIns="0" rIns="0"/>
            <a:lstStyle/>
            <a:p>
              <a:pPr algn="l">
                <a:lnSpc>
                  <a:spcPts val="6972"/>
                </a:lnSpc>
              </a:pPr>
              <a:r>
                <a:rPr lang="en-US" b="true" sz="4180" spc="0" u="sng">
                  <a:solidFill>
                    <a:srgbClr val="000000"/>
                  </a:solidFill>
                  <a:latin typeface="Montserrat Bold"/>
                  <a:ea typeface="Montserrat Bold"/>
                  <a:cs typeface="Montserrat Bold"/>
                  <a:sym typeface="Montserrat Bold"/>
                </a:rPr>
                <a:t>Recomendaciones</a:t>
              </a:r>
            </a:p>
          </p:txBody>
        </p:sp>
      </p:grpSp>
      <p:grpSp>
        <p:nvGrpSpPr>
          <p:cNvPr name="Group 10" id="10"/>
          <p:cNvGrpSpPr/>
          <p:nvPr/>
        </p:nvGrpSpPr>
        <p:grpSpPr>
          <a:xfrm rot="0">
            <a:off x="6706980" y="5979960"/>
            <a:ext cx="10552320" cy="3839040"/>
            <a:chOff x="0" y="0"/>
            <a:chExt cx="14069760" cy="5118720"/>
          </a:xfrm>
        </p:grpSpPr>
        <p:sp>
          <p:nvSpPr>
            <p:cNvPr name="Freeform 11" id="11"/>
            <p:cNvSpPr/>
            <p:nvPr/>
          </p:nvSpPr>
          <p:spPr>
            <a:xfrm flipH="false" flipV="false" rot="0">
              <a:off x="0" y="0"/>
              <a:ext cx="14069760" cy="5118720"/>
            </a:xfrm>
            <a:custGeom>
              <a:avLst/>
              <a:gdLst/>
              <a:ahLst/>
              <a:cxnLst/>
              <a:rect r="r" b="b" t="t" l="l"/>
              <a:pathLst>
                <a:path h="5118720" w="14069760">
                  <a:moveTo>
                    <a:pt x="0" y="0"/>
                  </a:moveTo>
                  <a:lnTo>
                    <a:pt x="14069760" y="0"/>
                  </a:lnTo>
                  <a:lnTo>
                    <a:pt x="14069760" y="5118720"/>
                  </a:lnTo>
                  <a:lnTo>
                    <a:pt x="0" y="5118720"/>
                  </a:lnTo>
                  <a:close/>
                </a:path>
              </a:pathLst>
            </a:custGeom>
            <a:solidFill>
              <a:srgbClr val="000000">
                <a:alpha val="0"/>
              </a:srgbClr>
            </a:solidFill>
          </p:spPr>
        </p:sp>
        <p:sp>
          <p:nvSpPr>
            <p:cNvPr name="TextBox 12" id="12"/>
            <p:cNvSpPr txBox="true"/>
            <p:nvPr/>
          </p:nvSpPr>
          <p:spPr>
            <a:xfrm>
              <a:off x="0" y="-152400"/>
              <a:ext cx="14069760" cy="5271120"/>
            </a:xfrm>
            <a:prstGeom prst="rect">
              <a:avLst/>
            </a:prstGeom>
          </p:spPr>
          <p:txBody>
            <a:bodyPr anchor="t" rtlCol="false" tIns="0" lIns="0" bIns="0" rIns="0"/>
            <a:lstStyle/>
            <a:p>
              <a:pPr algn="just">
                <a:lnSpc>
                  <a:spcPts val="5544"/>
                </a:lnSpc>
              </a:pPr>
              <a:r>
                <a:rPr lang="en-US" sz="3300" spc="0">
                  <a:solidFill>
                    <a:srgbClr val="000000"/>
                  </a:solidFill>
                  <a:latin typeface="Montserrat"/>
                  <a:ea typeface="Montserrat"/>
                  <a:cs typeface="Montserrat"/>
                  <a:sym typeface="Montserrat"/>
                </a:rPr>
                <a:t>Utilizar </a:t>
              </a:r>
              <a:r>
                <a:rPr lang="en-US" b="true" sz="3300" spc="0">
                  <a:solidFill>
                    <a:srgbClr val="000000"/>
                  </a:solidFill>
                  <a:latin typeface="Montserrat Bold"/>
                  <a:ea typeface="Montserrat Bold"/>
                  <a:cs typeface="Montserrat Bold"/>
                  <a:sym typeface="Montserrat Bold"/>
                </a:rPr>
                <a:t>indicadores estandarizados</a:t>
              </a:r>
              <a:r>
                <a:rPr lang="en-US" sz="3300" spc="0">
                  <a:solidFill>
                    <a:srgbClr val="000000"/>
                  </a:solidFill>
                  <a:latin typeface="Montserrat"/>
                  <a:ea typeface="Montserrat"/>
                  <a:cs typeface="Montserrat"/>
                  <a:sym typeface="Montserrat"/>
                </a:rPr>
                <a:t>, propios de la enseñanza curricular (por ej. puntajes SIMCE) para determinar efectos de la implementación del Programa Explora de forma sistemática y consistente.</a:t>
              </a:r>
            </a:p>
          </p:txBody>
        </p:sp>
      </p:grpSp>
      <p:sp>
        <p:nvSpPr>
          <p:cNvPr name="Freeform 13" id="13"/>
          <p:cNvSpPr/>
          <p:nvPr/>
        </p:nvSpPr>
        <p:spPr>
          <a:xfrm flipH="false" flipV="false" rot="0">
            <a:off x="749027" y="1135846"/>
            <a:ext cx="5266763" cy="4007654"/>
          </a:xfrm>
          <a:custGeom>
            <a:avLst/>
            <a:gdLst/>
            <a:ahLst/>
            <a:cxnLst/>
            <a:rect r="r" b="b" t="t" l="l"/>
            <a:pathLst>
              <a:path h="4007654" w="5266763">
                <a:moveTo>
                  <a:pt x="0" y="0"/>
                </a:moveTo>
                <a:lnTo>
                  <a:pt x="5266764" y="0"/>
                </a:lnTo>
                <a:lnTo>
                  <a:pt x="5266764" y="4007654"/>
                </a:lnTo>
                <a:lnTo>
                  <a:pt x="0" y="4007654"/>
                </a:lnTo>
                <a:lnTo>
                  <a:pt x="0" y="0"/>
                </a:lnTo>
                <a:close/>
              </a:path>
            </a:pathLst>
          </a:custGeom>
          <a:blipFill>
            <a:blip r:embed="rId3"/>
            <a:stretch>
              <a:fillRect l="0" t="0" r="0" b="0"/>
            </a:stretch>
          </a:blipFill>
        </p:spPr>
      </p:sp>
    </p:spTree>
  </p:cSld>
  <p:clrMapOvr>
    <a:masterClrMapping/>
  </p:clrMapOvr>
  <p:transition spd="fast">
    <p:fade/>
  </p:transition>
</p:sld>
</file>

<file path=ppt/slides/slide15.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A6A6A6">
                <a:alpha val="100000"/>
              </a:srgbClr>
            </a:gs>
            <a:gs pos="100000">
              <a:srgbClr val="FFFFFF">
                <a:alpha val="100000"/>
              </a:srgbClr>
            </a:gs>
          </a:gsLst>
          <a:lin ang="0"/>
        </a:gradFill>
      </p:bgPr>
    </p:bg>
    <p:spTree>
      <p:nvGrpSpPr>
        <p:cNvPr id="1" name=""/>
        <p:cNvGrpSpPr/>
        <p:nvPr/>
      </p:nvGrpSpPr>
      <p:grpSpPr>
        <a:xfrm>
          <a:off x="0" y="0"/>
          <a:ext cx="0" cy="0"/>
          <a:chOff x="0" y="0"/>
          <a:chExt cx="0" cy="0"/>
        </a:xfrm>
      </p:grpSpPr>
      <p:grpSp>
        <p:nvGrpSpPr>
          <p:cNvPr name="Group 2" id="2"/>
          <p:cNvGrpSpPr/>
          <p:nvPr/>
        </p:nvGrpSpPr>
        <p:grpSpPr>
          <a:xfrm rot="0">
            <a:off x="5565192" y="2440971"/>
            <a:ext cx="10928972" cy="5526096"/>
            <a:chOff x="0" y="0"/>
            <a:chExt cx="14173004" cy="7166400"/>
          </a:xfrm>
        </p:grpSpPr>
        <p:sp>
          <p:nvSpPr>
            <p:cNvPr name="Freeform 3" id="3"/>
            <p:cNvSpPr/>
            <p:nvPr/>
          </p:nvSpPr>
          <p:spPr>
            <a:xfrm flipH="false" flipV="false" rot="0">
              <a:off x="0" y="0"/>
              <a:ext cx="14173005" cy="7166400"/>
            </a:xfrm>
            <a:custGeom>
              <a:avLst/>
              <a:gdLst/>
              <a:ahLst/>
              <a:cxnLst/>
              <a:rect r="r" b="b" t="t" l="l"/>
              <a:pathLst>
                <a:path h="7166400" w="14173005">
                  <a:moveTo>
                    <a:pt x="0" y="0"/>
                  </a:moveTo>
                  <a:lnTo>
                    <a:pt x="14173005" y="0"/>
                  </a:lnTo>
                  <a:lnTo>
                    <a:pt x="14173005" y="7166400"/>
                  </a:lnTo>
                  <a:lnTo>
                    <a:pt x="0" y="7166400"/>
                  </a:lnTo>
                  <a:close/>
                </a:path>
              </a:pathLst>
            </a:custGeom>
            <a:solidFill>
              <a:srgbClr val="000000">
                <a:alpha val="0"/>
              </a:srgbClr>
            </a:solidFill>
          </p:spPr>
        </p:sp>
        <p:sp>
          <p:nvSpPr>
            <p:cNvPr name="TextBox 4" id="4"/>
            <p:cNvSpPr txBox="true"/>
            <p:nvPr/>
          </p:nvSpPr>
          <p:spPr>
            <a:xfrm>
              <a:off x="0" y="-161925"/>
              <a:ext cx="14173004" cy="7328325"/>
            </a:xfrm>
            <a:prstGeom prst="rect">
              <a:avLst/>
            </a:prstGeom>
          </p:spPr>
          <p:txBody>
            <a:bodyPr anchor="t" rtlCol="false" tIns="0" lIns="0" bIns="0" rIns="0"/>
            <a:lstStyle/>
            <a:p>
              <a:pPr algn="just">
                <a:lnSpc>
                  <a:spcPts val="6048"/>
                </a:lnSpc>
              </a:pPr>
              <a:r>
                <a:rPr lang="en-US" sz="3600" spc="-1">
                  <a:solidFill>
                    <a:srgbClr val="000000"/>
                  </a:solidFill>
                  <a:latin typeface="Montserrat"/>
                  <a:ea typeface="Montserrat"/>
                  <a:cs typeface="Montserrat"/>
                  <a:sym typeface="Montserrat"/>
                </a:rPr>
                <a:t>Sería de interés estudiar si existe algún efecto de la participación en actividades del Programa Explora con </a:t>
              </a:r>
              <a:r>
                <a:rPr lang="en-US" b="true" sz="3600" spc="-1">
                  <a:solidFill>
                    <a:srgbClr val="000000"/>
                  </a:solidFill>
                  <a:latin typeface="Montserrat Bold"/>
                  <a:ea typeface="Montserrat Bold"/>
                  <a:cs typeface="Montserrat Bold"/>
                  <a:sym typeface="Montserrat Bold"/>
                </a:rPr>
                <a:t>el ingreso y la permanencia en la educación superior </a:t>
              </a:r>
              <a:r>
                <a:rPr lang="en-US" sz="3600" spc="-1">
                  <a:solidFill>
                    <a:srgbClr val="000000"/>
                  </a:solidFill>
                  <a:latin typeface="Montserrat"/>
                  <a:ea typeface="Montserrat"/>
                  <a:cs typeface="Montserrat"/>
                  <a:sym typeface="Montserrat"/>
                </a:rPr>
                <a:t>en la medida que el desarrollo de competencias y habilidades científicas tienen un efecto a largo plazo sobre la trayectoria educacional de los sujetos</a:t>
              </a:r>
            </a:p>
          </p:txBody>
        </p:sp>
      </p:grpSp>
      <p:grpSp>
        <p:nvGrpSpPr>
          <p:cNvPr name="Group 5" id="5"/>
          <p:cNvGrpSpPr/>
          <p:nvPr/>
        </p:nvGrpSpPr>
        <p:grpSpPr>
          <a:xfrm rot="0">
            <a:off x="6547680" y="635400"/>
            <a:ext cx="10221480" cy="884160"/>
            <a:chOff x="0" y="0"/>
            <a:chExt cx="13628640" cy="1178880"/>
          </a:xfrm>
        </p:grpSpPr>
        <p:sp>
          <p:nvSpPr>
            <p:cNvPr name="Freeform 6" id="6"/>
            <p:cNvSpPr/>
            <p:nvPr/>
          </p:nvSpPr>
          <p:spPr>
            <a:xfrm flipH="false" flipV="false" rot="0">
              <a:off x="0" y="0"/>
              <a:ext cx="13628639" cy="1178880"/>
            </a:xfrm>
            <a:custGeom>
              <a:avLst/>
              <a:gdLst/>
              <a:ahLst/>
              <a:cxnLst/>
              <a:rect r="r" b="b" t="t" l="l"/>
              <a:pathLst>
                <a:path h="1178880" w="13628639">
                  <a:moveTo>
                    <a:pt x="0" y="0"/>
                  </a:moveTo>
                  <a:lnTo>
                    <a:pt x="13628639" y="0"/>
                  </a:lnTo>
                  <a:lnTo>
                    <a:pt x="13628639" y="1178880"/>
                  </a:lnTo>
                  <a:lnTo>
                    <a:pt x="0" y="1178880"/>
                  </a:lnTo>
                  <a:close/>
                </a:path>
              </a:pathLst>
            </a:custGeom>
            <a:solidFill>
              <a:srgbClr val="000000">
                <a:alpha val="0"/>
              </a:srgbClr>
            </a:solidFill>
          </p:spPr>
        </p:sp>
        <p:sp>
          <p:nvSpPr>
            <p:cNvPr name="TextBox 7" id="7"/>
            <p:cNvSpPr txBox="true"/>
            <p:nvPr/>
          </p:nvSpPr>
          <p:spPr>
            <a:xfrm>
              <a:off x="0" y="-266700"/>
              <a:ext cx="13628640" cy="1445580"/>
            </a:xfrm>
            <a:prstGeom prst="rect">
              <a:avLst/>
            </a:prstGeom>
          </p:spPr>
          <p:txBody>
            <a:bodyPr anchor="t" rtlCol="false" tIns="0" lIns="0" bIns="0" rIns="0"/>
            <a:lstStyle/>
            <a:p>
              <a:pPr algn="l">
                <a:lnSpc>
                  <a:spcPts val="6972"/>
                </a:lnSpc>
              </a:pPr>
              <a:r>
                <a:rPr lang="en-US" b="true" sz="4180" spc="0" u="sng">
                  <a:solidFill>
                    <a:srgbClr val="000000"/>
                  </a:solidFill>
                  <a:latin typeface="Arial Bold"/>
                  <a:ea typeface="Arial Bold"/>
                  <a:cs typeface="Arial Bold"/>
                  <a:sym typeface="Arial Bold"/>
                </a:rPr>
                <a:t>Recomendaciones</a:t>
              </a:r>
            </a:p>
          </p:txBody>
        </p:sp>
      </p:grpSp>
      <p:sp>
        <p:nvSpPr>
          <p:cNvPr name="Freeform 8" id="8"/>
          <p:cNvSpPr/>
          <p:nvPr/>
        </p:nvSpPr>
        <p:spPr>
          <a:xfrm flipH="false" flipV="false" rot="0">
            <a:off x="0" y="2440971"/>
            <a:ext cx="5941171" cy="4614309"/>
          </a:xfrm>
          <a:custGeom>
            <a:avLst/>
            <a:gdLst/>
            <a:ahLst/>
            <a:cxnLst/>
            <a:rect r="r" b="b" t="t" l="l"/>
            <a:pathLst>
              <a:path h="4614309" w="5941171">
                <a:moveTo>
                  <a:pt x="0" y="0"/>
                </a:moveTo>
                <a:lnTo>
                  <a:pt x="5941171" y="0"/>
                </a:lnTo>
                <a:lnTo>
                  <a:pt x="5941171" y="4614309"/>
                </a:lnTo>
                <a:lnTo>
                  <a:pt x="0" y="4614309"/>
                </a:lnTo>
                <a:lnTo>
                  <a:pt x="0" y="0"/>
                </a:lnTo>
                <a:close/>
              </a:path>
            </a:pathLst>
          </a:custGeom>
          <a:blipFill>
            <a:blip r:embed="rId2"/>
            <a:stretch>
              <a:fillRect l="0" t="0" r="0" b="0"/>
            </a:stretch>
          </a:blipFill>
        </p:spPr>
      </p:sp>
    </p:spTree>
  </p:cSld>
  <p:clrMapOvr>
    <a:masterClrMapping/>
  </p:clrMapOvr>
  <p:transition spd="fast">
    <p:fade/>
  </p:transition>
</p:sld>
</file>

<file path=ppt/slides/slide16.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A6A6A6">
                <a:alpha val="100000"/>
              </a:srgbClr>
            </a:gs>
            <a:gs pos="100000">
              <a:srgbClr val="FFFFFF">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11322720" y="535320"/>
            <a:ext cx="5732712" cy="8519760"/>
          </a:xfrm>
          <a:custGeom>
            <a:avLst/>
            <a:gdLst/>
            <a:ahLst/>
            <a:cxnLst/>
            <a:rect r="r" b="b" t="t" l="l"/>
            <a:pathLst>
              <a:path h="8519760" w="5732712">
                <a:moveTo>
                  <a:pt x="0" y="0"/>
                </a:moveTo>
                <a:lnTo>
                  <a:pt x="5732712" y="0"/>
                </a:lnTo>
                <a:lnTo>
                  <a:pt x="5732712" y="8519760"/>
                </a:lnTo>
                <a:lnTo>
                  <a:pt x="0" y="851976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5400000">
            <a:off x="15018480" y="6942600"/>
            <a:ext cx="3013200" cy="3013200"/>
            <a:chOff x="0" y="0"/>
            <a:chExt cx="4017600" cy="4017600"/>
          </a:xfrm>
        </p:grpSpPr>
        <p:sp>
          <p:nvSpPr>
            <p:cNvPr name="Freeform 4" id="4"/>
            <p:cNvSpPr/>
            <p:nvPr/>
          </p:nvSpPr>
          <p:spPr>
            <a:xfrm flipH="false" flipV="false" rot="0">
              <a:off x="0" y="0"/>
              <a:ext cx="4017645" cy="4017645"/>
            </a:xfrm>
            <a:custGeom>
              <a:avLst/>
              <a:gdLst/>
              <a:ahLst/>
              <a:cxnLst/>
              <a:rect r="r" b="b" t="t" l="l"/>
              <a:pathLst>
                <a:path h="4017645" w="4017645">
                  <a:moveTo>
                    <a:pt x="0" y="0"/>
                  </a:moveTo>
                  <a:lnTo>
                    <a:pt x="4017645" y="0"/>
                  </a:lnTo>
                  <a:lnTo>
                    <a:pt x="4017645" y="4017645"/>
                  </a:lnTo>
                  <a:lnTo>
                    <a:pt x="0" y="4017645"/>
                  </a:lnTo>
                  <a:lnTo>
                    <a:pt x="0" y="0"/>
                  </a:lnTo>
                  <a:close/>
                </a:path>
              </a:pathLst>
            </a:custGeom>
            <a:blipFill>
              <a:blip r:embed="rId4"/>
              <a:stretch>
                <a:fillRect l="0" t="0" r="1" b="1"/>
              </a:stretch>
            </a:blipFill>
          </p:spPr>
        </p:sp>
      </p:grpSp>
      <p:grpSp>
        <p:nvGrpSpPr>
          <p:cNvPr name="Group 5" id="5"/>
          <p:cNvGrpSpPr/>
          <p:nvPr/>
        </p:nvGrpSpPr>
        <p:grpSpPr>
          <a:xfrm rot="0">
            <a:off x="11591460" y="819540"/>
            <a:ext cx="5228695" cy="8013861"/>
            <a:chOff x="0" y="0"/>
            <a:chExt cx="6604320" cy="10122240"/>
          </a:xfrm>
        </p:grpSpPr>
        <p:sp>
          <p:nvSpPr>
            <p:cNvPr name="Freeform 6" id="6"/>
            <p:cNvSpPr/>
            <p:nvPr/>
          </p:nvSpPr>
          <p:spPr>
            <a:xfrm flipH="false" flipV="false" rot="0">
              <a:off x="0" y="0"/>
              <a:ext cx="6604381" cy="10122281"/>
            </a:xfrm>
            <a:custGeom>
              <a:avLst/>
              <a:gdLst/>
              <a:ahLst/>
              <a:cxnLst/>
              <a:rect r="r" b="b" t="t" l="l"/>
              <a:pathLst>
                <a:path h="10122281" w="6604381">
                  <a:moveTo>
                    <a:pt x="0" y="0"/>
                  </a:moveTo>
                  <a:lnTo>
                    <a:pt x="6604381" y="0"/>
                  </a:lnTo>
                  <a:lnTo>
                    <a:pt x="6604381" y="10122281"/>
                  </a:lnTo>
                  <a:lnTo>
                    <a:pt x="0" y="10122281"/>
                  </a:lnTo>
                  <a:lnTo>
                    <a:pt x="0" y="0"/>
                  </a:lnTo>
                  <a:close/>
                </a:path>
              </a:pathLst>
            </a:custGeom>
            <a:blipFill>
              <a:blip r:embed="rId5"/>
              <a:stretch>
                <a:fillRect l="-67" t="0" r="-66" b="0"/>
              </a:stretch>
            </a:blipFill>
          </p:spPr>
        </p:sp>
      </p:grpSp>
      <p:grpSp>
        <p:nvGrpSpPr>
          <p:cNvPr name="Group 7" id="7"/>
          <p:cNvGrpSpPr/>
          <p:nvPr/>
        </p:nvGrpSpPr>
        <p:grpSpPr>
          <a:xfrm rot="0">
            <a:off x="1537772" y="5826563"/>
            <a:ext cx="10665000" cy="1625444"/>
            <a:chOff x="0" y="0"/>
            <a:chExt cx="14220000" cy="2167259"/>
          </a:xfrm>
        </p:grpSpPr>
        <p:sp>
          <p:nvSpPr>
            <p:cNvPr name="Freeform 8" id="8"/>
            <p:cNvSpPr/>
            <p:nvPr/>
          </p:nvSpPr>
          <p:spPr>
            <a:xfrm flipH="false" flipV="false" rot="0">
              <a:off x="0" y="0"/>
              <a:ext cx="14220000" cy="2167259"/>
            </a:xfrm>
            <a:custGeom>
              <a:avLst/>
              <a:gdLst/>
              <a:ahLst/>
              <a:cxnLst/>
              <a:rect r="r" b="b" t="t" l="l"/>
              <a:pathLst>
                <a:path h="2167259" w="14220000">
                  <a:moveTo>
                    <a:pt x="0" y="0"/>
                  </a:moveTo>
                  <a:lnTo>
                    <a:pt x="14220000" y="0"/>
                  </a:lnTo>
                  <a:lnTo>
                    <a:pt x="14220000" y="2167259"/>
                  </a:lnTo>
                  <a:lnTo>
                    <a:pt x="0" y="2167259"/>
                  </a:lnTo>
                  <a:close/>
                </a:path>
              </a:pathLst>
            </a:custGeom>
            <a:solidFill>
              <a:srgbClr val="000000">
                <a:alpha val="0"/>
              </a:srgbClr>
            </a:solidFill>
          </p:spPr>
        </p:sp>
        <p:sp>
          <p:nvSpPr>
            <p:cNvPr name="TextBox 9" id="9"/>
            <p:cNvSpPr txBox="true"/>
            <p:nvPr/>
          </p:nvSpPr>
          <p:spPr>
            <a:xfrm>
              <a:off x="0" y="-95250"/>
              <a:ext cx="14220000" cy="2262509"/>
            </a:xfrm>
            <a:prstGeom prst="rect">
              <a:avLst/>
            </a:prstGeom>
          </p:spPr>
          <p:txBody>
            <a:bodyPr anchor="t" rtlCol="false" tIns="0" lIns="0" bIns="0" rIns="0"/>
            <a:lstStyle/>
            <a:p>
              <a:pPr algn="ctr">
                <a:lnSpc>
                  <a:spcPts val="9767"/>
                </a:lnSpc>
              </a:pPr>
              <a:r>
                <a:rPr lang="en-US" sz="7399" spc="-1">
                  <a:solidFill>
                    <a:srgbClr val="004AAD"/>
                  </a:solidFill>
                  <a:latin typeface="More Sugar"/>
                  <a:ea typeface="More Sugar"/>
                  <a:cs typeface="More Sugar"/>
                  <a:sym typeface="More Sugar"/>
                </a:rPr>
                <a:t>¡Muchas Gracias!</a:t>
              </a:r>
            </a:p>
          </p:txBody>
        </p:sp>
      </p:grpSp>
      <p:sp>
        <p:nvSpPr>
          <p:cNvPr name="Freeform 10" id="10"/>
          <p:cNvSpPr/>
          <p:nvPr/>
        </p:nvSpPr>
        <p:spPr>
          <a:xfrm flipH="false" flipV="false" rot="0">
            <a:off x="437707" y="306177"/>
            <a:ext cx="3489480" cy="3489480"/>
          </a:xfrm>
          <a:custGeom>
            <a:avLst/>
            <a:gdLst/>
            <a:ahLst/>
            <a:cxnLst/>
            <a:rect r="r" b="b" t="t" l="l"/>
            <a:pathLst>
              <a:path h="3489480" w="3489480">
                <a:moveTo>
                  <a:pt x="0" y="0"/>
                </a:moveTo>
                <a:lnTo>
                  <a:pt x="3489480" y="0"/>
                </a:lnTo>
                <a:lnTo>
                  <a:pt x="3489480" y="3489480"/>
                </a:lnTo>
                <a:lnTo>
                  <a:pt x="0" y="3489480"/>
                </a:lnTo>
                <a:lnTo>
                  <a:pt x="0" y="0"/>
                </a:lnTo>
                <a:close/>
              </a:path>
            </a:pathLst>
          </a:custGeom>
          <a:blipFill>
            <a:blip r:embed="rId6"/>
            <a:stretch>
              <a:fillRect l="0" t="0" r="0" b="0"/>
            </a:stretch>
          </a:blipFill>
        </p:spPr>
      </p:sp>
    </p:spTree>
  </p:cSld>
  <p:clrMapOvr>
    <a:masterClrMapping/>
  </p:clrMapOvr>
  <p:transition spd="fast">
    <p:fade/>
  </p:transition>
</p:sld>
</file>

<file path=ppt/slides/slide17.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A6A6A6">
                <a:alpha val="100000"/>
              </a:srgbClr>
            </a:gs>
            <a:gs pos="100000">
              <a:srgbClr val="FFFFFF">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420642" y="1519560"/>
            <a:ext cx="5794560" cy="8214480"/>
          </a:xfrm>
          <a:custGeom>
            <a:avLst/>
            <a:gdLst/>
            <a:ahLst/>
            <a:cxnLst/>
            <a:rect r="r" b="b" t="t" l="l"/>
            <a:pathLst>
              <a:path h="8214480" w="5794560">
                <a:moveTo>
                  <a:pt x="0" y="0"/>
                </a:moveTo>
                <a:lnTo>
                  <a:pt x="5794560" y="0"/>
                </a:lnTo>
                <a:lnTo>
                  <a:pt x="5794560" y="8214480"/>
                </a:lnTo>
                <a:lnTo>
                  <a:pt x="0" y="821448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680202" y="2060280"/>
            <a:ext cx="5123520" cy="2988720"/>
            <a:chOff x="0" y="0"/>
            <a:chExt cx="6831360" cy="3984960"/>
          </a:xfrm>
        </p:grpSpPr>
        <p:sp>
          <p:nvSpPr>
            <p:cNvPr name="Freeform 4" id="4"/>
            <p:cNvSpPr/>
            <p:nvPr/>
          </p:nvSpPr>
          <p:spPr>
            <a:xfrm flipH="false" flipV="false" rot="0">
              <a:off x="0" y="0"/>
              <a:ext cx="6831330" cy="3985006"/>
            </a:xfrm>
            <a:custGeom>
              <a:avLst/>
              <a:gdLst/>
              <a:ahLst/>
              <a:cxnLst/>
              <a:rect r="r" b="b" t="t" l="l"/>
              <a:pathLst>
                <a:path h="3985006" w="6831330">
                  <a:moveTo>
                    <a:pt x="0" y="0"/>
                  </a:moveTo>
                  <a:lnTo>
                    <a:pt x="6831330" y="0"/>
                  </a:lnTo>
                  <a:lnTo>
                    <a:pt x="6831330" y="3985006"/>
                  </a:lnTo>
                  <a:lnTo>
                    <a:pt x="0" y="3985006"/>
                  </a:lnTo>
                  <a:lnTo>
                    <a:pt x="0" y="0"/>
                  </a:lnTo>
                  <a:close/>
                </a:path>
              </a:pathLst>
            </a:custGeom>
            <a:blipFill>
              <a:blip r:embed="rId4"/>
              <a:stretch>
                <a:fillRect l="-27" t="0" r="-28" b="1"/>
              </a:stretch>
            </a:blipFill>
          </p:spPr>
        </p:sp>
      </p:grpSp>
      <p:grpSp>
        <p:nvGrpSpPr>
          <p:cNvPr name="Group 5" id="5"/>
          <p:cNvGrpSpPr/>
          <p:nvPr/>
        </p:nvGrpSpPr>
        <p:grpSpPr>
          <a:xfrm rot="0">
            <a:off x="680202" y="5658480"/>
            <a:ext cx="5123520" cy="3442680"/>
            <a:chOff x="0" y="0"/>
            <a:chExt cx="6831360" cy="4590240"/>
          </a:xfrm>
        </p:grpSpPr>
        <p:sp>
          <p:nvSpPr>
            <p:cNvPr name="Freeform 6" id="6"/>
            <p:cNvSpPr/>
            <p:nvPr/>
          </p:nvSpPr>
          <p:spPr>
            <a:xfrm flipH="false" flipV="false" rot="0">
              <a:off x="0" y="0"/>
              <a:ext cx="6831330" cy="4590288"/>
            </a:xfrm>
            <a:custGeom>
              <a:avLst/>
              <a:gdLst/>
              <a:ahLst/>
              <a:cxnLst/>
              <a:rect r="r" b="b" t="t" l="l"/>
              <a:pathLst>
                <a:path h="4590288" w="6831330">
                  <a:moveTo>
                    <a:pt x="0" y="0"/>
                  </a:moveTo>
                  <a:lnTo>
                    <a:pt x="6831330" y="0"/>
                  </a:lnTo>
                  <a:lnTo>
                    <a:pt x="6831330" y="4590288"/>
                  </a:lnTo>
                  <a:lnTo>
                    <a:pt x="0" y="4590288"/>
                  </a:lnTo>
                  <a:lnTo>
                    <a:pt x="0" y="0"/>
                  </a:lnTo>
                  <a:close/>
                </a:path>
              </a:pathLst>
            </a:custGeom>
            <a:blipFill>
              <a:blip r:embed="rId5"/>
              <a:stretch>
                <a:fillRect l="0" t="-74" r="0" b="-73"/>
              </a:stretch>
            </a:blipFill>
          </p:spPr>
        </p:sp>
      </p:grpSp>
      <p:grpSp>
        <p:nvGrpSpPr>
          <p:cNvPr name="Group 7" id="7"/>
          <p:cNvGrpSpPr/>
          <p:nvPr/>
        </p:nvGrpSpPr>
        <p:grpSpPr>
          <a:xfrm rot="0">
            <a:off x="6547680" y="5577760"/>
            <a:ext cx="9623160" cy="2374560"/>
            <a:chOff x="0" y="0"/>
            <a:chExt cx="12830880" cy="3166080"/>
          </a:xfrm>
        </p:grpSpPr>
        <p:sp>
          <p:nvSpPr>
            <p:cNvPr name="Freeform 8" id="8"/>
            <p:cNvSpPr/>
            <p:nvPr/>
          </p:nvSpPr>
          <p:spPr>
            <a:xfrm flipH="false" flipV="false" rot="0">
              <a:off x="0" y="0"/>
              <a:ext cx="12830880" cy="3166080"/>
            </a:xfrm>
            <a:custGeom>
              <a:avLst/>
              <a:gdLst/>
              <a:ahLst/>
              <a:cxnLst/>
              <a:rect r="r" b="b" t="t" l="l"/>
              <a:pathLst>
                <a:path h="3166080" w="12830880">
                  <a:moveTo>
                    <a:pt x="0" y="0"/>
                  </a:moveTo>
                  <a:lnTo>
                    <a:pt x="12830880" y="0"/>
                  </a:lnTo>
                  <a:lnTo>
                    <a:pt x="12830880" y="3166080"/>
                  </a:lnTo>
                  <a:lnTo>
                    <a:pt x="0" y="3166080"/>
                  </a:lnTo>
                  <a:close/>
                </a:path>
              </a:pathLst>
            </a:custGeom>
            <a:solidFill>
              <a:srgbClr val="000000">
                <a:alpha val="0"/>
              </a:srgbClr>
            </a:solidFill>
          </p:spPr>
        </p:sp>
        <p:sp>
          <p:nvSpPr>
            <p:cNvPr name="TextBox 9" id="9"/>
            <p:cNvSpPr txBox="true"/>
            <p:nvPr/>
          </p:nvSpPr>
          <p:spPr>
            <a:xfrm>
              <a:off x="0" y="-161925"/>
              <a:ext cx="12830880" cy="3328005"/>
            </a:xfrm>
            <a:prstGeom prst="rect">
              <a:avLst/>
            </a:prstGeom>
          </p:spPr>
          <p:txBody>
            <a:bodyPr anchor="t" rtlCol="false" tIns="0" lIns="0" bIns="0" rIns="0"/>
            <a:lstStyle/>
            <a:p>
              <a:pPr algn="just">
                <a:lnSpc>
                  <a:spcPts val="6048"/>
                </a:lnSpc>
              </a:pPr>
              <a:r>
                <a:rPr lang="en-US" sz="3600" spc="0">
                  <a:solidFill>
                    <a:srgbClr val="000000"/>
                  </a:solidFill>
                  <a:latin typeface="Montserrat"/>
                  <a:ea typeface="Montserrat"/>
                  <a:cs typeface="Montserrat"/>
                  <a:sym typeface="Montserrat"/>
                </a:rPr>
                <a:t>Incorporar un </a:t>
              </a:r>
              <a:r>
                <a:rPr lang="en-US" b="true" sz="3600" spc="0">
                  <a:solidFill>
                    <a:srgbClr val="000000"/>
                  </a:solidFill>
                  <a:latin typeface="Montserrat Bold"/>
                  <a:ea typeface="Montserrat Bold"/>
                  <a:cs typeface="Montserrat Bold"/>
                  <a:sym typeface="Montserrat Bold"/>
                </a:rPr>
                <a:t>análisis territorial de los datos</a:t>
              </a:r>
              <a:r>
                <a:rPr lang="en-US" sz="3600" spc="0">
                  <a:solidFill>
                    <a:srgbClr val="000000"/>
                  </a:solidFill>
                  <a:latin typeface="Montserrat"/>
                  <a:ea typeface="Montserrat"/>
                  <a:cs typeface="Montserrat"/>
                  <a:sym typeface="Montserrat"/>
                </a:rPr>
                <a:t>, para distinguir particularidades a nivel regional y/o comunal.</a:t>
              </a:r>
            </a:p>
          </p:txBody>
        </p:sp>
      </p:grpSp>
      <p:grpSp>
        <p:nvGrpSpPr>
          <p:cNvPr name="Group 10" id="10"/>
          <p:cNvGrpSpPr/>
          <p:nvPr/>
        </p:nvGrpSpPr>
        <p:grpSpPr>
          <a:xfrm rot="0">
            <a:off x="6547680" y="1702720"/>
            <a:ext cx="9623160" cy="3839040"/>
            <a:chOff x="0" y="0"/>
            <a:chExt cx="12830880" cy="5118720"/>
          </a:xfrm>
        </p:grpSpPr>
        <p:sp>
          <p:nvSpPr>
            <p:cNvPr name="Freeform 11" id="11"/>
            <p:cNvSpPr/>
            <p:nvPr/>
          </p:nvSpPr>
          <p:spPr>
            <a:xfrm flipH="false" flipV="false" rot="0">
              <a:off x="0" y="0"/>
              <a:ext cx="12830880" cy="5118720"/>
            </a:xfrm>
            <a:custGeom>
              <a:avLst/>
              <a:gdLst/>
              <a:ahLst/>
              <a:cxnLst/>
              <a:rect r="r" b="b" t="t" l="l"/>
              <a:pathLst>
                <a:path h="5118720" w="12830880">
                  <a:moveTo>
                    <a:pt x="0" y="0"/>
                  </a:moveTo>
                  <a:lnTo>
                    <a:pt x="12830880" y="0"/>
                  </a:lnTo>
                  <a:lnTo>
                    <a:pt x="12830880" y="5118720"/>
                  </a:lnTo>
                  <a:lnTo>
                    <a:pt x="0" y="5118720"/>
                  </a:lnTo>
                  <a:close/>
                </a:path>
              </a:pathLst>
            </a:custGeom>
            <a:solidFill>
              <a:srgbClr val="000000">
                <a:alpha val="0"/>
              </a:srgbClr>
            </a:solidFill>
          </p:spPr>
        </p:sp>
        <p:sp>
          <p:nvSpPr>
            <p:cNvPr name="TextBox 12" id="12"/>
            <p:cNvSpPr txBox="true"/>
            <p:nvPr/>
          </p:nvSpPr>
          <p:spPr>
            <a:xfrm>
              <a:off x="0" y="-161925"/>
              <a:ext cx="12830880" cy="5280645"/>
            </a:xfrm>
            <a:prstGeom prst="rect">
              <a:avLst/>
            </a:prstGeom>
          </p:spPr>
          <p:txBody>
            <a:bodyPr anchor="t" rtlCol="false" tIns="0" lIns="0" bIns="0" rIns="0"/>
            <a:lstStyle/>
            <a:p>
              <a:pPr algn="just">
                <a:lnSpc>
                  <a:spcPts val="6048"/>
                </a:lnSpc>
              </a:pPr>
              <a:r>
                <a:rPr lang="en-US" sz="3600" spc="-1">
                  <a:solidFill>
                    <a:srgbClr val="000000"/>
                  </a:solidFill>
                  <a:latin typeface="Montserrat"/>
                  <a:ea typeface="Montserrat"/>
                  <a:cs typeface="Montserrat"/>
                  <a:sym typeface="Montserrat"/>
                </a:rPr>
                <a:t>Un valioso complemento para la evaluación sería </a:t>
              </a:r>
              <a:r>
                <a:rPr lang="en-US" b="true" sz="3600" spc="-1">
                  <a:solidFill>
                    <a:srgbClr val="000000"/>
                  </a:solidFill>
                  <a:latin typeface="Montserrat Bold"/>
                  <a:ea typeface="Montserrat Bold"/>
                  <a:cs typeface="Montserrat Bold"/>
                  <a:sym typeface="Montserrat Bold"/>
                </a:rPr>
                <a:t>indagar en la validez externa de nuestros resultados</a:t>
              </a:r>
              <a:r>
                <a:rPr lang="en-US" sz="3600" spc="-1">
                  <a:solidFill>
                    <a:srgbClr val="000000"/>
                  </a:solidFill>
                  <a:latin typeface="Montserrat"/>
                  <a:ea typeface="Montserrat"/>
                  <a:cs typeface="Montserrat"/>
                  <a:sym typeface="Montserrat"/>
                </a:rPr>
                <a:t> con el fin de identificar cuán extrapolables son en otros contextos.</a:t>
              </a:r>
            </a:p>
          </p:txBody>
        </p:sp>
      </p:grpSp>
      <p:grpSp>
        <p:nvGrpSpPr>
          <p:cNvPr name="Group 13" id="13"/>
          <p:cNvGrpSpPr/>
          <p:nvPr/>
        </p:nvGrpSpPr>
        <p:grpSpPr>
          <a:xfrm rot="0">
            <a:off x="6547680" y="635400"/>
            <a:ext cx="10221480" cy="884160"/>
            <a:chOff x="0" y="0"/>
            <a:chExt cx="13628640" cy="1178880"/>
          </a:xfrm>
        </p:grpSpPr>
        <p:sp>
          <p:nvSpPr>
            <p:cNvPr name="Freeform 14" id="14"/>
            <p:cNvSpPr/>
            <p:nvPr/>
          </p:nvSpPr>
          <p:spPr>
            <a:xfrm flipH="false" flipV="false" rot="0">
              <a:off x="0" y="0"/>
              <a:ext cx="13628639" cy="1178880"/>
            </a:xfrm>
            <a:custGeom>
              <a:avLst/>
              <a:gdLst/>
              <a:ahLst/>
              <a:cxnLst/>
              <a:rect r="r" b="b" t="t" l="l"/>
              <a:pathLst>
                <a:path h="1178880" w="13628639">
                  <a:moveTo>
                    <a:pt x="0" y="0"/>
                  </a:moveTo>
                  <a:lnTo>
                    <a:pt x="13628639" y="0"/>
                  </a:lnTo>
                  <a:lnTo>
                    <a:pt x="13628639" y="1178880"/>
                  </a:lnTo>
                  <a:lnTo>
                    <a:pt x="0" y="1178880"/>
                  </a:lnTo>
                  <a:close/>
                </a:path>
              </a:pathLst>
            </a:custGeom>
            <a:solidFill>
              <a:srgbClr val="000000">
                <a:alpha val="0"/>
              </a:srgbClr>
            </a:solidFill>
          </p:spPr>
        </p:sp>
        <p:sp>
          <p:nvSpPr>
            <p:cNvPr name="TextBox 15" id="15"/>
            <p:cNvSpPr txBox="true"/>
            <p:nvPr/>
          </p:nvSpPr>
          <p:spPr>
            <a:xfrm>
              <a:off x="0" y="-180975"/>
              <a:ext cx="13628640" cy="1359855"/>
            </a:xfrm>
            <a:prstGeom prst="rect">
              <a:avLst/>
            </a:prstGeom>
          </p:spPr>
          <p:txBody>
            <a:bodyPr anchor="t" rtlCol="false" tIns="0" lIns="0" bIns="0" rIns="0"/>
            <a:lstStyle/>
            <a:p>
              <a:pPr algn="l">
                <a:lnSpc>
                  <a:spcPts val="6972"/>
                </a:lnSpc>
              </a:pPr>
              <a:r>
                <a:rPr lang="en-US" b="true" sz="4180" spc="0" u="sng">
                  <a:solidFill>
                    <a:srgbClr val="000000"/>
                  </a:solidFill>
                  <a:latin typeface="Montserrat Bold"/>
                  <a:ea typeface="Montserrat Bold"/>
                  <a:cs typeface="Montserrat Bold"/>
                  <a:sym typeface="Montserrat Bold"/>
                </a:rPr>
                <a:t>Desafíos sugeridos</a:t>
              </a:r>
            </a:p>
          </p:txBody>
        </p:sp>
      </p:grpSp>
    </p:spTree>
  </p:cSld>
  <p:clrMapOvr>
    <a:masterClrMapping/>
  </p:clrMapOvr>
  <p:transition spd="fast">
    <p:fade/>
  </p:transition>
</p:sld>
</file>

<file path=ppt/slides/slide18.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A6A6A6">
                <a:alpha val="100000"/>
              </a:srgbClr>
            </a:gs>
            <a:gs pos="100000">
              <a:srgbClr val="FFFFFF">
                <a:alpha val="100000"/>
              </a:srgbClr>
            </a:gs>
          </a:gsLst>
          <a:lin ang="0"/>
        </a:gradFill>
      </p:bgPr>
    </p:bg>
    <p:spTree>
      <p:nvGrpSpPr>
        <p:cNvPr id="1" name=""/>
        <p:cNvGrpSpPr/>
        <p:nvPr/>
      </p:nvGrpSpPr>
      <p:grpSpPr>
        <a:xfrm>
          <a:off x="0" y="0"/>
          <a:ext cx="0" cy="0"/>
          <a:chOff x="0" y="0"/>
          <a:chExt cx="0" cy="0"/>
        </a:xfrm>
      </p:grpSpPr>
      <p:grpSp>
        <p:nvGrpSpPr>
          <p:cNvPr name="Group 2" id="2"/>
          <p:cNvGrpSpPr/>
          <p:nvPr/>
        </p:nvGrpSpPr>
        <p:grpSpPr>
          <a:xfrm rot="0">
            <a:off x="6547680" y="635400"/>
            <a:ext cx="10221480" cy="884160"/>
            <a:chOff x="0" y="0"/>
            <a:chExt cx="13628640" cy="1178880"/>
          </a:xfrm>
        </p:grpSpPr>
        <p:sp>
          <p:nvSpPr>
            <p:cNvPr name="Freeform 3" id="3"/>
            <p:cNvSpPr/>
            <p:nvPr/>
          </p:nvSpPr>
          <p:spPr>
            <a:xfrm flipH="false" flipV="false" rot="0">
              <a:off x="0" y="0"/>
              <a:ext cx="13628639" cy="1178880"/>
            </a:xfrm>
            <a:custGeom>
              <a:avLst/>
              <a:gdLst/>
              <a:ahLst/>
              <a:cxnLst/>
              <a:rect r="r" b="b" t="t" l="l"/>
              <a:pathLst>
                <a:path h="1178880" w="13628639">
                  <a:moveTo>
                    <a:pt x="0" y="0"/>
                  </a:moveTo>
                  <a:lnTo>
                    <a:pt x="13628639" y="0"/>
                  </a:lnTo>
                  <a:lnTo>
                    <a:pt x="13628639" y="1178880"/>
                  </a:lnTo>
                  <a:lnTo>
                    <a:pt x="0" y="1178880"/>
                  </a:lnTo>
                  <a:close/>
                </a:path>
              </a:pathLst>
            </a:custGeom>
            <a:solidFill>
              <a:srgbClr val="000000">
                <a:alpha val="0"/>
              </a:srgbClr>
            </a:solidFill>
          </p:spPr>
        </p:sp>
        <p:sp>
          <p:nvSpPr>
            <p:cNvPr name="TextBox 4" id="4"/>
            <p:cNvSpPr txBox="true"/>
            <p:nvPr/>
          </p:nvSpPr>
          <p:spPr>
            <a:xfrm>
              <a:off x="0" y="-180975"/>
              <a:ext cx="13628640" cy="1359855"/>
            </a:xfrm>
            <a:prstGeom prst="rect">
              <a:avLst/>
            </a:prstGeom>
          </p:spPr>
          <p:txBody>
            <a:bodyPr anchor="t" rtlCol="false" tIns="0" lIns="0" bIns="0" rIns="0"/>
            <a:lstStyle/>
            <a:p>
              <a:pPr algn="l">
                <a:lnSpc>
                  <a:spcPts val="6972"/>
                </a:lnSpc>
              </a:pPr>
              <a:r>
                <a:rPr lang="en-US" b="true" sz="4180" spc="0" u="sng">
                  <a:solidFill>
                    <a:srgbClr val="000000"/>
                  </a:solidFill>
                  <a:latin typeface="Montserrat Bold"/>
                  <a:ea typeface="Montserrat Bold"/>
                  <a:cs typeface="Montserrat Bold"/>
                  <a:sym typeface="Montserrat Bold"/>
                </a:rPr>
                <a:t>Desafíos sugeridos</a:t>
              </a:r>
            </a:p>
          </p:txBody>
        </p:sp>
      </p:grpSp>
      <p:grpSp>
        <p:nvGrpSpPr>
          <p:cNvPr name="Group 5" id="5"/>
          <p:cNvGrpSpPr/>
          <p:nvPr/>
        </p:nvGrpSpPr>
        <p:grpSpPr>
          <a:xfrm rot="0">
            <a:off x="6547680" y="1637100"/>
            <a:ext cx="10711620" cy="5037731"/>
            <a:chOff x="0" y="0"/>
            <a:chExt cx="12830880" cy="6034430"/>
          </a:xfrm>
        </p:grpSpPr>
        <p:sp>
          <p:nvSpPr>
            <p:cNvPr name="Freeform 6" id="6"/>
            <p:cNvSpPr/>
            <p:nvPr/>
          </p:nvSpPr>
          <p:spPr>
            <a:xfrm flipH="false" flipV="false" rot="0">
              <a:off x="0" y="0"/>
              <a:ext cx="12830880" cy="6034431"/>
            </a:xfrm>
            <a:custGeom>
              <a:avLst/>
              <a:gdLst/>
              <a:ahLst/>
              <a:cxnLst/>
              <a:rect r="r" b="b" t="t" l="l"/>
              <a:pathLst>
                <a:path h="6034431" w="12830880">
                  <a:moveTo>
                    <a:pt x="0" y="0"/>
                  </a:moveTo>
                  <a:lnTo>
                    <a:pt x="12830880" y="0"/>
                  </a:lnTo>
                  <a:lnTo>
                    <a:pt x="12830880" y="6034431"/>
                  </a:lnTo>
                  <a:lnTo>
                    <a:pt x="0" y="6034431"/>
                  </a:lnTo>
                  <a:close/>
                </a:path>
              </a:pathLst>
            </a:custGeom>
            <a:solidFill>
              <a:srgbClr val="000000">
                <a:alpha val="0"/>
              </a:srgbClr>
            </a:solidFill>
          </p:spPr>
        </p:sp>
        <p:sp>
          <p:nvSpPr>
            <p:cNvPr name="TextBox 7" id="7"/>
            <p:cNvSpPr txBox="true"/>
            <p:nvPr/>
          </p:nvSpPr>
          <p:spPr>
            <a:xfrm>
              <a:off x="0" y="-161925"/>
              <a:ext cx="12830880" cy="6196355"/>
            </a:xfrm>
            <a:prstGeom prst="rect">
              <a:avLst/>
            </a:prstGeom>
          </p:spPr>
          <p:txBody>
            <a:bodyPr anchor="t" rtlCol="false" tIns="0" lIns="0" bIns="0" rIns="0"/>
            <a:lstStyle/>
            <a:p>
              <a:pPr algn="just">
                <a:lnSpc>
                  <a:spcPts val="6048"/>
                </a:lnSpc>
              </a:pPr>
              <a:r>
                <a:rPr lang="en-US" sz="3600" spc="-1">
                  <a:solidFill>
                    <a:srgbClr val="000000"/>
                  </a:solidFill>
                  <a:latin typeface="Montserrat"/>
                  <a:ea typeface="Montserrat"/>
                  <a:cs typeface="Montserrat"/>
                  <a:sym typeface="Montserrat"/>
                </a:rPr>
                <a:t>Utilizar una </a:t>
              </a:r>
              <a:r>
                <a:rPr lang="en-US" b="true" sz="3600" spc="-1">
                  <a:solidFill>
                    <a:srgbClr val="000000"/>
                  </a:solidFill>
                  <a:latin typeface="Montserrat Bold"/>
                  <a:ea typeface="Montserrat Bold"/>
                  <a:cs typeface="Montserrat Bold"/>
                  <a:sym typeface="Montserrat Bold"/>
                </a:rPr>
                <a:t>variable de estandarización</a:t>
              </a:r>
              <a:r>
                <a:rPr lang="en-US" sz="3600" spc="-1">
                  <a:solidFill>
                    <a:srgbClr val="000000"/>
                  </a:solidFill>
                  <a:latin typeface="Montserrat"/>
                  <a:ea typeface="Montserrat"/>
                  <a:cs typeface="Montserrat"/>
                  <a:sym typeface="Montserrat"/>
                </a:rPr>
                <a:t> (por ejemplo, puntajes PAES) de los puntajes obtenidos a nivel de establecimiento educacional, para </a:t>
              </a:r>
              <a:r>
                <a:rPr lang="en-US" b="true" sz="3600" spc="-1">
                  <a:solidFill>
                    <a:srgbClr val="000000"/>
                  </a:solidFill>
                  <a:latin typeface="Montserrat Bold"/>
                  <a:ea typeface="Montserrat Bold"/>
                  <a:cs typeface="Montserrat Bold"/>
                  <a:sym typeface="Montserrat Bold"/>
                </a:rPr>
                <a:t>ponderar los resultados que se tienen el outcome</a:t>
              </a:r>
              <a:r>
                <a:rPr lang="en-US" sz="3600" spc="-1">
                  <a:solidFill>
                    <a:srgbClr val="000000"/>
                  </a:solidFill>
                  <a:latin typeface="Montserrat"/>
                  <a:ea typeface="Montserrat"/>
                  <a:cs typeface="Montserrat"/>
                  <a:sym typeface="Montserrat"/>
                </a:rPr>
                <a:t>.</a:t>
              </a:r>
            </a:p>
          </p:txBody>
        </p:sp>
      </p:grpSp>
      <p:grpSp>
        <p:nvGrpSpPr>
          <p:cNvPr name="Group 8" id="8"/>
          <p:cNvGrpSpPr/>
          <p:nvPr/>
        </p:nvGrpSpPr>
        <p:grpSpPr>
          <a:xfrm rot="0">
            <a:off x="6547680" y="6589586"/>
            <a:ext cx="10711620" cy="3341226"/>
            <a:chOff x="0" y="0"/>
            <a:chExt cx="12830880" cy="4002276"/>
          </a:xfrm>
        </p:grpSpPr>
        <p:sp>
          <p:nvSpPr>
            <p:cNvPr name="Freeform 9" id="9"/>
            <p:cNvSpPr/>
            <p:nvPr/>
          </p:nvSpPr>
          <p:spPr>
            <a:xfrm flipH="false" flipV="false" rot="0">
              <a:off x="0" y="0"/>
              <a:ext cx="12830880" cy="4002277"/>
            </a:xfrm>
            <a:custGeom>
              <a:avLst/>
              <a:gdLst/>
              <a:ahLst/>
              <a:cxnLst/>
              <a:rect r="r" b="b" t="t" l="l"/>
              <a:pathLst>
                <a:path h="4002277" w="12830880">
                  <a:moveTo>
                    <a:pt x="0" y="0"/>
                  </a:moveTo>
                  <a:lnTo>
                    <a:pt x="12830880" y="0"/>
                  </a:lnTo>
                  <a:lnTo>
                    <a:pt x="12830880" y="4002277"/>
                  </a:lnTo>
                  <a:lnTo>
                    <a:pt x="0" y="4002277"/>
                  </a:lnTo>
                  <a:close/>
                </a:path>
              </a:pathLst>
            </a:custGeom>
            <a:solidFill>
              <a:srgbClr val="000000">
                <a:alpha val="0"/>
              </a:srgbClr>
            </a:solidFill>
          </p:spPr>
        </p:sp>
        <p:sp>
          <p:nvSpPr>
            <p:cNvPr name="TextBox 10" id="10"/>
            <p:cNvSpPr txBox="true"/>
            <p:nvPr/>
          </p:nvSpPr>
          <p:spPr>
            <a:xfrm>
              <a:off x="0" y="-161925"/>
              <a:ext cx="12830880" cy="4164201"/>
            </a:xfrm>
            <a:prstGeom prst="rect">
              <a:avLst/>
            </a:prstGeom>
          </p:spPr>
          <p:txBody>
            <a:bodyPr anchor="t" rtlCol="false" tIns="0" lIns="0" bIns="0" rIns="0"/>
            <a:lstStyle/>
            <a:p>
              <a:pPr algn="just">
                <a:lnSpc>
                  <a:spcPts val="6063"/>
                </a:lnSpc>
              </a:pPr>
              <a:r>
                <a:rPr lang="en-US" sz="3608" spc="0">
                  <a:solidFill>
                    <a:srgbClr val="000000"/>
                  </a:solidFill>
                  <a:latin typeface="Montserrat"/>
                  <a:ea typeface="Montserrat"/>
                  <a:cs typeface="Montserrat"/>
                  <a:sym typeface="Montserrat"/>
                </a:rPr>
                <a:t>Incorporar </a:t>
              </a:r>
              <a:r>
                <a:rPr lang="en-US" b="true" sz="3608" spc="0">
                  <a:solidFill>
                    <a:srgbClr val="000000"/>
                  </a:solidFill>
                  <a:latin typeface="Montserrat Bold"/>
                  <a:ea typeface="Montserrat Bold"/>
                  <a:cs typeface="Montserrat Bold"/>
                  <a:sym typeface="Montserrat Bold"/>
                </a:rPr>
                <a:t>técnicas cualitativas de recolección de información</a:t>
              </a:r>
              <a:r>
                <a:rPr lang="en-US" sz="3608" spc="0">
                  <a:solidFill>
                    <a:srgbClr val="000000"/>
                  </a:solidFill>
                  <a:latin typeface="Montserrat"/>
                  <a:ea typeface="Montserrat"/>
                  <a:cs typeface="Montserrat"/>
                  <a:sym typeface="Montserrat"/>
                </a:rPr>
                <a:t> para reconocer otros tipos de efectos en la participación.</a:t>
              </a:r>
            </a:p>
          </p:txBody>
        </p:sp>
      </p:grpSp>
      <p:sp>
        <p:nvSpPr>
          <p:cNvPr name="Freeform 11" id="11"/>
          <p:cNvSpPr/>
          <p:nvPr/>
        </p:nvSpPr>
        <p:spPr>
          <a:xfrm flipH="false" flipV="false" rot="0">
            <a:off x="420642" y="1519560"/>
            <a:ext cx="5794560" cy="8214480"/>
          </a:xfrm>
          <a:custGeom>
            <a:avLst/>
            <a:gdLst/>
            <a:ahLst/>
            <a:cxnLst/>
            <a:rect r="r" b="b" t="t" l="l"/>
            <a:pathLst>
              <a:path h="8214480" w="5794560">
                <a:moveTo>
                  <a:pt x="0" y="0"/>
                </a:moveTo>
                <a:lnTo>
                  <a:pt x="5794560" y="0"/>
                </a:lnTo>
                <a:lnTo>
                  <a:pt x="5794560" y="8214480"/>
                </a:lnTo>
                <a:lnTo>
                  <a:pt x="0" y="821448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2" id="12"/>
          <p:cNvSpPr/>
          <p:nvPr/>
        </p:nvSpPr>
        <p:spPr>
          <a:xfrm flipH="false" flipV="false" rot="0">
            <a:off x="756162" y="5889589"/>
            <a:ext cx="5123520" cy="3462685"/>
          </a:xfrm>
          <a:custGeom>
            <a:avLst/>
            <a:gdLst/>
            <a:ahLst/>
            <a:cxnLst/>
            <a:rect r="r" b="b" t="t" l="l"/>
            <a:pathLst>
              <a:path h="3462685" w="5123520">
                <a:moveTo>
                  <a:pt x="0" y="0"/>
                </a:moveTo>
                <a:lnTo>
                  <a:pt x="5123520" y="0"/>
                </a:lnTo>
                <a:lnTo>
                  <a:pt x="5123520" y="3462685"/>
                </a:lnTo>
                <a:lnTo>
                  <a:pt x="0" y="3462685"/>
                </a:lnTo>
                <a:lnTo>
                  <a:pt x="0" y="0"/>
                </a:lnTo>
                <a:close/>
              </a:path>
            </a:pathLst>
          </a:custGeom>
          <a:blipFill>
            <a:blip r:embed="rId4"/>
            <a:stretch>
              <a:fillRect l="0" t="0" r="0" b="0"/>
            </a:stretch>
          </a:blipFill>
        </p:spPr>
      </p:sp>
      <p:sp>
        <p:nvSpPr>
          <p:cNvPr name="Freeform 13" id="13"/>
          <p:cNvSpPr/>
          <p:nvPr/>
        </p:nvSpPr>
        <p:spPr>
          <a:xfrm flipH="false" flipV="false" rot="0">
            <a:off x="756162" y="1901326"/>
            <a:ext cx="5123520" cy="3802923"/>
          </a:xfrm>
          <a:custGeom>
            <a:avLst/>
            <a:gdLst/>
            <a:ahLst/>
            <a:cxnLst/>
            <a:rect r="r" b="b" t="t" l="l"/>
            <a:pathLst>
              <a:path h="3802923" w="5123520">
                <a:moveTo>
                  <a:pt x="0" y="0"/>
                </a:moveTo>
                <a:lnTo>
                  <a:pt x="5123520" y="0"/>
                </a:lnTo>
                <a:lnTo>
                  <a:pt x="5123520" y="3802923"/>
                </a:lnTo>
                <a:lnTo>
                  <a:pt x="0" y="3802923"/>
                </a:lnTo>
                <a:lnTo>
                  <a:pt x="0" y="0"/>
                </a:lnTo>
                <a:close/>
              </a:path>
            </a:pathLst>
          </a:custGeom>
          <a:blipFill>
            <a:blip r:embed="rId5"/>
            <a:stretch>
              <a:fillRect l="0" t="0" r="0" b="0"/>
            </a:stretch>
          </a:blipFill>
        </p:spPr>
      </p:sp>
    </p:spTree>
  </p:cSld>
  <p:clrMapOvr>
    <a:masterClrMapping/>
  </p:clrMapOvr>
  <p:transition spd="fast">
    <p:fade/>
  </p:transition>
</p:sld>
</file>

<file path=ppt/slides/slide2.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A6A6A6">
                <a:alpha val="100000"/>
              </a:srgbClr>
            </a:gs>
            <a:gs pos="100000">
              <a:srgbClr val="FFFFFF">
                <a:alpha val="100000"/>
              </a:srgbClr>
            </a:gs>
          </a:gsLst>
          <a:lin ang="0"/>
        </a:gradFill>
      </p:bgPr>
    </p:bg>
    <p:spTree>
      <p:nvGrpSpPr>
        <p:cNvPr id="1" name=""/>
        <p:cNvGrpSpPr/>
        <p:nvPr/>
      </p:nvGrpSpPr>
      <p:grpSpPr>
        <a:xfrm>
          <a:off x="0" y="0"/>
          <a:ext cx="0" cy="0"/>
          <a:chOff x="0" y="0"/>
          <a:chExt cx="0" cy="0"/>
        </a:xfrm>
      </p:grpSpPr>
      <p:grpSp>
        <p:nvGrpSpPr>
          <p:cNvPr name="Group 2" id="2"/>
          <p:cNvGrpSpPr/>
          <p:nvPr/>
        </p:nvGrpSpPr>
        <p:grpSpPr>
          <a:xfrm rot="0">
            <a:off x="2961720" y="3013200"/>
            <a:ext cx="12285360" cy="4362197"/>
            <a:chOff x="0" y="0"/>
            <a:chExt cx="16380480" cy="5816263"/>
          </a:xfrm>
        </p:grpSpPr>
        <p:sp>
          <p:nvSpPr>
            <p:cNvPr name="Freeform 3" id="3"/>
            <p:cNvSpPr/>
            <p:nvPr/>
          </p:nvSpPr>
          <p:spPr>
            <a:xfrm flipH="false" flipV="false" rot="0">
              <a:off x="0" y="0"/>
              <a:ext cx="16380481" cy="5816263"/>
            </a:xfrm>
            <a:custGeom>
              <a:avLst/>
              <a:gdLst/>
              <a:ahLst/>
              <a:cxnLst/>
              <a:rect r="r" b="b" t="t" l="l"/>
              <a:pathLst>
                <a:path h="5816263" w="16380481">
                  <a:moveTo>
                    <a:pt x="0" y="0"/>
                  </a:moveTo>
                  <a:lnTo>
                    <a:pt x="16380481" y="0"/>
                  </a:lnTo>
                  <a:lnTo>
                    <a:pt x="16380481" y="5816263"/>
                  </a:lnTo>
                  <a:lnTo>
                    <a:pt x="0" y="5816263"/>
                  </a:lnTo>
                  <a:close/>
                </a:path>
              </a:pathLst>
            </a:custGeom>
            <a:solidFill>
              <a:srgbClr val="000000">
                <a:alpha val="0"/>
              </a:srgbClr>
            </a:solidFill>
          </p:spPr>
        </p:sp>
        <p:sp>
          <p:nvSpPr>
            <p:cNvPr name="TextBox 4" id="4"/>
            <p:cNvSpPr txBox="true"/>
            <p:nvPr/>
          </p:nvSpPr>
          <p:spPr>
            <a:xfrm>
              <a:off x="0" y="-142875"/>
              <a:ext cx="16380480" cy="5959138"/>
            </a:xfrm>
            <a:prstGeom prst="rect">
              <a:avLst/>
            </a:prstGeom>
          </p:spPr>
          <p:txBody>
            <a:bodyPr anchor="t" rtlCol="false" tIns="0" lIns="0" bIns="0" rIns="0"/>
            <a:lstStyle/>
            <a:p>
              <a:pPr algn="ctr" marL="645541" indent="-322770" lvl="1">
                <a:lnSpc>
                  <a:spcPts val="5023"/>
                </a:lnSpc>
                <a:buFont typeface="Arial"/>
                <a:buChar char="•"/>
              </a:pPr>
              <a:r>
                <a:rPr lang="en-US" b="true" sz="2990" spc="-1">
                  <a:solidFill>
                    <a:srgbClr val="000000"/>
                  </a:solidFill>
                  <a:latin typeface="Montserrat Bold"/>
                  <a:ea typeface="Montserrat Bold"/>
                  <a:cs typeface="Montserrat Bold"/>
                  <a:sym typeface="Montserrat Bold"/>
                </a:rPr>
                <a:t>Valoración de la enseñanza/aprendizaje de la CTCI en un contexto escolar: ¿Por qué es deseable realizar este estudio?</a:t>
              </a:r>
            </a:p>
            <a:p>
              <a:pPr algn="ctr">
                <a:lnSpc>
                  <a:spcPts val="5023"/>
                </a:lnSpc>
              </a:pPr>
            </a:p>
            <a:p>
              <a:pPr algn="ctr" marL="645541" indent="-322770" lvl="1">
                <a:lnSpc>
                  <a:spcPts val="5023"/>
                </a:lnSpc>
                <a:buFont typeface="Arial"/>
                <a:buChar char="•"/>
              </a:pPr>
              <a:r>
                <a:rPr lang="en-US" sz="2990" spc="-1">
                  <a:solidFill>
                    <a:srgbClr val="000000"/>
                  </a:solidFill>
                  <a:latin typeface="Montserrat"/>
                  <a:ea typeface="Montserrat"/>
                  <a:cs typeface="Montserrat"/>
                  <a:sym typeface="Montserrat"/>
                </a:rPr>
                <a:t>N</a:t>
              </a:r>
              <a:r>
                <a:rPr lang="en-US" b="true" sz="2990" spc="-1">
                  <a:solidFill>
                    <a:srgbClr val="000000"/>
                  </a:solidFill>
                  <a:latin typeface="Montserrat Bold"/>
                  <a:ea typeface="Montserrat Bold"/>
                  <a:cs typeface="Montserrat Bold"/>
                  <a:sym typeface="Montserrat Bold"/>
                </a:rPr>
                <a:t>ecesidad de realizar una evaluación de impacto basada en evidencias al Programa Explora.</a:t>
              </a:r>
            </a:p>
            <a:p>
              <a:pPr algn="ctr">
                <a:lnSpc>
                  <a:spcPts val="5023"/>
                </a:lnSpc>
              </a:pPr>
            </a:p>
          </p:txBody>
        </p:sp>
      </p:grpSp>
      <p:grpSp>
        <p:nvGrpSpPr>
          <p:cNvPr name="Group 5" id="5"/>
          <p:cNvGrpSpPr/>
          <p:nvPr/>
        </p:nvGrpSpPr>
        <p:grpSpPr>
          <a:xfrm rot="0">
            <a:off x="2961720" y="1028700"/>
            <a:ext cx="12285360" cy="949320"/>
            <a:chOff x="0" y="0"/>
            <a:chExt cx="16380480" cy="1265760"/>
          </a:xfrm>
        </p:grpSpPr>
        <p:sp>
          <p:nvSpPr>
            <p:cNvPr name="Freeform 6" id="6"/>
            <p:cNvSpPr/>
            <p:nvPr/>
          </p:nvSpPr>
          <p:spPr>
            <a:xfrm flipH="false" flipV="false" rot="0">
              <a:off x="0" y="0"/>
              <a:ext cx="16380481" cy="1265760"/>
            </a:xfrm>
            <a:custGeom>
              <a:avLst/>
              <a:gdLst/>
              <a:ahLst/>
              <a:cxnLst/>
              <a:rect r="r" b="b" t="t" l="l"/>
              <a:pathLst>
                <a:path h="1265760" w="16380481">
                  <a:moveTo>
                    <a:pt x="0" y="0"/>
                  </a:moveTo>
                  <a:lnTo>
                    <a:pt x="16380481" y="0"/>
                  </a:lnTo>
                  <a:lnTo>
                    <a:pt x="16380481" y="1265760"/>
                  </a:lnTo>
                  <a:lnTo>
                    <a:pt x="0" y="1265760"/>
                  </a:lnTo>
                  <a:close/>
                </a:path>
              </a:pathLst>
            </a:custGeom>
            <a:solidFill>
              <a:srgbClr val="000000">
                <a:alpha val="0"/>
              </a:srgbClr>
            </a:solidFill>
          </p:spPr>
        </p:sp>
        <p:sp>
          <p:nvSpPr>
            <p:cNvPr name="TextBox 7" id="7"/>
            <p:cNvSpPr txBox="true"/>
            <p:nvPr/>
          </p:nvSpPr>
          <p:spPr>
            <a:xfrm>
              <a:off x="0" y="-190500"/>
              <a:ext cx="16380480" cy="1456260"/>
            </a:xfrm>
            <a:prstGeom prst="rect">
              <a:avLst/>
            </a:prstGeom>
          </p:spPr>
          <p:txBody>
            <a:bodyPr anchor="t" rtlCol="false" tIns="0" lIns="0" bIns="0" rIns="0"/>
            <a:lstStyle/>
            <a:p>
              <a:pPr algn="ctr">
                <a:lnSpc>
                  <a:spcPts val="7472"/>
                </a:lnSpc>
              </a:pPr>
              <a:r>
                <a:rPr lang="en-US" b="true" sz="4480" spc="0" u="sng">
                  <a:solidFill>
                    <a:srgbClr val="000000"/>
                  </a:solidFill>
                  <a:latin typeface="Montserrat Bold"/>
                  <a:ea typeface="Montserrat Bold"/>
                  <a:cs typeface="Montserrat Bold"/>
                  <a:sym typeface="Montserrat Bold"/>
                </a:rPr>
                <a:t>Motivación y relevancia del tema</a:t>
              </a:r>
            </a:p>
          </p:txBody>
        </p:sp>
      </p:grpSp>
      <p:grpSp>
        <p:nvGrpSpPr>
          <p:cNvPr name="Group 8" id="8"/>
          <p:cNvGrpSpPr/>
          <p:nvPr/>
        </p:nvGrpSpPr>
        <p:grpSpPr>
          <a:xfrm rot="-5400000">
            <a:off x="15247080" y="7301520"/>
            <a:ext cx="3013200" cy="3013200"/>
            <a:chOff x="0" y="0"/>
            <a:chExt cx="4017600" cy="4017600"/>
          </a:xfrm>
        </p:grpSpPr>
        <p:sp>
          <p:nvSpPr>
            <p:cNvPr name="Freeform 9" id="9"/>
            <p:cNvSpPr/>
            <p:nvPr/>
          </p:nvSpPr>
          <p:spPr>
            <a:xfrm flipH="false" flipV="false" rot="0">
              <a:off x="0" y="0"/>
              <a:ext cx="4017645" cy="4017645"/>
            </a:xfrm>
            <a:custGeom>
              <a:avLst/>
              <a:gdLst/>
              <a:ahLst/>
              <a:cxnLst/>
              <a:rect r="r" b="b" t="t" l="l"/>
              <a:pathLst>
                <a:path h="4017645" w="4017645">
                  <a:moveTo>
                    <a:pt x="0" y="0"/>
                  </a:moveTo>
                  <a:lnTo>
                    <a:pt x="4017645" y="0"/>
                  </a:lnTo>
                  <a:lnTo>
                    <a:pt x="4017645" y="4017645"/>
                  </a:lnTo>
                  <a:lnTo>
                    <a:pt x="0" y="4017645"/>
                  </a:lnTo>
                  <a:lnTo>
                    <a:pt x="0" y="0"/>
                  </a:lnTo>
                  <a:close/>
                </a:path>
              </a:pathLst>
            </a:custGeom>
            <a:blipFill>
              <a:blip r:embed="rId2"/>
              <a:stretch>
                <a:fillRect l="0" t="0" r="1" b="1"/>
              </a:stretch>
            </a:blipFill>
          </p:spPr>
        </p:sp>
      </p:grpSp>
      <p:grpSp>
        <p:nvGrpSpPr>
          <p:cNvPr name="Group 10" id="10"/>
          <p:cNvGrpSpPr/>
          <p:nvPr/>
        </p:nvGrpSpPr>
        <p:grpSpPr>
          <a:xfrm rot="5400000">
            <a:off x="360" y="0"/>
            <a:ext cx="3013200" cy="3013200"/>
            <a:chOff x="0" y="0"/>
            <a:chExt cx="4017600" cy="4017600"/>
          </a:xfrm>
        </p:grpSpPr>
        <p:sp>
          <p:nvSpPr>
            <p:cNvPr name="Freeform 11" id="11"/>
            <p:cNvSpPr/>
            <p:nvPr/>
          </p:nvSpPr>
          <p:spPr>
            <a:xfrm flipH="false" flipV="false" rot="0">
              <a:off x="0" y="0"/>
              <a:ext cx="4017645" cy="4017645"/>
            </a:xfrm>
            <a:custGeom>
              <a:avLst/>
              <a:gdLst/>
              <a:ahLst/>
              <a:cxnLst/>
              <a:rect r="r" b="b" t="t" l="l"/>
              <a:pathLst>
                <a:path h="4017645" w="4017645">
                  <a:moveTo>
                    <a:pt x="0" y="0"/>
                  </a:moveTo>
                  <a:lnTo>
                    <a:pt x="4017645" y="0"/>
                  </a:lnTo>
                  <a:lnTo>
                    <a:pt x="4017645" y="4017645"/>
                  </a:lnTo>
                  <a:lnTo>
                    <a:pt x="0" y="4017645"/>
                  </a:lnTo>
                  <a:lnTo>
                    <a:pt x="0" y="0"/>
                  </a:lnTo>
                  <a:close/>
                </a:path>
              </a:pathLst>
            </a:custGeom>
            <a:blipFill>
              <a:blip r:embed="rId2"/>
              <a:stretch>
                <a:fillRect l="0" t="0" r="1" b="1"/>
              </a:stretch>
            </a:blipFill>
          </p:spPr>
        </p:sp>
      </p:grpSp>
    </p:spTree>
  </p:cSld>
  <p:clrMapOvr>
    <a:masterClrMapping/>
  </p:clrMapOvr>
  <p:transition spd="fast">
    <p:fade/>
  </p:transition>
</p:sld>
</file>

<file path=ppt/slides/slide3.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A6A6A6">
                <a:alpha val="100000"/>
              </a:srgbClr>
            </a:gs>
            <a:gs pos="100000">
              <a:srgbClr val="FFFFFF">
                <a:alpha val="100000"/>
              </a:srgbClr>
            </a:gs>
          </a:gsLst>
          <a:lin ang="0"/>
        </a:gradFill>
      </p:bgPr>
    </p:bg>
    <p:spTree>
      <p:nvGrpSpPr>
        <p:cNvPr id="1" name=""/>
        <p:cNvGrpSpPr/>
        <p:nvPr/>
      </p:nvGrpSpPr>
      <p:grpSpPr>
        <a:xfrm>
          <a:off x="0" y="0"/>
          <a:ext cx="0" cy="0"/>
          <a:chOff x="0" y="0"/>
          <a:chExt cx="0" cy="0"/>
        </a:xfrm>
      </p:grpSpPr>
      <p:sp>
        <p:nvSpPr>
          <p:cNvPr name="Freeform 2" id="2"/>
          <p:cNvSpPr/>
          <p:nvPr/>
        </p:nvSpPr>
        <p:spPr>
          <a:xfrm flipH="false" flipV="false" rot="0">
            <a:off x="326880" y="298080"/>
            <a:ext cx="6997320" cy="9988560"/>
          </a:xfrm>
          <a:custGeom>
            <a:avLst/>
            <a:gdLst/>
            <a:ahLst/>
            <a:cxnLst/>
            <a:rect r="r" b="b" t="t" l="l"/>
            <a:pathLst>
              <a:path h="9988560" w="6997320">
                <a:moveTo>
                  <a:pt x="0" y="0"/>
                </a:moveTo>
                <a:lnTo>
                  <a:pt x="6997320" y="0"/>
                </a:lnTo>
                <a:lnTo>
                  <a:pt x="6997320" y="9988560"/>
                </a:lnTo>
                <a:lnTo>
                  <a:pt x="0" y="998856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3" id="3"/>
          <p:cNvGrpSpPr/>
          <p:nvPr/>
        </p:nvGrpSpPr>
        <p:grpSpPr>
          <a:xfrm rot="0">
            <a:off x="651960" y="868680"/>
            <a:ext cx="6238080" cy="3960720"/>
            <a:chOff x="0" y="0"/>
            <a:chExt cx="8317440" cy="5280960"/>
          </a:xfrm>
        </p:grpSpPr>
        <p:sp>
          <p:nvSpPr>
            <p:cNvPr name="Freeform 4" id="4"/>
            <p:cNvSpPr/>
            <p:nvPr/>
          </p:nvSpPr>
          <p:spPr>
            <a:xfrm flipH="false" flipV="false" rot="0">
              <a:off x="0" y="0"/>
              <a:ext cx="8317484" cy="5280914"/>
            </a:xfrm>
            <a:custGeom>
              <a:avLst/>
              <a:gdLst/>
              <a:ahLst/>
              <a:cxnLst/>
              <a:rect r="r" b="b" t="t" l="l"/>
              <a:pathLst>
                <a:path h="5280914" w="8317484">
                  <a:moveTo>
                    <a:pt x="0" y="0"/>
                  </a:moveTo>
                  <a:lnTo>
                    <a:pt x="8317484" y="0"/>
                  </a:lnTo>
                  <a:lnTo>
                    <a:pt x="8317484" y="5280914"/>
                  </a:lnTo>
                  <a:lnTo>
                    <a:pt x="0" y="5280914"/>
                  </a:lnTo>
                  <a:lnTo>
                    <a:pt x="0" y="0"/>
                  </a:lnTo>
                  <a:close/>
                </a:path>
              </a:pathLst>
            </a:custGeom>
            <a:blipFill>
              <a:blip r:embed="rId5"/>
              <a:stretch>
                <a:fillRect l="-30" t="0" r="-29" b="0"/>
              </a:stretch>
            </a:blipFill>
          </p:spPr>
        </p:sp>
      </p:grpSp>
      <p:grpSp>
        <p:nvGrpSpPr>
          <p:cNvPr name="Group 5" id="5"/>
          <p:cNvGrpSpPr/>
          <p:nvPr/>
        </p:nvGrpSpPr>
        <p:grpSpPr>
          <a:xfrm rot="0">
            <a:off x="3390120" y="5323320"/>
            <a:ext cx="3499920" cy="896400"/>
            <a:chOff x="0" y="0"/>
            <a:chExt cx="4666560" cy="1195200"/>
          </a:xfrm>
        </p:grpSpPr>
        <p:sp>
          <p:nvSpPr>
            <p:cNvPr name="Freeform 6" id="6"/>
            <p:cNvSpPr/>
            <p:nvPr/>
          </p:nvSpPr>
          <p:spPr>
            <a:xfrm flipH="false" flipV="false" rot="0">
              <a:off x="0" y="0"/>
              <a:ext cx="4666615" cy="1195197"/>
            </a:xfrm>
            <a:custGeom>
              <a:avLst/>
              <a:gdLst/>
              <a:ahLst/>
              <a:cxnLst/>
              <a:rect r="r" b="b" t="t" l="l"/>
              <a:pathLst>
                <a:path h="1195197" w="4666615">
                  <a:moveTo>
                    <a:pt x="0" y="0"/>
                  </a:moveTo>
                  <a:lnTo>
                    <a:pt x="4666615" y="0"/>
                  </a:lnTo>
                  <a:lnTo>
                    <a:pt x="4666615" y="1195197"/>
                  </a:lnTo>
                  <a:lnTo>
                    <a:pt x="0" y="1195197"/>
                  </a:lnTo>
                  <a:lnTo>
                    <a:pt x="0" y="0"/>
                  </a:lnTo>
                  <a:close/>
                </a:path>
              </a:pathLst>
            </a:custGeom>
            <a:blipFill>
              <a:blip r:embed="rId6"/>
              <a:stretch>
                <a:fillRect l="0" t="-25" r="1" b="-25"/>
              </a:stretch>
            </a:blipFill>
          </p:spPr>
        </p:sp>
      </p:grpSp>
      <p:grpSp>
        <p:nvGrpSpPr>
          <p:cNvPr name="Group 7" id="7"/>
          <p:cNvGrpSpPr/>
          <p:nvPr/>
        </p:nvGrpSpPr>
        <p:grpSpPr>
          <a:xfrm rot="0">
            <a:off x="651960" y="5344200"/>
            <a:ext cx="2577240" cy="4485240"/>
            <a:chOff x="0" y="0"/>
            <a:chExt cx="3436320" cy="5980320"/>
          </a:xfrm>
        </p:grpSpPr>
        <p:sp>
          <p:nvSpPr>
            <p:cNvPr name="Freeform 8" id="8"/>
            <p:cNvSpPr/>
            <p:nvPr/>
          </p:nvSpPr>
          <p:spPr>
            <a:xfrm flipH="false" flipV="false" rot="0">
              <a:off x="0" y="0"/>
              <a:ext cx="3436366" cy="5980303"/>
            </a:xfrm>
            <a:custGeom>
              <a:avLst/>
              <a:gdLst/>
              <a:ahLst/>
              <a:cxnLst/>
              <a:rect r="r" b="b" t="t" l="l"/>
              <a:pathLst>
                <a:path h="5980303" w="3436366">
                  <a:moveTo>
                    <a:pt x="0" y="0"/>
                  </a:moveTo>
                  <a:lnTo>
                    <a:pt x="3436366" y="0"/>
                  </a:lnTo>
                  <a:lnTo>
                    <a:pt x="3436366" y="5980303"/>
                  </a:lnTo>
                  <a:lnTo>
                    <a:pt x="0" y="5980303"/>
                  </a:lnTo>
                  <a:lnTo>
                    <a:pt x="0" y="0"/>
                  </a:lnTo>
                  <a:close/>
                </a:path>
              </a:pathLst>
            </a:custGeom>
            <a:blipFill>
              <a:blip r:embed="rId7"/>
              <a:stretch>
                <a:fillRect l="0" t="-110" r="1" b="-111"/>
              </a:stretch>
            </a:blipFill>
          </p:spPr>
        </p:sp>
      </p:grpSp>
      <p:grpSp>
        <p:nvGrpSpPr>
          <p:cNvPr name="Group 9" id="9"/>
          <p:cNvGrpSpPr/>
          <p:nvPr/>
        </p:nvGrpSpPr>
        <p:grpSpPr>
          <a:xfrm rot="0">
            <a:off x="3390120" y="6329520"/>
            <a:ext cx="3499920" cy="3499920"/>
            <a:chOff x="0" y="0"/>
            <a:chExt cx="4666560" cy="4666560"/>
          </a:xfrm>
        </p:grpSpPr>
        <p:sp>
          <p:nvSpPr>
            <p:cNvPr name="Freeform 10" id="10"/>
            <p:cNvSpPr/>
            <p:nvPr/>
          </p:nvSpPr>
          <p:spPr>
            <a:xfrm flipH="false" flipV="false" rot="0">
              <a:off x="0" y="0"/>
              <a:ext cx="4666615" cy="4666615"/>
            </a:xfrm>
            <a:custGeom>
              <a:avLst/>
              <a:gdLst/>
              <a:ahLst/>
              <a:cxnLst/>
              <a:rect r="r" b="b" t="t" l="l"/>
              <a:pathLst>
                <a:path h="4666615" w="4666615">
                  <a:moveTo>
                    <a:pt x="0" y="0"/>
                  </a:moveTo>
                  <a:lnTo>
                    <a:pt x="4666615" y="0"/>
                  </a:lnTo>
                  <a:lnTo>
                    <a:pt x="4666615" y="4666615"/>
                  </a:lnTo>
                  <a:lnTo>
                    <a:pt x="0" y="4666615"/>
                  </a:lnTo>
                  <a:lnTo>
                    <a:pt x="0" y="0"/>
                  </a:lnTo>
                  <a:close/>
                </a:path>
              </a:pathLst>
            </a:custGeom>
            <a:blipFill>
              <a:blip r:embed="rId8"/>
              <a:stretch>
                <a:fillRect l="0" t="0" r="1" b="1"/>
              </a:stretch>
            </a:blipFill>
          </p:spPr>
        </p:sp>
      </p:grpSp>
      <p:grpSp>
        <p:nvGrpSpPr>
          <p:cNvPr name="Group 11" id="11"/>
          <p:cNvGrpSpPr/>
          <p:nvPr/>
        </p:nvGrpSpPr>
        <p:grpSpPr>
          <a:xfrm rot="0">
            <a:off x="7486125" y="508500"/>
            <a:ext cx="10516755" cy="9778500"/>
            <a:chOff x="0" y="0"/>
            <a:chExt cx="14022340" cy="13038000"/>
          </a:xfrm>
        </p:grpSpPr>
        <p:sp>
          <p:nvSpPr>
            <p:cNvPr name="Freeform 12" id="12"/>
            <p:cNvSpPr/>
            <p:nvPr/>
          </p:nvSpPr>
          <p:spPr>
            <a:xfrm flipH="false" flipV="false" rot="0">
              <a:off x="0" y="0"/>
              <a:ext cx="14022339" cy="13038001"/>
            </a:xfrm>
            <a:custGeom>
              <a:avLst/>
              <a:gdLst/>
              <a:ahLst/>
              <a:cxnLst/>
              <a:rect r="r" b="b" t="t" l="l"/>
              <a:pathLst>
                <a:path h="13038001" w="14022339">
                  <a:moveTo>
                    <a:pt x="0" y="0"/>
                  </a:moveTo>
                  <a:lnTo>
                    <a:pt x="14022339" y="0"/>
                  </a:lnTo>
                  <a:lnTo>
                    <a:pt x="14022339" y="13038001"/>
                  </a:lnTo>
                  <a:lnTo>
                    <a:pt x="0" y="13038001"/>
                  </a:lnTo>
                  <a:close/>
                </a:path>
              </a:pathLst>
            </a:custGeom>
            <a:solidFill>
              <a:srgbClr val="000000">
                <a:alpha val="0"/>
              </a:srgbClr>
            </a:solidFill>
          </p:spPr>
        </p:sp>
        <p:sp>
          <p:nvSpPr>
            <p:cNvPr name="TextBox 13" id="13"/>
            <p:cNvSpPr txBox="true"/>
            <p:nvPr/>
          </p:nvSpPr>
          <p:spPr>
            <a:xfrm>
              <a:off x="0" y="-123825"/>
              <a:ext cx="14022340" cy="13161825"/>
            </a:xfrm>
            <a:prstGeom prst="rect">
              <a:avLst/>
            </a:prstGeom>
          </p:spPr>
          <p:txBody>
            <a:bodyPr anchor="t" rtlCol="false" tIns="0" lIns="0" bIns="0" rIns="0"/>
            <a:lstStyle/>
            <a:p>
              <a:pPr algn="just">
                <a:lnSpc>
                  <a:spcPts val="4536"/>
                </a:lnSpc>
              </a:pPr>
            </a:p>
            <a:p>
              <a:pPr algn="just">
                <a:lnSpc>
                  <a:spcPts val="4536"/>
                </a:lnSpc>
              </a:pPr>
            </a:p>
            <a:p>
              <a:pPr algn="just">
                <a:lnSpc>
                  <a:spcPts val="4536"/>
                </a:lnSpc>
              </a:pPr>
              <a:r>
                <a:rPr lang="en-US" sz="2700">
                  <a:solidFill>
                    <a:srgbClr val="000000"/>
                  </a:solidFill>
                  <a:latin typeface="Montserrat"/>
                  <a:ea typeface="Montserrat"/>
                  <a:cs typeface="Montserrat"/>
                  <a:sym typeface="Montserrat"/>
                </a:rPr>
                <a:t>Ya desde 2002 la Dirección de Presupuestos (DIPRES) advertía que los indicadores del Programa </a:t>
              </a:r>
              <a:r>
                <a:rPr lang="en-US" sz="2700" b="true">
                  <a:solidFill>
                    <a:srgbClr val="000000"/>
                  </a:solidFill>
                  <a:latin typeface="Montserrat Bold"/>
                  <a:ea typeface="Montserrat Bold"/>
                  <a:cs typeface="Montserrat Bold"/>
                  <a:sym typeface="Montserrat Bold"/>
                </a:rPr>
                <a:t>no eran suficientes para medir el cumplimiento de su propósito (DIPRES, 2002). </a:t>
              </a:r>
              <a:r>
                <a:rPr lang="en-US" sz="2700">
                  <a:solidFill>
                    <a:srgbClr val="000000"/>
                  </a:solidFill>
                  <a:latin typeface="Montserrat"/>
                  <a:ea typeface="Montserrat"/>
                  <a:cs typeface="Montserrat"/>
                  <a:sym typeface="Montserrat"/>
                </a:rPr>
                <a:t>Se detectaron oportunidades de mejora en aspectos tales como:</a:t>
              </a:r>
            </a:p>
            <a:p>
              <a:pPr algn="just">
                <a:lnSpc>
                  <a:spcPts val="4536"/>
                </a:lnSpc>
              </a:pPr>
            </a:p>
            <a:p>
              <a:pPr algn="just" marL="518162" indent="-259081" lvl="1">
                <a:lnSpc>
                  <a:spcPts val="4032"/>
                </a:lnSpc>
                <a:buFont typeface="Arial"/>
                <a:buChar char="•"/>
              </a:pPr>
              <a:r>
                <a:rPr lang="en-US" sz="2400">
                  <a:solidFill>
                    <a:srgbClr val="000000"/>
                  </a:solidFill>
                  <a:latin typeface="Montserrat"/>
                  <a:ea typeface="Montserrat"/>
                  <a:cs typeface="Montserrat"/>
                  <a:sym typeface="Montserrat"/>
                </a:rPr>
                <a:t>Criterios de focalización y caracterización de beneficiarios; </a:t>
              </a:r>
            </a:p>
            <a:p>
              <a:pPr algn="just" marL="518162" indent="-259081" lvl="1">
                <a:lnSpc>
                  <a:spcPts val="4032"/>
                </a:lnSpc>
                <a:buFont typeface="Arial"/>
                <a:buChar char="•"/>
              </a:pPr>
              <a:r>
                <a:rPr lang="en-US" sz="2400">
                  <a:solidFill>
                    <a:srgbClr val="000000"/>
                  </a:solidFill>
                  <a:latin typeface="Montserrat"/>
                  <a:ea typeface="Montserrat"/>
                  <a:cs typeface="Montserrat"/>
                  <a:sym typeface="Montserrat"/>
                </a:rPr>
                <a:t>Reporte de coberturas; </a:t>
              </a:r>
            </a:p>
            <a:p>
              <a:pPr algn="just" marL="518162" indent="-259081" lvl="1">
                <a:lnSpc>
                  <a:spcPts val="4032"/>
                </a:lnSpc>
                <a:buFont typeface="Arial"/>
                <a:buChar char="•"/>
              </a:pPr>
              <a:r>
                <a:rPr lang="en-US" sz="2400">
                  <a:solidFill>
                    <a:srgbClr val="000000"/>
                  </a:solidFill>
                  <a:latin typeface="Montserrat"/>
                  <a:ea typeface="Montserrat"/>
                  <a:cs typeface="Montserrat"/>
                  <a:sym typeface="Montserrat"/>
                </a:rPr>
                <a:t>Calidad técnica de las actividades; </a:t>
              </a:r>
            </a:p>
            <a:p>
              <a:pPr algn="just" marL="518162" indent="-259081" lvl="1">
                <a:lnSpc>
                  <a:spcPts val="4032"/>
                </a:lnSpc>
                <a:buFont typeface="Arial"/>
                <a:buChar char="•"/>
              </a:pPr>
              <a:r>
                <a:rPr lang="en-US" sz="2400">
                  <a:solidFill>
                    <a:srgbClr val="000000"/>
                  </a:solidFill>
                  <a:latin typeface="Montserrat"/>
                  <a:ea typeface="Montserrat"/>
                  <a:cs typeface="Montserrat"/>
                  <a:sym typeface="Montserrat"/>
                </a:rPr>
                <a:t>Administración de recursos humanos, entre otros aspectos.  </a:t>
              </a:r>
            </a:p>
            <a:p>
              <a:pPr algn="just">
                <a:lnSpc>
                  <a:spcPts val="4536"/>
                </a:lnSpc>
              </a:pPr>
            </a:p>
            <a:p>
              <a:pPr algn="just">
                <a:lnSpc>
                  <a:spcPts val="4536"/>
                </a:lnSpc>
              </a:pPr>
              <a:r>
                <a:rPr lang="en-US" sz="2700" spc="-1">
                  <a:solidFill>
                    <a:srgbClr val="000000"/>
                  </a:solidFill>
                  <a:latin typeface="Montserrat"/>
                  <a:ea typeface="Montserrat"/>
                  <a:cs typeface="Montserrat"/>
                  <a:sym typeface="Montserrat"/>
                </a:rPr>
                <a:t>En un contexto similar, el Programa ha sido también objeto de procesos de reformulación implementados por parte de DIPRES (2022)</a:t>
              </a:r>
            </a:p>
          </p:txBody>
        </p:sp>
      </p:grpSp>
      <p:grpSp>
        <p:nvGrpSpPr>
          <p:cNvPr name="Group 14" id="14"/>
          <p:cNvGrpSpPr/>
          <p:nvPr/>
        </p:nvGrpSpPr>
        <p:grpSpPr>
          <a:xfrm rot="0">
            <a:off x="7781400" y="487800"/>
            <a:ext cx="10221480" cy="884160"/>
            <a:chOff x="0" y="0"/>
            <a:chExt cx="13628640" cy="1178880"/>
          </a:xfrm>
        </p:grpSpPr>
        <p:sp>
          <p:nvSpPr>
            <p:cNvPr name="Freeform 15" id="15"/>
            <p:cNvSpPr/>
            <p:nvPr/>
          </p:nvSpPr>
          <p:spPr>
            <a:xfrm flipH="false" flipV="false" rot="0">
              <a:off x="0" y="0"/>
              <a:ext cx="13628639" cy="1178880"/>
            </a:xfrm>
            <a:custGeom>
              <a:avLst/>
              <a:gdLst/>
              <a:ahLst/>
              <a:cxnLst/>
              <a:rect r="r" b="b" t="t" l="l"/>
              <a:pathLst>
                <a:path h="1178880" w="13628639">
                  <a:moveTo>
                    <a:pt x="0" y="0"/>
                  </a:moveTo>
                  <a:lnTo>
                    <a:pt x="13628639" y="0"/>
                  </a:lnTo>
                  <a:lnTo>
                    <a:pt x="13628639" y="1178880"/>
                  </a:lnTo>
                  <a:lnTo>
                    <a:pt x="0" y="1178880"/>
                  </a:lnTo>
                  <a:close/>
                </a:path>
              </a:pathLst>
            </a:custGeom>
            <a:solidFill>
              <a:srgbClr val="000000">
                <a:alpha val="0"/>
              </a:srgbClr>
            </a:solidFill>
          </p:spPr>
        </p:sp>
        <p:sp>
          <p:nvSpPr>
            <p:cNvPr name="TextBox 16" id="16"/>
            <p:cNvSpPr txBox="true"/>
            <p:nvPr/>
          </p:nvSpPr>
          <p:spPr>
            <a:xfrm>
              <a:off x="0" y="-285750"/>
              <a:ext cx="13628640" cy="1464630"/>
            </a:xfrm>
            <a:prstGeom prst="rect">
              <a:avLst/>
            </a:prstGeom>
          </p:spPr>
          <p:txBody>
            <a:bodyPr anchor="t" rtlCol="false" tIns="0" lIns="0" bIns="0" rIns="0"/>
            <a:lstStyle/>
            <a:p>
              <a:pPr algn="l">
                <a:lnSpc>
                  <a:spcPts val="7339"/>
                </a:lnSpc>
              </a:pPr>
              <a:r>
                <a:rPr lang="en-US" b="true" sz="4400" spc="-1" u="sng">
                  <a:solidFill>
                    <a:srgbClr val="000000"/>
                  </a:solidFill>
                  <a:latin typeface="Arial Bold"/>
                  <a:ea typeface="Arial Bold"/>
                  <a:cs typeface="Arial Bold"/>
                  <a:sym typeface="Arial Bold"/>
                </a:rPr>
                <a:t>Planteamiento de la problemática</a:t>
              </a:r>
            </a:p>
          </p:txBody>
        </p:sp>
      </p:grpSp>
    </p:spTree>
  </p:cSld>
  <p:clrMapOvr>
    <a:masterClrMapping/>
  </p:clrMapOvr>
  <p:transition spd="fast">
    <p:fade/>
  </p:transition>
</p:sld>
</file>

<file path=ppt/slides/slide4.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A6A6A6">
                <a:alpha val="100000"/>
              </a:srgbClr>
            </a:gs>
            <a:gs pos="100000">
              <a:srgbClr val="FFFFFF">
                <a:alpha val="100000"/>
              </a:srgbClr>
            </a:gs>
          </a:gsLst>
          <a:lin ang="0"/>
        </a:gradFill>
      </p:bgPr>
    </p:bg>
    <p:spTree>
      <p:nvGrpSpPr>
        <p:cNvPr id="1" name=""/>
        <p:cNvGrpSpPr/>
        <p:nvPr/>
      </p:nvGrpSpPr>
      <p:grpSpPr>
        <a:xfrm>
          <a:off x="0" y="0"/>
          <a:ext cx="0" cy="0"/>
          <a:chOff x="0" y="0"/>
          <a:chExt cx="0" cy="0"/>
        </a:xfrm>
      </p:grpSpPr>
      <p:grpSp>
        <p:nvGrpSpPr>
          <p:cNvPr name="Group 2" id="2"/>
          <p:cNvGrpSpPr/>
          <p:nvPr/>
        </p:nvGrpSpPr>
        <p:grpSpPr>
          <a:xfrm rot="0">
            <a:off x="6467630" y="5967511"/>
            <a:ext cx="5352739" cy="3521258"/>
            <a:chOff x="0" y="0"/>
            <a:chExt cx="4804800" cy="3160800"/>
          </a:xfrm>
        </p:grpSpPr>
        <p:sp>
          <p:nvSpPr>
            <p:cNvPr name="Freeform 3" id="3"/>
            <p:cNvSpPr/>
            <p:nvPr/>
          </p:nvSpPr>
          <p:spPr>
            <a:xfrm flipH="false" flipV="false" rot="0">
              <a:off x="0" y="0"/>
              <a:ext cx="4804791" cy="3160776"/>
            </a:xfrm>
            <a:custGeom>
              <a:avLst/>
              <a:gdLst/>
              <a:ahLst/>
              <a:cxnLst/>
              <a:rect r="r" b="b" t="t" l="l"/>
              <a:pathLst>
                <a:path h="3160776" w="4804791">
                  <a:moveTo>
                    <a:pt x="0" y="0"/>
                  </a:moveTo>
                  <a:lnTo>
                    <a:pt x="4804791" y="0"/>
                  </a:lnTo>
                  <a:lnTo>
                    <a:pt x="4804791" y="3160776"/>
                  </a:lnTo>
                  <a:lnTo>
                    <a:pt x="0" y="3160776"/>
                  </a:lnTo>
                  <a:lnTo>
                    <a:pt x="0" y="0"/>
                  </a:lnTo>
                  <a:close/>
                </a:path>
              </a:pathLst>
            </a:custGeom>
            <a:blipFill>
              <a:blip r:embed="rId2"/>
              <a:stretch>
                <a:fillRect l="0" t="-3" r="0" b="-4"/>
              </a:stretch>
            </a:blipFill>
          </p:spPr>
        </p:sp>
      </p:grpSp>
      <p:grpSp>
        <p:nvGrpSpPr>
          <p:cNvPr name="Group 4" id="4"/>
          <p:cNvGrpSpPr/>
          <p:nvPr/>
        </p:nvGrpSpPr>
        <p:grpSpPr>
          <a:xfrm rot="0">
            <a:off x="222131" y="2381524"/>
            <a:ext cx="17843738" cy="3585986"/>
            <a:chOff x="0" y="0"/>
            <a:chExt cx="21781195" cy="4377282"/>
          </a:xfrm>
        </p:grpSpPr>
        <p:sp>
          <p:nvSpPr>
            <p:cNvPr name="Freeform 5" id="5"/>
            <p:cNvSpPr/>
            <p:nvPr/>
          </p:nvSpPr>
          <p:spPr>
            <a:xfrm flipH="false" flipV="false" rot="0">
              <a:off x="0" y="0"/>
              <a:ext cx="21781196" cy="4377282"/>
            </a:xfrm>
            <a:custGeom>
              <a:avLst/>
              <a:gdLst/>
              <a:ahLst/>
              <a:cxnLst/>
              <a:rect r="r" b="b" t="t" l="l"/>
              <a:pathLst>
                <a:path h="4377282" w="21781196">
                  <a:moveTo>
                    <a:pt x="0" y="0"/>
                  </a:moveTo>
                  <a:lnTo>
                    <a:pt x="21781196" y="0"/>
                  </a:lnTo>
                  <a:lnTo>
                    <a:pt x="21781196" y="4377282"/>
                  </a:lnTo>
                  <a:lnTo>
                    <a:pt x="0" y="4377282"/>
                  </a:lnTo>
                  <a:close/>
                </a:path>
              </a:pathLst>
            </a:custGeom>
            <a:solidFill>
              <a:srgbClr val="000000">
                <a:alpha val="0"/>
              </a:srgbClr>
            </a:solidFill>
          </p:spPr>
        </p:sp>
        <p:sp>
          <p:nvSpPr>
            <p:cNvPr name="TextBox 6" id="6"/>
            <p:cNvSpPr txBox="true"/>
            <p:nvPr/>
          </p:nvSpPr>
          <p:spPr>
            <a:xfrm>
              <a:off x="0" y="-152400"/>
              <a:ext cx="21781195" cy="4529682"/>
            </a:xfrm>
            <a:prstGeom prst="rect">
              <a:avLst/>
            </a:prstGeom>
          </p:spPr>
          <p:txBody>
            <a:bodyPr anchor="t" rtlCol="false" tIns="0" lIns="0" bIns="0" rIns="0"/>
            <a:lstStyle/>
            <a:p>
              <a:pPr algn="l">
                <a:lnSpc>
                  <a:spcPts val="5654"/>
                </a:lnSpc>
              </a:pPr>
              <a:r>
                <a:rPr lang="en-US" sz="3390">
                  <a:solidFill>
                    <a:srgbClr val="000000"/>
                  </a:solidFill>
                  <a:latin typeface="Montserrat"/>
                  <a:ea typeface="Montserrat"/>
                  <a:cs typeface="Montserrat"/>
                  <a:sym typeface="Montserrat"/>
                </a:rPr>
                <a:t>¿Existe impacto en resultados académicos de estudiantes de educación media que han participado en los Congresos Regionales del Programa Explora?</a:t>
              </a:r>
            </a:p>
            <a:p>
              <a:pPr algn="l">
                <a:lnSpc>
                  <a:spcPts val="5654"/>
                </a:lnSpc>
              </a:pPr>
            </a:p>
            <a:p>
              <a:pPr algn="l">
                <a:lnSpc>
                  <a:spcPts val="5654"/>
                </a:lnSpc>
              </a:pPr>
              <a:r>
                <a:rPr lang="en-US" sz="3390" spc="-1">
                  <a:solidFill>
                    <a:srgbClr val="000000"/>
                  </a:solidFill>
                  <a:latin typeface="Montserrat"/>
                  <a:ea typeface="Montserrat"/>
                  <a:cs typeface="Montserrat"/>
                  <a:sym typeface="Montserrat"/>
                </a:rPr>
                <a:t>¿Puede el Programa Explora ser una herramienta significativa de aprendizaje?</a:t>
              </a:r>
            </a:p>
          </p:txBody>
        </p:sp>
      </p:grpSp>
      <p:grpSp>
        <p:nvGrpSpPr>
          <p:cNvPr name="Group 7" id="7"/>
          <p:cNvGrpSpPr/>
          <p:nvPr/>
        </p:nvGrpSpPr>
        <p:grpSpPr>
          <a:xfrm rot="0">
            <a:off x="222131" y="1028700"/>
            <a:ext cx="9394272" cy="2233909"/>
            <a:chOff x="0" y="0"/>
            <a:chExt cx="10875360" cy="2586104"/>
          </a:xfrm>
        </p:grpSpPr>
        <p:sp>
          <p:nvSpPr>
            <p:cNvPr name="Freeform 8" id="8"/>
            <p:cNvSpPr/>
            <p:nvPr/>
          </p:nvSpPr>
          <p:spPr>
            <a:xfrm flipH="false" flipV="false" rot="0">
              <a:off x="0" y="0"/>
              <a:ext cx="10875360" cy="2586104"/>
            </a:xfrm>
            <a:custGeom>
              <a:avLst/>
              <a:gdLst/>
              <a:ahLst/>
              <a:cxnLst/>
              <a:rect r="r" b="b" t="t" l="l"/>
              <a:pathLst>
                <a:path h="2586104" w="10875360">
                  <a:moveTo>
                    <a:pt x="0" y="0"/>
                  </a:moveTo>
                  <a:lnTo>
                    <a:pt x="10875360" y="0"/>
                  </a:lnTo>
                  <a:lnTo>
                    <a:pt x="10875360" y="2586104"/>
                  </a:lnTo>
                  <a:lnTo>
                    <a:pt x="0" y="2586104"/>
                  </a:lnTo>
                  <a:close/>
                </a:path>
              </a:pathLst>
            </a:custGeom>
            <a:solidFill>
              <a:srgbClr val="000000">
                <a:alpha val="0"/>
              </a:srgbClr>
            </a:solidFill>
          </p:spPr>
        </p:sp>
        <p:sp>
          <p:nvSpPr>
            <p:cNvPr name="TextBox 9" id="9"/>
            <p:cNvSpPr txBox="true"/>
            <p:nvPr/>
          </p:nvSpPr>
          <p:spPr>
            <a:xfrm>
              <a:off x="0" y="-219075"/>
              <a:ext cx="10875360" cy="2805179"/>
            </a:xfrm>
            <a:prstGeom prst="rect">
              <a:avLst/>
            </a:prstGeom>
          </p:spPr>
          <p:txBody>
            <a:bodyPr anchor="t" rtlCol="false" tIns="0" lIns="0" bIns="0" rIns="0"/>
            <a:lstStyle/>
            <a:p>
              <a:pPr algn="l">
                <a:lnSpc>
                  <a:spcPts val="7946"/>
                </a:lnSpc>
              </a:pPr>
              <a:r>
                <a:rPr lang="en-US" b="true" sz="4730" spc="-1" u="sng">
                  <a:solidFill>
                    <a:srgbClr val="000000"/>
                  </a:solidFill>
                  <a:latin typeface="Montserrat Bold"/>
                  <a:ea typeface="Montserrat Bold"/>
                  <a:cs typeface="Montserrat Bold"/>
                  <a:sym typeface="Montserrat Bold"/>
                </a:rPr>
                <a:t>Pregunta de Investigación</a:t>
              </a:r>
            </a:p>
          </p:txBody>
        </p:sp>
      </p:grpSp>
    </p:spTree>
  </p:cSld>
  <p:clrMapOvr>
    <a:masterClrMapping/>
  </p:clrMapOvr>
  <p:transition spd="fast">
    <p:fade/>
  </p:transition>
</p:sld>
</file>

<file path=ppt/slides/slide5.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A6A6A6">
                <a:alpha val="100000"/>
              </a:srgbClr>
            </a:gs>
            <a:gs pos="100000">
              <a:srgbClr val="FFFFFF">
                <a:alpha val="100000"/>
              </a:srgbClr>
            </a:gs>
          </a:gsLst>
          <a:lin ang="0"/>
        </a:gradFill>
      </p:bgPr>
    </p:bg>
    <p:spTree>
      <p:nvGrpSpPr>
        <p:cNvPr id="1" name=""/>
        <p:cNvGrpSpPr/>
        <p:nvPr/>
      </p:nvGrpSpPr>
      <p:grpSpPr>
        <a:xfrm>
          <a:off x="0" y="0"/>
          <a:ext cx="0" cy="0"/>
          <a:chOff x="0" y="0"/>
          <a:chExt cx="0" cy="0"/>
        </a:xfrm>
      </p:grpSpPr>
      <p:grpSp>
        <p:nvGrpSpPr>
          <p:cNvPr name="Group 2" id="2"/>
          <p:cNvGrpSpPr/>
          <p:nvPr/>
        </p:nvGrpSpPr>
        <p:grpSpPr>
          <a:xfrm rot="-5400000">
            <a:off x="-225720" y="450360"/>
            <a:ext cx="2244600" cy="1792800"/>
            <a:chOff x="0" y="0"/>
            <a:chExt cx="2992800" cy="2390400"/>
          </a:xfrm>
        </p:grpSpPr>
        <p:sp>
          <p:nvSpPr>
            <p:cNvPr name="Freeform 3" id="3"/>
            <p:cNvSpPr/>
            <p:nvPr/>
          </p:nvSpPr>
          <p:spPr>
            <a:xfrm flipH="false" flipV="false" rot="0">
              <a:off x="0" y="0"/>
              <a:ext cx="2992755" cy="2390394"/>
            </a:xfrm>
            <a:custGeom>
              <a:avLst/>
              <a:gdLst/>
              <a:ahLst/>
              <a:cxnLst/>
              <a:rect r="r" b="b" t="t" l="l"/>
              <a:pathLst>
                <a:path h="2390394" w="2992755">
                  <a:moveTo>
                    <a:pt x="0" y="0"/>
                  </a:moveTo>
                  <a:lnTo>
                    <a:pt x="2992755" y="0"/>
                  </a:lnTo>
                  <a:lnTo>
                    <a:pt x="2992755" y="2390394"/>
                  </a:lnTo>
                  <a:lnTo>
                    <a:pt x="0" y="2390394"/>
                  </a:lnTo>
                  <a:lnTo>
                    <a:pt x="0" y="0"/>
                  </a:lnTo>
                  <a:close/>
                </a:path>
              </a:pathLst>
            </a:custGeom>
            <a:blipFill>
              <a:blip r:embed="rId2"/>
              <a:stretch>
                <a:fillRect l="0" t="-12600" r="-1" b="-12600"/>
              </a:stretch>
            </a:blipFill>
          </p:spPr>
        </p:sp>
      </p:grpSp>
      <p:grpSp>
        <p:nvGrpSpPr>
          <p:cNvPr name="Group 4" id="4"/>
          <p:cNvGrpSpPr/>
          <p:nvPr/>
        </p:nvGrpSpPr>
        <p:grpSpPr>
          <a:xfrm rot="0">
            <a:off x="383400" y="2815560"/>
            <a:ext cx="1972080" cy="1609920"/>
            <a:chOff x="0" y="0"/>
            <a:chExt cx="2629440" cy="2146560"/>
          </a:xfrm>
        </p:grpSpPr>
        <p:sp>
          <p:nvSpPr>
            <p:cNvPr name="Freeform 5" id="5"/>
            <p:cNvSpPr/>
            <p:nvPr/>
          </p:nvSpPr>
          <p:spPr>
            <a:xfrm flipH="false" flipV="false" rot="0">
              <a:off x="0" y="0"/>
              <a:ext cx="2629408" cy="2146554"/>
            </a:xfrm>
            <a:custGeom>
              <a:avLst/>
              <a:gdLst/>
              <a:ahLst/>
              <a:cxnLst/>
              <a:rect r="r" b="b" t="t" l="l"/>
              <a:pathLst>
                <a:path h="2146554" w="2629408">
                  <a:moveTo>
                    <a:pt x="0" y="0"/>
                  </a:moveTo>
                  <a:lnTo>
                    <a:pt x="2629408" y="0"/>
                  </a:lnTo>
                  <a:lnTo>
                    <a:pt x="2629408" y="2146554"/>
                  </a:lnTo>
                  <a:lnTo>
                    <a:pt x="0" y="2146554"/>
                  </a:lnTo>
                  <a:lnTo>
                    <a:pt x="0" y="0"/>
                  </a:lnTo>
                  <a:close/>
                </a:path>
              </a:pathLst>
            </a:custGeom>
            <a:blipFill>
              <a:blip r:embed="rId3"/>
              <a:stretch>
                <a:fillRect l="0" t="-43" r="-1" b="-44"/>
              </a:stretch>
            </a:blipFill>
          </p:spPr>
        </p:sp>
      </p:grpSp>
      <p:grpSp>
        <p:nvGrpSpPr>
          <p:cNvPr name="Group 6" id="6"/>
          <p:cNvGrpSpPr/>
          <p:nvPr/>
        </p:nvGrpSpPr>
        <p:grpSpPr>
          <a:xfrm rot="0">
            <a:off x="2582707" y="6416200"/>
            <a:ext cx="13463506" cy="2656279"/>
            <a:chOff x="0" y="0"/>
            <a:chExt cx="21185760" cy="4179840"/>
          </a:xfrm>
        </p:grpSpPr>
        <p:sp>
          <p:nvSpPr>
            <p:cNvPr name="Freeform 7" id="7"/>
            <p:cNvSpPr/>
            <p:nvPr/>
          </p:nvSpPr>
          <p:spPr>
            <a:xfrm flipH="false" flipV="false" rot="0">
              <a:off x="0" y="0"/>
              <a:ext cx="21185760" cy="4179824"/>
            </a:xfrm>
            <a:custGeom>
              <a:avLst/>
              <a:gdLst/>
              <a:ahLst/>
              <a:cxnLst/>
              <a:rect r="r" b="b" t="t" l="l"/>
              <a:pathLst>
                <a:path h="4179824" w="21185760">
                  <a:moveTo>
                    <a:pt x="0" y="0"/>
                  </a:moveTo>
                  <a:lnTo>
                    <a:pt x="21185760" y="0"/>
                  </a:lnTo>
                  <a:lnTo>
                    <a:pt x="21185760" y="4179824"/>
                  </a:lnTo>
                  <a:lnTo>
                    <a:pt x="0" y="4179824"/>
                  </a:lnTo>
                  <a:lnTo>
                    <a:pt x="0" y="0"/>
                  </a:lnTo>
                  <a:close/>
                </a:path>
              </a:pathLst>
            </a:custGeom>
            <a:blipFill>
              <a:blip r:embed="rId4"/>
              <a:stretch>
                <a:fillRect l="0" t="-1" r="0" b="-2"/>
              </a:stretch>
            </a:blipFill>
            <a:ln w="38100" cap="sq">
              <a:solidFill>
                <a:srgbClr val="000000"/>
              </a:solidFill>
              <a:prstDash val="solid"/>
              <a:miter/>
            </a:ln>
          </p:spPr>
        </p:sp>
      </p:grpSp>
      <p:grpSp>
        <p:nvGrpSpPr>
          <p:cNvPr name="Group 8" id="8"/>
          <p:cNvGrpSpPr/>
          <p:nvPr/>
        </p:nvGrpSpPr>
        <p:grpSpPr>
          <a:xfrm rot="0">
            <a:off x="3763080" y="318240"/>
            <a:ext cx="10221480" cy="884160"/>
            <a:chOff x="0" y="0"/>
            <a:chExt cx="13628640" cy="1178880"/>
          </a:xfrm>
        </p:grpSpPr>
        <p:sp>
          <p:nvSpPr>
            <p:cNvPr name="Freeform 9" id="9"/>
            <p:cNvSpPr/>
            <p:nvPr/>
          </p:nvSpPr>
          <p:spPr>
            <a:xfrm flipH="false" flipV="false" rot="0">
              <a:off x="0" y="0"/>
              <a:ext cx="13628639" cy="1178880"/>
            </a:xfrm>
            <a:custGeom>
              <a:avLst/>
              <a:gdLst/>
              <a:ahLst/>
              <a:cxnLst/>
              <a:rect r="r" b="b" t="t" l="l"/>
              <a:pathLst>
                <a:path h="1178880" w="13628639">
                  <a:moveTo>
                    <a:pt x="0" y="0"/>
                  </a:moveTo>
                  <a:lnTo>
                    <a:pt x="13628639" y="0"/>
                  </a:lnTo>
                  <a:lnTo>
                    <a:pt x="13628639" y="1178880"/>
                  </a:lnTo>
                  <a:lnTo>
                    <a:pt x="0" y="1178880"/>
                  </a:lnTo>
                  <a:close/>
                </a:path>
              </a:pathLst>
            </a:custGeom>
            <a:solidFill>
              <a:srgbClr val="000000">
                <a:alpha val="0"/>
              </a:srgbClr>
            </a:solidFill>
          </p:spPr>
        </p:sp>
        <p:sp>
          <p:nvSpPr>
            <p:cNvPr name="TextBox 10" id="10"/>
            <p:cNvSpPr txBox="true"/>
            <p:nvPr/>
          </p:nvSpPr>
          <p:spPr>
            <a:xfrm>
              <a:off x="0" y="-180975"/>
              <a:ext cx="13628640" cy="1359855"/>
            </a:xfrm>
            <a:prstGeom prst="rect">
              <a:avLst/>
            </a:prstGeom>
          </p:spPr>
          <p:txBody>
            <a:bodyPr anchor="t" rtlCol="false" tIns="0" lIns="0" bIns="0" rIns="0"/>
            <a:lstStyle/>
            <a:p>
              <a:pPr algn="ctr">
                <a:lnSpc>
                  <a:spcPts val="6972"/>
                </a:lnSpc>
              </a:pPr>
              <a:r>
                <a:rPr lang="en-US" b="true" sz="4180" spc="0" u="sng">
                  <a:solidFill>
                    <a:srgbClr val="000000"/>
                  </a:solidFill>
                  <a:latin typeface="Montserrat Bold"/>
                  <a:ea typeface="Montserrat Bold"/>
                  <a:cs typeface="Montserrat Bold"/>
                  <a:sym typeface="Montserrat Bold"/>
                </a:rPr>
                <a:t>Descripción de la Muestra</a:t>
              </a:r>
            </a:p>
          </p:txBody>
        </p:sp>
      </p:grpSp>
      <p:grpSp>
        <p:nvGrpSpPr>
          <p:cNvPr name="Group 11" id="11"/>
          <p:cNvGrpSpPr/>
          <p:nvPr/>
        </p:nvGrpSpPr>
        <p:grpSpPr>
          <a:xfrm rot="0">
            <a:off x="2765880" y="1450800"/>
            <a:ext cx="13097160" cy="4480200"/>
            <a:chOff x="0" y="0"/>
            <a:chExt cx="17462880" cy="5973600"/>
          </a:xfrm>
        </p:grpSpPr>
        <p:sp>
          <p:nvSpPr>
            <p:cNvPr name="Freeform 12" id="12"/>
            <p:cNvSpPr/>
            <p:nvPr/>
          </p:nvSpPr>
          <p:spPr>
            <a:xfrm flipH="false" flipV="false" rot="0">
              <a:off x="0" y="0"/>
              <a:ext cx="17462880" cy="5973600"/>
            </a:xfrm>
            <a:custGeom>
              <a:avLst/>
              <a:gdLst/>
              <a:ahLst/>
              <a:cxnLst/>
              <a:rect r="r" b="b" t="t" l="l"/>
              <a:pathLst>
                <a:path h="5973600" w="17462880">
                  <a:moveTo>
                    <a:pt x="0" y="0"/>
                  </a:moveTo>
                  <a:lnTo>
                    <a:pt x="17462880" y="0"/>
                  </a:lnTo>
                  <a:lnTo>
                    <a:pt x="17462880" y="5973600"/>
                  </a:lnTo>
                  <a:lnTo>
                    <a:pt x="0" y="5973600"/>
                  </a:lnTo>
                  <a:close/>
                </a:path>
              </a:pathLst>
            </a:custGeom>
            <a:solidFill>
              <a:srgbClr val="000000">
                <a:alpha val="0"/>
              </a:srgbClr>
            </a:solidFill>
          </p:spPr>
        </p:sp>
        <p:sp>
          <p:nvSpPr>
            <p:cNvPr name="TextBox 13" id="13"/>
            <p:cNvSpPr txBox="true"/>
            <p:nvPr/>
          </p:nvSpPr>
          <p:spPr>
            <a:xfrm>
              <a:off x="0" y="-133350"/>
              <a:ext cx="17462880" cy="6106950"/>
            </a:xfrm>
            <a:prstGeom prst="rect">
              <a:avLst/>
            </a:prstGeom>
          </p:spPr>
          <p:txBody>
            <a:bodyPr anchor="t" rtlCol="false" tIns="0" lIns="0" bIns="0" rIns="0"/>
            <a:lstStyle/>
            <a:p>
              <a:pPr algn="just">
                <a:lnSpc>
                  <a:spcPts val="5040"/>
                </a:lnSpc>
              </a:pPr>
              <a:r>
                <a:rPr lang="en-US" sz="3000" spc="0">
                  <a:solidFill>
                    <a:srgbClr val="000000"/>
                  </a:solidFill>
                  <a:latin typeface="Montserrat"/>
                  <a:ea typeface="Montserrat"/>
                  <a:cs typeface="Montserrat"/>
                  <a:sym typeface="Montserrat"/>
                </a:rPr>
                <a:t>Nuestra muestra corresponde a 537 </a:t>
              </a:r>
              <a:r>
                <a:rPr lang="en-US" b="true" sz="3000" spc="0">
                  <a:solidFill>
                    <a:srgbClr val="000000"/>
                  </a:solidFill>
                  <a:latin typeface="Montserrat Bold"/>
                  <a:ea typeface="Montserrat Bold"/>
                  <a:cs typeface="Montserrat Bold"/>
                  <a:sym typeface="Montserrat Bold"/>
                </a:rPr>
                <a:t>estudiantes de primer año de educación de media</a:t>
              </a:r>
              <a:r>
                <a:rPr lang="en-US" sz="3000" spc="0">
                  <a:solidFill>
                    <a:srgbClr val="000000"/>
                  </a:solidFill>
                  <a:latin typeface="Montserrat"/>
                  <a:ea typeface="Montserrat"/>
                  <a:cs typeface="Montserrat"/>
                  <a:sym typeface="Montserrat"/>
                </a:rPr>
                <a:t> que participaron de los Congresos Regionales Escolares de Ciencia y Tecnología los años </a:t>
              </a:r>
              <a:r>
                <a:rPr lang="en-US" b="true" sz="3000" spc="0">
                  <a:solidFill>
                    <a:srgbClr val="000000"/>
                  </a:solidFill>
                  <a:latin typeface="Montserrat Bold"/>
                  <a:ea typeface="Montserrat Bold"/>
                  <a:cs typeface="Montserrat Bold"/>
                  <a:sym typeface="Montserrat Bold"/>
                </a:rPr>
                <a:t>2017, 2018 y 2021</a:t>
              </a:r>
              <a:r>
                <a:rPr lang="en-US" sz="3000" spc="0">
                  <a:solidFill>
                    <a:srgbClr val="000000"/>
                  </a:solidFill>
                  <a:latin typeface="Montserrat"/>
                  <a:ea typeface="Montserrat"/>
                  <a:cs typeface="Montserrat"/>
                  <a:sym typeface="Montserrat"/>
                </a:rPr>
                <a:t>.</a:t>
              </a:r>
            </a:p>
            <a:p>
              <a:pPr algn="just">
                <a:lnSpc>
                  <a:spcPts val="5040"/>
                </a:lnSpc>
              </a:pPr>
            </a:p>
            <a:p>
              <a:pPr algn="just">
                <a:lnSpc>
                  <a:spcPts val="5040"/>
                </a:lnSpc>
              </a:pPr>
              <a:r>
                <a:rPr lang="en-US" sz="3000" spc="0">
                  <a:solidFill>
                    <a:srgbClr val="000000"/>
                  </a:solidFill>
                  <a:latin typeface="Montserrat"/>
                  <a:ea typeface="Montserrat"/>
                  <a:cs typeface="Montserrat"/>
                  <a:sym typeface="Montserrat"/>
                </a:rPr>
                <a:t>En los años que contempla nuestra muestra, se observa una mayor participación femenina (55% en total).</a:t>
              </a:r>
            </a:p>
          </p:txBody>
        </p:sp>
      </p:grpSp>
    </p:spTree>
  </p:cSld>
  <p:clrMapOvr>
    <a:masterClrMapping/>
  </p:clrMapOvr>
  <p:transition spd="fast">
    <p:fade/>
  </p:transition>
</p:sld>
</file>

<file path=ppt/slides/slide6.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A6A6A6">
                <a:alpha val="100000"/>
              </a:srgbClr>
            </a:gs>
            <a:gs pos="100000">
              <a:srgbClr val="FFFFFF">
                <a:alpha val="100000"/>
              </a:srgbClr>
            </a:gs>
          </a:gsLst>
          <a:lin ang="0"/>
        </a:gradFill>
      </p:bgPr>
    </p:bg>
    <p:spTree>
      <p:nvGrpSpPr>
        <p:cNvPr id="1" name=""/>
        <p:cNvGrpSpPr/>
        <p:nvPr/>
      </p:nvGrpSpPr>
      <p:grpSpPr>
        <a:xfrm>
          <a:off x="0" y="0"/>
          <a:ext cx="0" cy="0"/>
          <a:chOff x="0" y="0"/>
          <a:chExt cx="0" cy="0"/>
        </a:xfrm>
      </p:grpSpPr>
      <p:grpSp>
        <p:nvGrpSpPr>
          <p:cNvPr name="Group 2" id="2"/>
          <p:cNvGrpSpPr/>
          <p:nvPr/>
        </p:nvGrpSpPr>
        <p:grpSpPr>
          <a:xfrm rot="-5400000">
            <a:off x="-657360" y="-1088280"/>
            <a:ext cx="3013200" cy="3013200"/>
            <a:chOff x="0" y="0"/>
            <a:chExt cx="4017600" cy="4017600"/>
          </a:xfrm>
        </p:grpSpPr>
        <p:sp>
          <p:nvSpPr>
            <p:cNvPr name="Freeform 3" id="3"/>
            <p:cNvSpPr/>
            <p:nvPr/>
          </p:nvSpPr>
          <p:spPr>
            <a:xfrm flipH="false" flipV="false" rot="0">
              <a:off x="0" y="0"/>
              <a:ext cx="4017645" cy="4017645"/>
            </a:xfrm>
            <a:custGeom>
              <a:avLst/>
              <a:gdLst/>
              <a:ahLst/>
              <a:cxnLst/>
              <a:rect r="r" b="b" t="t" l="l"/>
              <a:pathLst>
                <a:path h="4017645" w="4017645">
                  <a:moveTo>
                    <a:pt x="0" y="0"/>
                  </a:moveTo>
                  <a:lnTo>
                    <a:pt x="4017645" y="0"/>
                  </a:lnTo>
                  <a:lnTo>
                    <a:pt x="4017645" y="4017645"/>
                  </a:lnTo>
                  <a:lnTo>
                    <a:pt x="0" y="4017645"/>
                  </a:lnTo>
                  <a:lnTo>
                    <a:pt x="0" y="0"/>
                  </a:lnTo>
                  <a:close/>
                </a:path>
              </a:pathLst>
            </a:custGeom>
            <a:blipFill>
              <a:blip r:embed="rId2"/>
              <a:stretch>
                <a:fillRect l="0" t="0" r="1" b="1"/>
              </a:stretch>
            </a:blipFill>
          </p:spPr>
        </p:sp>
      </p:grpSp>
      <p:grpSp>
        <p:nvGrpSpPr>
          <p:cNvPr name="Group 4" id="4"/>
          <p:cNvGrpSpPr/>
          <p:nvPr/>
        </p:nvGrpSpPr>
        <p:grpSpPr>
          <a:xfrm rot="0">
            <a:off x="383400" y="2398320"/>
            <a:ext cx="1972080" cy="1609920"/>
            <a:chOff x="0" y="0"/>
            <a:chExt cx="2629440" cy="2146560"/>
          </a:xfrm>
        </p:grpSpPr>
        <p:sp>
          <p:nvSpPr>
            <p:cNvPr name="Freeform 5" id="5"/>
            <p:cNvSpPr/>
            <p:nvPr/>
          </p:nvSpPr>
          <p:spPr>
            <a:xfrm flipH="false" flipV="false" rot="0">
              <a:off x="0" y="0"/>
              <a:ext cx="2629408" cy="2146554"/>
            </a:xfrm>
            <a:custGeom>
              <a:avLst/>
              <a:gdLst/>
              <a:ahLst/>
              <a:cxnLst/>
              <a:rect r="r" b="b" t="t" l="l"/>
              <a:pathLst>
                <a:path h="2146554" w="2629408">
                  <a:moveTo>
                    <a:pt x="0" y="0"/>
                  </a:moveTo>
                  <a:lnTo>
                    <a:pt x="2629408" y="0"/>
                  </a:lnTo>
                  <a:lnTo>
                    <a:pt x="2629408" y="2146554"/>
                  </a:lnTo>
                  <a:lnTo>
                    <a:pt x="0" y="2146554"/>
                  </a:lnTo>
                  <a:lnTo>
                    <a:pt x="0" y="0"/>
                  </a:lnTo>
                  <a:close/>
                </a:path>
              </a:pathLst>
            </a:custGeom>
            <a:blipFill>
              <a:blip r:embed="rId3"/>
              <a:stretch>
                <a:fillRect l="0" t="-43" r="-1" b="-44"/>
              </a:stretch>
            </a:blipFill>
          </p:spPr>
        </p:sp>
      </p:grpSp>
      <p:grpSp>
        <p:nvGrpSpPr>
          <p:cNvPr name="Group 6" id="6"/>
          <p:cNvGrpSpPr/>
          <p:nvPr/>
        </p:nvGrpSpPr>
        <p:grpSpPr>
          <a:xfrm rot="0">
            <a:off x="5632814" y="4889012"/>
            <a:ext cx="7826979" cy="4629315"/>
            <a:chOff x="0" y="0"/>
            <a:chExt cx="12562080" cy="7429920"/>
          </a:xfrm>
        </p:grpSpPr>
        <p:sp>
          <p:nvSpPr>
            <p:cNvPr name="Freeform 7" id="7"/>
            <p:cNvSpPr/>
            <p:nvPr/>
          </p:nvSpPr>
          <p:spPr>
            <a:xfrm flipH="false" flipV="false" rot="0">
              <a:off x="0" y="0"/>
              <a:ext cx="12562078" cy="7429881"/>
            </a:xfrm>
            <a:custGeom>
              <a:avLst/>
              <a:gdLst/>
              <a:ahLst/>
              <a:cxnLst/>
              <a:rect r="r" b="b" t="t" l="l"/>
              <a:pathLst>
                <a:path h="7429881" w="12562078">
                  <a:moveTo>
                    <a:pt x="0" y="0"/>
                  </a:moveTo>
                  <a:lnTo>
                    <a:pt x="12562078" y="0"/>
                  </a:lnTo>
                  <a:lnTo>
                    <a:pt x="12562078" y="7429881"/>
                  </a:lnTo>
                  <a:lnTo>
                    <a:pt x="0" y="7429881"/>
                  </a:lnTo>
                  <a:lnTo>
                    <a:pt x="0" y="0"/>
                  </a:lnTo>
                  <a:close/>
                </a:path>
              </a:pathLst>
            </a:custGeom>
            <a:blipFill>
              <a:blip r:embed="rId4"/>
              <a:stretch>
                <a:fillRect l="0" t="-2" r="0" b="-3"/>
              </a:stretch>
            </a:blipFill>
            <a:ln w="38100" cap="sq">
              <a:solidFill>
                <a:srgbClr val="000000"/>
              </a:solidFill>
              <a:prstDash val="solid"/>
              <a:miter/>
            </a:ln>
          </p:spPr>
        </p:sp>
      </p:grpSp>
      <p:grpSp>
        <p:nvGrpSpPr>
          <p:cNvPr name="Group 8" id="8"/>
          <p:cNvGrpSpPr/>
          <p:nvPr/>
        </p:nvGrpSpPr>
        <p:grpSpPr>
          <a:xfrm rot="0">
            <a:off x="13921278" y="6531114"/>
            <a:ext cx="3338022" cy="1579466"/>
            <a:chOff x="0" y="0"/>
            <a:chExt cx="6638400" cy="3141120"/>
          </a:xfrm>
        </p:grpSpPr>
        <p:sp>
          <p:nvSpPr>
            <p:cNvPr name="Freeform 9" id="9"/>
            <p:cNvSpPr/>
            <p:nvPr/>
          </p:nvSpPr>
          <p:spPr>
            <a:xfrm flipH="false" flipV="false" rot="0">
              <a:off x="0" y="0"/>
              <a:ext cx="6638417" cy="3141091"/>
            </a:xfrm>
            <a:custGeom>
              <a:avLst/>
              <a:gdLst/>
              <a:ahLst/>
              <a:cxnLst/>
              <a:rect r="r" b="b" t="t" l="l"/>
              <a:pathLst>
                <a:path h="3141091" w="6638417">
                  <a:moveTo>
                    <a:pt x="0" y="0"/>
                  </a:moveTo>
                  <a:lnTo>
                    <a:pt x="6638417" y="0"/>
                  </a:lnTo>
                  <a:lnTo>
                    <a:pt x="6638417" y="3141091"/>
                  </a:lnTo>
                  <a:lnTo>
                    <a:pt x="0" y="3141091"/>
                  </a:lnTo>
                  <a:lnTo>
                    <a:pt x="0" y="0"/>
                  </a:lnTo>
                  <a:close/>
                </a:path>
              </a:pathLst>
            </a:custGeom>
            <a:blipFill>
              <a:blip r:embed="rId5"/>
              <a:stretch>
                <a:fillRect l="0" t="0" r="0" b="0"/>
              </a:stretch>
            </a:blipFill>
          </p:spPr>
        </p:sp>
      </p:grpSp>
      <p:grpSp>
        <p:nvGrpSpPr>
          <p:cNvPr name="Group 10" id="10"/>
          <p:cNvGrpSpPr/>
          <p:nvPr/>
        </p:nvGrpSpPr>
        <p:grpSpPr>
          <a:xfrm rot="0">
            <a:off x="2791440" y="1321369"/>
            <a:ext cx="14958360" cy="3763823"/>
            <a:chOff x="0" y="0"/>
            <a:chExt cx="19944480" cy="5018430"/>
          </a:xfrm>
        </p:grpSpPr>
        <p:sp>
          <p:nvSpPr>
            <p:cNvPr name="Freeform 11" id="11"/>
            <p:cNvSpPr/>
            <p:nvPr/>
          </p:nvSpPr>
          <p:spPr>
            <a:xfrm flipH="false" flipV="false" rot="0">
              <a:off x="0" y="0"/>
              <a:ext cx="19944480" cy="5018430"/>
            </a:xfrm>
            <a:custGeom>
              <a:avLst/>
              <a:gdLst/>
              <a:ahLst/>
              <a:cxnLst/>
              <a:rect r="r" b="b" t="t" l="l"/>
              <a:pathLst>
                <a:path h="5018430" w="19944480">
                  <a:moveTo>
                    <a:pt x="0" y="0"/>
                  </a:moveTo>
                  <a:lnTo>
                    <a:pt x="19944480" y="0"/>
                  </a:lnTo>
                  <a:lnTo>
                    <a:pt x="19944480" y="5018430"/>
                  </a:lnTo>
                  <a:lnTo>
                    <a:pt x="0" y="5018430"/>
                  </a:lnTo>
                  <a:close/>
                </a:path>
              </a:pathLst>
            </a:custGeom>
            <a:solidFill>
              <a:srgbClr val="000000">
                <a:alpha val="0"/>
              </a:srgbClr>
            </a:solidFill>
          </p:spPr>
        </p:sp>
        <p:sp>
          <p:nvSpPr>
            <p:cNvPr name="TextBox 12" id="12"/>
            <p:cNvSpPr txBox="true"/>
            <p:nvPr/>
          </p:nvSpPr>
          <p:spPr>
            <a:xfrm>
              <a:off x="0" y="-161925"/>
              <a:ext cx="19944480" cy="5180355"/>
            </a:xfrm>
            <a:prstGeom prst="rect">
              <a:avLst/>
            </a:prstGeom>
          </p:spPr>
          <p:txBody>
            <a:bodyPr anchor="t" rtlCol="false" tIns="0" lIns="0" bIns="0" rIns="0"/>
            <a:lstStyle/>
            <a:p>
              <a:pPr algn="just">
                <a:lnSpc>
                  <a:spcPts val="6048"/>
                </a:lnSpc>
              </a:pPr>
              <a:r>
                <a:rPr lang="en-US" sz="3600" spc="-1">
                  <a:solidFill>
                    <a:srgbClr val="000000"/>
                  </a:solidFill>
                  <a:latin typeface="Montserrat"/>
                  <a:ea typeface="Montserrat"/>
                  <a:cs typeface="Montserrat"/>
                  <a:sym typeface="Montserrat"/>
                </a:rPr>
                <a:t>En cuanto a la Dependencia educacional de los participantes, en su mayoría provienen de establecimientos Particulares Subvencionados (58,5%), seguido de establecimientos Municipales (30,5%) y un 10,2% de establecimientos particulares pagados.</a:t>
              </a:r>
            </a:p>
          </p:txBody>
        </p:sp>
      </p:grpSp>
      <p:grpSp>
        <p:nvGrpSpPr>
          <p:cNvPr name="Group 13" id="13"/>
          <p:cNvGrpSpPr/>
          <p:nvPr/>
        </p:nvGrpSpPr>
        <p:grpSpPr>
          <a:xfrm rot="0">
            <a:off x="3763080" y="318240"/>
            <a:ext cx="10221480" cy="884160"/>
            <a:chOff x="0" y="0"/>
            <a:chExt cx="13628640" cy="1178880"/>
          </a:xfrm>
        </p:grpSpPr>
        <p:sp>
          <p:nvSpPr>
            <p:cNvPr name="Freeform 14" id="14"/>
            <p:cNvSpPr/>
            <p:nvPr/>
          </p:nvSpPr>
          <p:spPr>
            <a:xfrm flipH="false" flipV="false" rot="0">
              <a:off x="0" y="0"/>
              <a:ext cx="13628639" cy="1178880"/>
            </a:xfrm>
            <a:custGeom>
              <a:avLst/>
              <a:gdLst/>
              <a:ahLst/>
              <a:cxnLst/>
              <a:rect r="r" b="b" t="t" l="l"/>
              <a:pathLst>
                <a:path h="1178880" w="13628639">
                  <a:moveTo>
                    <a:pt x="0" y="0"/>
                  </a:moveTo>
                  <a:lnTo>
                    <a:pt x="13628639" y="0"/>
                  </a:lnTo>
                  <a:lnTo>
                    <a:pt x="13628639" y="1178880"/>
                  </a:lnTo>
                  <a:lnTo>
                    <a:pt x="0" y="1178880"/>
                  </a:lnTo>
                  <a:close/>
                </a:path>
              </a:pathLst>
            </a:custGeom>
            <a:solidFill>
              <a:srgbClr val="000000">
                <a:alpha val="0"/>
              </a:srgbClr>
            </a:solidFill>
          </p:spPr>
        </p:sp>
        <p:sp>
          <p:nvSpPr>
            <p:cNvPr name="TextBox 15" id="15"/>
            <p:cNvSpPr txBox="true"/>
            <p:nvPr/>
          </p:nvSpPr>
          <p:spPr>
            <a:xfrm>
              <a:off x="0" y="-180975"/>
              <a:ext cx="13628640" cy="1359855"/>
            </a:xfrm>
            <a:prstGeom prst="rect">
              <a:avLst/>
            </a:prstGeom>
          </p:spPr>
          <p:txBody>
            <a:bodyPr anchor="t" rtlCol="false" tIns="0" lIns="0" bIns="0" rIns="0"/>
            <a:lstStyle/>
            <a:p>
              <a:pPr algn="ctr">
                <a:lnSpc>
                  <a:spcPts val="6972"/>
                </a:lnSpc>
              </a:pPr>
              <a:r>
                <a:rPr lang="en-US" b="true" sz="4180" spc="0" u="sng">
                  <a:solidFill>
                    <a:srgbClr val="000000"/>
                  </a:solidFill>
                  <a:latin typeface="Montserrat Bold"/>
                  <a:ea typeface="Montserrat Bold"/>
                  <a:cs typeface="Montserrat Bold"/>
                  <a:sym typeface="Montserrat Bold"/>
                </a:rPr>
                <a:t>Descripción de la Muestra</a:t>
              </a:r>
            </a:p>
          </p:txBody>
        </p:sp>
      </p:grpSp>
    </p:spTree>
  </p:cSld>
  <p:clrMapOvr>
    <a:masterClrMapping/>
  </p:clrMapOvr>
  <p:transition spd="fast">
    <p:fade/>
  </p:transition>
</p:sld>
</file>

<file path=ppt/slides/slide7.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A6A6A6">
                <a:alpha val="100000"/>
              </a:srgbClr>
            </a:gs>
            <a:gs pos="100000">
              <a:srgbClr val="FFFFFF">
                <a:alpha val="100000"/>
              </a:srgbClr>
            </a:gs>
          </a:gsLst>
          <a:lin ang="0"/>
        </a:gradFill>
      </p:bgPr>
    </p:bg>
    <p:spTree>
      <p:nvGrpSpPr>
        <p:cNvPr id="1" name=""/>
        <p:cNvGrpSpPr/>
        <p:nvPr/>
      </p:nvGrpSpPr>
      <p:grpSpPr>
        <a:xfrm>
          <a:off x="0" y="0"/>
          <a:ext cx="0" cy="0"/>
          <a:chOff x="0" y="0"/>
          <a:chExt cx="0" cy="0"/>
        </a:xfrm>
      </p:grpSpPr>
      <p:grpSp>
        <p:nvGrpSpPr>
          <p:cNvPr name="Group 2" id="2"/>
          <p:cNvGrpSpPr/>
          <p:nvPr/>
        </p:nvGrpSpPr>
        <p:grpSpPr>
          <a:xfrm rot="0">
            <a:off x="4304847" y="5809500"/>
            <a:ext cx="4348949" cy="1535400"/>
            <a:chOff x="0" y="0"/>
            <a:chExt cx="5798598" cy="2047200"/>
          </a:xfrm>
        </p:grpSpPr>
        <p:sp>
          <p:nvSpPr>
            <p:cNvPr name="Freeform 3" id="3"/>
            <p:cNvSpPr/>
            <p:nvPr/>
          </p:nvSpPr>
          <p:spPr>
            <a:xfrm flipH="false" flipV="false" rot="0">
              <a:off x="0" y="0"/>
              <a:ext cx="5798598" cy="2047200"/>
            </a:xfrm>
            <a:custGeom>
              <a:avLst/>
              <a:gdLst/>
              <a:ahLst/>
              <a:cxnLst/>
              <a:rect r="r" b="b" t="t" l="l"/>
              <a:pathLst>
                <a:path h="2047200" w="5798598">
                  <a:moveTo>
                    <a:pt x="0" y="0"/>
                  </a:moveTo>
                  <a:lnTo>
                    <a:pt x="5798598" y="0"/>
                  </a:lnTo>
                  <a:lnTo>
                    <a:pt x="5798598" y="2047200"/>
                  </a:lnTo>
                  <a:lnTo>
                    <a:pt x="0" y="2047200"/>
                  </a:lnTo>
                  <a:close/>
                </a:path>
              </a:pathLst>
            </a:custGeom>
            <a:solidFill>
              <a:srgbClr val="000000">
                <a:alpha val="0"/>
              </a:srgbClr>
            </a:solidFill>
          </p:spPr>
        </p:sp>
        <p:sp>
          <p:nvSpPr>
            <p:cNvPr name="TextBox 4" id="4"/>
            <p:cNvSpPr txBox="true"/>
            <p:nvPr/>
          </p:nvSpPr>
          <p:spPr>
            <a:xfrm>
              <a:off x="0" y="-133350"/>
              <a:ext cx="5798598" cy="2180550"/>
            </a:xfrm>
            <a:prstGeom prst="rect">
              <a:avLst/>
            </a:prstGeom>
          </p:spPr>
          <p:txBody>
            <a:bodyPr anchor="t" rtlCol="false" tIns="0" lIns="0" bIns="0" rIns="0"/>
            <a:lstStyle/>
            <a:p>
              <a:pPr algn="ctr">
                <a:lnSpc>
                  <a:spcPts val="5040"/>
                </a:lnSpc>
              </a:pPr>
              <a:r>
                <a:rPr lang="en-US" b="true" sz="3000" spc="0">
                  <a:solidFill>
                    <a:srgbClr val="000000"/>
                  </a:solidFill>
                  <a:latin typeface="Montserrat Bold"/>
                  <a:ea typeface="Montserrat Bold"/>
                  <a:cs typeface="Montserrat Bold"/>
                  <a:sym typeface="Montserrat Bold"/>
                </a:rPr>
                <a:t>Emparejamiento (Matching)</a:t>
              </a:r>
            </a:p>
          </p:txBody>
        </p:sp>
      </p:grpSp>
      <p:grpSp>
        <p:nvGrpSpPr>
          <p:cNvPr name="Group 5" id="5"/>
          <p:cNvGrpSpPr/>
          <p:nvPr/>
        </p:nvGrpSpPr>
        <p:grpSpPr>
          <a:xfrm rot="0">
            <a:off x="5455121" y="8085600"/>
            <a:ext cx="1882440" cy="1867320"/>
            <a:chOff x="0" y="0"/>
            <a:chExt cx="2509920" cy="2489760"/>
          </a:xfrm>
        </p:grpSpPr>
        <p:sp>
          <p:nvSpPr>
            <p:cNvPr name="Freeform 6" id="6"/>
            <p:cNvSpPr/>
            <p:nvPr/>
          </p:nvSpPr>
          <p:spPr>
            <a:xfrm flipH="false" flipV="false" rot="0">
              <a:off x="0" y="0"/>
              <a:ext cx="2509901" cy="2489708"/>
            </a:xfrm>
            <a:custGeom>
              <a:avLst/>
              <a:gdLst/>
              <a:ahLst/>
              <a:cxnLst/>
              <a:rect r="r" b="b" t="t" l="l"/>
              <a:pathLst>
                <a:path h="2489708" w="2509901">
                  <a:moveTo>
                    <a:pt x="0" y="0"/>
                  </a:moveTo>
                  <a:lnTo>
                    <a:pt x="2509901" y="0"/>
                  </a:lnTo>
                  <a:lnTo>
                    <a:pt x="2509901" y="2489708"/>
                  </a:lnTo>
                  <a:lnTo>
                    <a:pt x="0" y="2489708"/>
                  </a:lnTo>
                  <a:lnTo>
                    <a:pt x="0" y="0"/>
                  </a:lnTo>
                  <a:close/>
                </a:path>
              </a:pathLst>
            </a:custGeom>
            <a:blipFill>
              <a:blip r:embed="rId3"/>
              <a:stretch>
                <a:fillRect l="0" t="-404" r="0" b="-406"/>
              </a:stretch>
            </a:blipFill>
          </p:spPr>
        </p:sp>
      </p:grpSp>
      <p:sp>
        <p:nvSpPr>
          <p:cNvPr name="Freeform 7" id="7"/>
          <p:cNvSpPr/>
          <p:nvPr/>
        </p:nvSpPr>
        <p:spPr>
          <a:xfrm flipH="false" flipV="false" rot="0">
            <a:off x="8330400" y="3943800"/>
            <a:ext cx="9441720" cy="6009120"/>
          </a:xfrm>
          <a:custGeom>
            <a:avLst/>
            <a:gdLst/>
            <a:ahLst/>
            <a:cxnLst/>
            <a:rect r="r" b="b" t="t" l="l"/>
            <a:pathLst>
              <a:path h="6009120" w="9441720">
                <a:moveTo>
                  <a:pt x="0" y="0"/>
                </a:moveTo>
                <a:lnTo>
                  <a:pt x="9441720" y="0"/>
                </a:lnTo>
                <a:lnTo>
                  <a:pt x="9441720" y="6009120"/>
                </a:lnTo>
                <a:lnTo>
                  <a:pt x="0" y="600912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8330400" y="1648440"/>
            <a:ext cx="9441720" cy="1971360"/>
          </a:xfrm>
          <a:custGeom>
            <a:avLst/>
            <a:gdLst/>
            <a:ahLst/>
            <a:cxnLst/>
            <a:rect r="r" b="b" t="t" l="l"/>
            <a:pathLst>
              <a:path h="1971360" w="9441720">
                <a:moveTo>
                  <a:pt x="0" y="0"/>
                </a:moveTo>
                <a:lnTo>
                  <a:pt x="9441720" y="0"/>
                </a:lnTo>
                <a:lnTo>
                  <a:pt x="9441720" y="1971360"/>
                </a:lnTo>
                <a:lnTo>
                  <a:pt x="0" y="197136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9" id="9"/>
          <p:cNvGrpSpPr/>
          <p:nvPr/>
        </p:nvGrpSpPr>
        <p:grpSpPr>
          <a:xfrm rot="0">
            <a:off x="4138887" y="2084400"/>
            <a:ext cx="4514909" cy="1535400"/>
            <a:chOff x="0" y="0"/>
            <a:chExt cx="6019878" cy="2047200"/>
          </a:xfrm>
        </p:grpSpPr>
        <p:sp>
          <p:nvSpPr>
            <p:cNvPr name="Freeform 10" id="10"/>
            <p:cNvSpPr/>
            <p:nvPr/>
          </p:nvSpPr>
          <p:spPr>
            <a:xfrm flipH="false" flipV="false" rot="0">
              <a:off x="0" y="0"/>
              <a:ext cx="6019878" cy="2047200"/>
            </a:xfrm>
            <a:custGeom>
              <a:avLst/>
              <a:gdLst/>
              <a:ahLst/>
              <a:cxnLst/>
              <a:rect r="r" b="b" t="t" l="l"/>
              <a:pathLst>
                <a:path h="2047200" w="6019878">
                  <a:moveTo>
                    <a:pt x="0" y="0"/>
                  </a:moveTo>
                  <a:lnTo>
                    <a:pt x="6019878" y="0"/>
                  </a:lnTo>
                  <a:lnTo>
                    <a:pt x="6019878" y="2047200"/>
                  </a:lnTo>
                  <a:lnTo>
                    <a:pt x="0" y="2047200"/>
                  </a:lnTo>
                  <a:close/>
                </a:path>
              </a:pathLst>
            </a:custGeom>
            <a:solidFill>
              <a:srgbClr val="000000">
                <a:alpha val="0"/>
              </a:srgbClr>
            </a:solidFill>
          </p:spPr>
        </p:sp>
        <p:sp>
          <p:nvSpPr>
            <p:cNvPr name="TextBox 11" id="11"/>
            <p:cNvSpPr txBox="true"/>
            <p:nvPr/>
          </p:nvSpPr>
          <p:spPr>
            <a:xfrm>
              <a:off x="0" y="-142875"/>
              <a:ext cx="6019878" cy="2190075"/>
            </a:xfrm>
            <a:prstGeom prst="rect">
              <a:avLst/>
            </a:prstGeom>
          </p:spPr>
          <p:txBody>
            <a:bodyPr anchor="t" rtlCol="false" tIns="0" lIns="0" bIns="0" rIns="0"/>
            <a:lstStyle/>
            <a:p>
              <a:pPr algn="ctr">
                <a:lnSpc>
                  <a:spcPts val="5376"/>
                </a:lnSpc>
              </a:pPr>
              <a:r>
                <a:rPr lang="en-US" b="true" sz="3200" spc="0">
                  <a:solidFill>
                    <a:srgbClr val="000000"/>
                  </a:solidFill>
                  <a:latin typeface="Montserrat Bold"/>
                  <a:ea typeface="Montserrat Bold"/>
                  <a:cs typeface="Montserrat Bold"/>
                  <a:sym typeface="Montserrat Bold"/>
                </a:rPr>
                <a:t>Selección de Outcomes</a:t>
              </a:r>
            </a:p>
          </p:txBody>
        </p:sp>
      </p:grpSp>
      <p:grpSp>
        <p:nvGrpSpPr>
          <p:cNvPr name="Group 12" id="12"/>
          <p:cNvGrpSpPr/>
          <p:nvPr/>
        </p:nvGrpSpPr>
        <p:grpSpPr>
          <a:xfrm rot="0">
            <a:off x="8330400" y="1648440"/>
            <a:ext cx="9177480" cy="1792440"/>
            <a:chOff x="0" y="0"/>
            <a:chExt cx="12236640" cy="2389920"/>
          </a:xfrm>
        </p:grpSpPr>
        <p:sp>
          <p:nvSpPr>
            <p:cNvPr name="Freeform 13" id="13"/>
            <p:cNvSpPr/>
            <p:nvPr/>
          </p:nvSpPr>
          <p:spPr>
            <a:xfrm flipH="false" flipV="false" rot="0">
              <a:off x="0" y="0"/>
              <a:ext cx="12236640" cy="2389920"/>
            </a:xfrm>
            <a:custGeom>
              <a:avLst/>
              <a:gdLst/>
              <a:ahLst/>
              <a:cxnLst/>
              <a:rect r="r" b="b" t="t" l="l"/>
              <a:pathLst>
                <a:path h="2389920" w="12236640">
                  <a:moveTo>
                    <a:pt x="0" y="0"/>
                  </a:moveTo>
                  <a:lnTo>
                    <a:pt x="12236640" y="0"/>
                  </a:lnTo>
                  <a:lnTo>
                    <a:pt x="12236640" y="2389920"/>
                  </a:lnTo>
                  <a:lnTo>
                    <a:pt x="0" y="2389920"/>
                  </a:lnTo>
                  <a:close/>
                </a:path>
              </a:pathLst>
            </a:custGeom>
            <a:solidFill>
              <a:srgbClr val="000000">
                <a:alpha val="0"/>
              </a:srgbClr>
            </a:solidFill>
          </p:spPr>
        </p:sp>
        <p:sp>
          <p:nvSpPr>
            <p:cNvPr name="TextBox 14" id="14"/>
            <p:cNvSpPr txBox="true"/>
            <p:nvPr/>
          </p:nvSpPr>
          <p:spPr>
            <a:xfrm>
              <a:off x="0" y="-123825"/>
              <a:ext cx="12236640" cy="2513745"/>
            </a:xfrm>
            <a:prstGeom prst="rect">
              <a:avLst/>
            </a:prstGeom>
          </p:spPr>
          <p:txBody>
            <a:bodyPr anchor="t" rtlCol="false" tIns="0" lIns="0" bIns="0" rIns="0"/>
            <a:lstStyle/>
            <a:p>
              <a:pPr algn="ctr" marL="674420" indent="-224807" lvl="2">
                <a:lnSpc>
                  <a:spcPts val="4703"/>
                </a:lnSpc>
                <a:buFont typeface="Arial"/>
                <a:buChar char="⚬"/>
              </a:pPr>
              <a:r>
                <a:rPr lang="en-US" sz="2799" spc="0">
                  <a:solidFill>
                    <a:srgbClr val="000000"/>
                  </a:solidFill>
                  <a:latin typeface="Montserrat"/>
                  <a:ea typeface="Montserrat"/>
                  <a:cs typeface="Montserrat"/>
                  <a:sym typeface="Montserrat"/>
                </a:rPr>
                <a:t>Promedio General año posterior</a:t>
              </a:r>
            </a:p>
            <a:p>
              <a:pPr algn="ctr" marL="674420" indent="-224807" lvl="2">
                <a:lnSpc>
                  <a:spcPts val="4703"/>
                </a:lnSpc>
                <a:buFont typeface="Arial"/>
                <a:buChar char="⚬"/>
              </a:pPr>
              <a:r>
                <a:rPr lang="en-US" sz="2799" spc="0">
                  <a:solidFill>
                    <a:srgbClr val="000000"/>
                  </a:solidFill>
                  <a:latin typeface="Montserrat"/>
                  <a:ea typeface="Montserrat"/>
                  <a:cs typeface="Montserrat"/>
                  <a:sym typeface="Montserrat"/>
                </a:rPr>
                <a:t>Puntaje SIMCE matemáticas año posterior</a:t>
              </a:r>
            </a:p>
            <a:p>
              <a:pPr algn="ctr" marL="674420" indent="-224807" lvl="2">
                <a:lnSpc>
                  <a:spcPts val="4703"/>
                </a:lnSpc>
                <a:buFont typeface="Arial"/>
                <a:buChar char="⚬"/>
              </a:pPr>
              <a:r>
                <a:rPr lang="en-US" sz="2799" spc="0">
                  <a:solidFill>
                    <a:srgbClr val="000000"/>
                  </a:solidFill>
                  <a:latin typeface="Montserrat"/>
                  <a:ea typeface="Montserrat"/>
                  <a:cs typeface="Montserrat"/>
                  <a:sym typeface="Montserrat"/>
                </a:rPr>
                <a:t>Puntaje SIMCE lectura año posterior</a:t>
              </a:r>
            </a:p>
          </p:txBody>
        </p:sp>
      </p:grpSp>
      <p:grpSp>
        <p:nvGrpSpPr>
          <p:cNvPr name="Group 15" id="15"/>
          <p:cNvGrpSpPr/>
          <p:nvPr/>
        </p:nvGrpSpPr>
        <p:grpSpPr>
          <a:xfrm rot="0">
            <a:off x="8330400" y="4239360"/>
            <a:ext cx="9177480" cy="6211080"/>
            <a:chOff x="0" y="0"/>
            <a:chExt cx="12236640" cy="8281440"/>
          </a:xfrm>
        </p:grpSpPr>
        <p:sp>
          <p:nvSpPr>
            <p:cNvPr name="Freeform 16" id="16"/>
            <p:cNvSpPr/>
            <p:nvPr/>
          </p:nvSpPr>
          <p:spPr>
            <a:xfrm flipH="false" flipV="false" rot="0">
              <a:off x="0" y="0"/>
              <a:ext cx="12236640" cy="8281440"/>
            </a:xfrm>
            <a:custGeom>
              <a:avLst/>
              <a:gdLst/>
              <a:ahLst/>
              <a:cxnLst/>
              <a:rect r="r" b="b" t="t" l="l"/>
              <a:pathLst>
                <a:path h="8281440" w="12236640">
                  <a:moveTo>
                    <a:pt x="0" y="0"/>
                  </a:moveTo>
                  <a:lnTo>
                    <a:pt x="12236640" y="0"/>
                  </a:lnTo>
                  <a:lnTo>
                    <a:pt x="12236640" y="8281440"/>
                  </a:lnTo>
                  <a:lnTo>
                    <a:pt x="0" y="8281440"/>
                  </a:lnTo>
                  <a:close/>
                </a:path>
              </a:pathLst>
            </a:custGeom>
            <a:solidFill>
              <a:srgbClr val="000000">
                <a:alpha val="0"/>
              </a:srgbClr>
            </a:solidFill>
          </p:spPr>
        </p:sp>
        <p:sp>
          <p:nvSpPr>
            <p:cNvPr name="TextBox 17" id="17"/>
            <p:cNvSpPr txBox="true"/>
            <p:nvPr/>
          </p:nvSpPr>
          <p:spPr>
            <a:xfrm>
              <a:off x="0" y="-104775"/>
              <a:ext cx="12236640" cy="8386215"/>
            </a:xfrm>
            <a:prstGeom prst="rect">
              <a:avLst/>
            </a:prstGeom>
          </p:spPr>
          <p:txBody>
            <a:bodyPr anchor="t" rtlCol="false" tIns="0" lIns="0" bIns="0" rIns="0"/>
            <a:lstStyle/>
            <a:p>
              <a:pPr algn="ctr">
                <a:lnSpc>
                  <a:spcPts val="4032"/>
                </a:lnSpc>
              </a:pPr>
              <a:r>
                <a:rPr lang="en-US" b="true" sz="2400" spc="-1">
                  <a:solidFill>
                    <a:srgbClr val="000000"/>
                  </a:solidFill>
                  <a:latin typeface="Montserrat Bold"/>
                  <a:ea typeface="Montserrat Bold"/>
                  <a:cs typeface="Montserrat Bold"/>
                  <a:sym typeface="Montserrat Bold"/>
                </a:rPr>
                <a:t>Utilizando como variables de matching exacto:</a:t>
              </a:r>
            </a:p>
            <a:p>
              <a:pPr algn="ctr" marL="651360" indent="-217120" lvl="2">
                <a:lnSpc>
                  <a:spcPts val="4032"/>
                </a:lnSpc>
                <a:buFont typeface="Arial"/>
                <a:buChar char="⚬"/>
              </a:pPr>
              <a:r>
                <a:rPr lang="en-US" sz="2400" spc="-1">
                  <a:solidFill>
                    <a:srgbClr val="000000"/>
                  </a:solidFill>
                  <a:latin typeface="Montserrat"/>
                  <a:ea typeface="Montserrat"/>
                  <a:cs typeface="Montserrat"/>
                  <a:sym typeface="Montserrat"/>
                </a:rPr>
                <a:t>Comuna del establecimiento</a:t>
              </a:r>
            </a:p>
            <a:p>
              <a:pPr algn="ctr" marL="651360" indent="-217120" lvl="2">
                <a:lnSpc>
                  <a:spcPts val="4032"/>
                </a:lnSpc>
                <a:buFont typeface="Arial"/>
                <a:buChar char="⚬"/>
              </a:pPr>
              <a:r>
                <a:rPr lang="en-US" sz="2400" spc="-1">
                  <a:solidFill>
                    <a:srgbClr val="000000"/>
                  </a:solidFill>
                  <a:latin typeface="Montserrat"/>
                  <a:ea typeface="Montserrat"/>
                  <a:cs typeface="Montserrat"/>
                  <a:sym typeface="Montserrat"/>
                </a:rPr>
                <a:t>Dependencia del establecimiento</a:t>
              </a:r>
            </a:p>
            <a:p>
              <a:pPr algn="ctr" marL="651360" indent="-217120" lvl="2">
                <a:lnSpc>
                  <a:spcPts val="4032"/>
                </a:lnSpc>
                <a:buFont typeface="Arial"/>
                <a:buChar char="⚬"/>
              </a:pPr>
              <a:r>
                <a:rPr lang="en-US" sz="2400" spc="-1">
                  <a:solidFill>
                    <a:srgbClr val="000000"/>
                  </a:solidFill>
                  <a:latin typeface="Montserrat"/>
                  <a:ea typeface="Montserrat"/>
                  <a:cs typeface="Montserrat"/>
                  <a:sym typeface="Montserrat"/>
                </a:rPr>
                <a:t>Sexo del estudiante</a:t>
              </a:r>
            </a:p>
            <a:p>
              <a:pPr algn="ctr" marL="651360" indent="-217120" lvl="2">
                <a:lnSpc>
                  <a:spcPts val="4032"/>
                </a:lnSpc>
              </a:pPr>
              <a:r>
                <a:rPr lang="en-US" b="true" sz="2400" spc="-1">
                  <a:solidFill>
                    <a:srgbClr val="000000"/>
                  </a:solidFill>
                  <a:latin typeface="Montserrat Bold"/>
                  <a:ea typeface="Montserrat Bold"/>
                  <a:cs typeface="Montserrat Bold"/>
                  <a:sym typeface="Montserrat Bold"/>
                </a:rPr>
                <a:t>Utilizando la técnica de puntajes de propensión (propensity score matching): </a:t>
              </a:r>
            </a:p>
            <a:p>
              <a:pPr algn="ctr" marL="651360" indent="-217120" lvl="2">
                <a:lnSpc>
                  <a:spcPts val="4032"/>
                </a:lnSpc>
                <a:buFont typeface="Arial"/>
                <a:buChar char="⚬"/>
              </a:pPr>
              <a:r>
                <a:rPr lang="en-US" sz="2400" spc="-1">
                  <a:solidFill>
                    <a:srgbClr val="000000"/>
                  </a:solidFill>
                  <a:latin typeface="Montserrat"/>
                  <a:ea typeface="Montserrat"/>
                  <a:cs typeface="Montserrat"/>
                  <a:sym typeface="Montserrat"/>
                </a:rPr>
                <a:t>Edad</a:t>
              </a:r>
            </a:p>
            <a:p>
              <a:pPr algn="ctr" marL="651360" indent="-217120" lvl="2">
                <a:lnSpc>
                  <a:spcPts val="4032"/>
                </a:lnSpc>
                <a:buFont typeface="Arial"/>
                <a:buChar char="⚬"/>
              </a:pPr>
              <a:r>
                <a:rPr lang="en-US" sz="2400" spc="-1">
                  <a:solidFill>
                    <a:srgbClr val="000000"/>
                  </a:solidFill>
                  <a:latin typeface="Montserrat"/>
                  <a:ea typeface="Montserrat"/>
                  <a:cs typeface="Montserrat"/>
                  <a:sym typeface="Montserrat"/>
                </a:rPr>
                <a:t>Promedio general año anterior</a:t>
              </a:r>
            </a:p>
            <a:p>
              <a:pPr algn="ctr" marL="651360" indent="-217120" lvl="2">
                <a:lnSpc>
                  <a:spcPts val="4032"/>
                </a:lnSpc>
                <a:buFont typeface="Arial"/>
                <a:buChar char="⚬"/>
              </a:pPr>
              <a:r>
                <a:rPr lang="en-US" sz="2400" spc="-1">
                  <a:solidFill>
                    <a:srgbClr val="000000"/>
                  </a:solidFill>
                  <a:latin typeface="Montserrat"/>
                  <a:ea typeface="Montserrat"/>
                  <a:cs typeface="Montserrat"/>
                  <a:sym typeface="Montserrat"/>
                </a:rPr>
                <a:t>Ruralidad</a:t>
              </a:r>
            </a:p>
            <a:p>
              <a:pPr algn="ctr" marL="651360" indent="-217120" lvl="2">
                <a:lnSpc>
                  <a:spcPts val="4032"/>
                </a:lnSpc>
                <a:buFont typeface="Arial"/>
                <a:buChar char="⚬"/>
              </a:pPr>
              <a:r>
                <a:rPr lang="en-US" sz="2400" spc="-1">
                  <a:solidFill>
                    <a:srgbClr val="000000"/>
                  </a:solidFill>
                  <a:latin typeface="Montserrat"/>
                  <a:ea typeface="Montserrat"/>
                  <a:cs typeface="Montserrat"/>
                  <a:sym typeface="Montserrat"/>
                </a:rPr>
                <a:t>Puntaje prueba SIMCE Matemáticas 6° Básico</a:t>
              </a:r>
            </a:p>
            <a:p>
              <a:pPr algn="ctr" marL="651360" indent="-217120" lvl="2">
                <a:lnSpc>
                  <a:spcPts val="4032"/>
                </a:lnSpc>
                <a:buFont typeface="Arial"/>
                <a:buChar char="⚬"/>
              </a:pPr>
              <a:r>
                <a:rPr lang="en-US" sz="2400" spc="-1">
                  <a:solidFill>
                    <a:srgbClr val="000000"/>
                  </a:solidFill>
                  <a:latin typeface="Montserrat"/>
                  <a:ea typeface="Montserrat"/>
                  <a:cs typeface="Montserrat"/>
                  <a:sym typeface="Montserrat"/>
                </a:rPr>
                <a:t>Puntaje prueba SIMCE Lectura 6° Básico.</a:t>
              </a:r>
            </a:p>
            <a:p>
              <a:pPr algn="ctr" marL="651360" indent="-217120" lvl="2">
                <a:lnSpc>
                  <a:spcPts val="3657"/>
                </a:lnSpc>
              </a:pPr>
            </a:p>
          </p:txBody>
        </p:sp>
      </p:grpSp>
      <p:grpSp>
        <p:nvGrpSpPr>
          <p:cNvPr name="Group 18" id="18"/>
          <p:cNvGrpSpPr/>
          <p:nvPr/>
        </p:nvGrpSpPr>
        <p:grpSpPr>
          <a:xfrm rot="0">
            <a:off x="3763080" y="318240"/>
            <a:ext cx="10221480" cy="884160"/>
            <a:chOff x="0" y="0"/>
            <a:chExt cx="13628640" cy="1178880"/>
          </a:xfrm>
        </p:grpSpPr>
        <p:sp>
          <p:nvSpPr>
            <p:cNvPr name="Freeform 19" id="19"/>
            <p:cNvSpPr/>
            <p:nvPr/>
          </p:nvSpPr>
          <p:spPr>
            <a:xfrm flipH="false" flipV="false" rot="0">
              <a:off x="0" y="0"/>
              <a:ext cx="13628639" cy="1178880"/>
            </a:xfrm>
            <a:custGeom>
              <a:avLst/>
              <a:gdLst/>
              <a:ahLst/>
              <a:cxnLst/>
              <a:rect r="r" b="b" t="t" l="l"/>
              <a:pathLst>
                <a:path h="1178880" w="13628639">
                  <a:moveTo>
                    <a:pt x="0" y="0"/>
                  </a:moveTo>
                  <a:lnTo>
                    <a:pt x="13628639" y="0"/>
                  </a:lnTo>
                  <a:lnTo>
                    <a:pt x="13628639" y="1178880"/>
                  </a:lnTo>
                  <a:lnTo>
                    <a:pt x="0" y="1178880"/>
                  </a:lnTo>
                  <a:close/>
                </a:path>
              </a:pathLst>
            </a:custGeom>
            <a:solidFill>
              <a:srgbClr val="000000">
                <a:alpha val="0"/>
              </a:srgbClr>
            </a:solidFill>
          </p:spPr>
        </p:sp>
        <p:sp>
          <p:nvSpPr>
            <p:cNvPr name="TextBox 20" id="20"/>
            <p:cNvSpPr txBox="true"/>
            <p:nvPr/>
          </p:nvSpPr>
          <p:spPr>
            <a:xfrm>
              <a:off x="0" y="-180975"/>
              <a:ext cx="13628640" cy="1359855"/>
            </a:xfrm>
            <a:prstGeom prst="rect">
              <a:avLst/>
            </a:prstGeom>
          </p:spPr>
          <p:txBody>
            <a:bodyPr anchor="t" rtlCol="false" tIns="0" lIns="0" bIns="0" rIns="0"/>
            <a:lstStyle/>
            <a:p>
              <a:pPr algn="ctr">
                <a:lnSpc>
                  <a:spcPts val="6972"/>
                </a:lnSpc>
              </a:pPr>
              <a:r>
                <a:rPr lang="en-US" b="true" sz="4180" spc="0" u="sng">
                  <a:solidFill>
                    <a:srgbClr val="000000"/>
                  </a:solidFill>
                  <a:latin typeface="Montserrat Bold"/>
                  <a:ea typeface="Montserrat Bold"/>
                  <a:cs typeface="Montserrat Bold"/>
                  <a:sym typeface="Montserrat Bold"/>
                </a:rPr>
                <a:t>Metodología</a:t>
              </a:r>
            </a:p>
          </p:txBody>
        </p:sp>
      </p:grpSp>
      <p:sp>
        <p:nvSpPr>
          <p:cNvPr name="Freeform 21" id="21"/>
          <p:cNvSpPr/>
          <p:nvPr/>
        </p:nvSpPr>
        <p:spPr>
          <a:xfrm flipH="false" flipV="false" rot="0">
            <a:off x="337177" y="4727301"/>
            <a:ext cx="4144517" cy="5180646"/>
          </a:xfrm>
          <a:custGeom>
            <a:avLst/>
            <a:gdLst/>
            <a:ahLst/>
            <a:cxnLst/>
            <a:rect r="r" b="b" t="t" l="l"/>
            <a:pathLst>
              <a:path h="5180646" w="4144517">
                <a:moveTo>
                  <a:pt x="0" y="0"/>
                </a:moveTo>
                <a:lnTo>
                  <a:pt x="4144517" y="0"/>
                </a:lnTo>
                <a:lnTo>
                  <a:pt x="4144517" y="5180646"/>
                </a:lnTo>
                <a:lnTo>
                  <a:pt x="0" y="5180646"/>
                </a:lnTo>
                <a:lnTo>
                  <a:pt x="0" y="0"/>
                </a:lnTo>
                <a:close/>
              </a:path>
            </a:pathLst>
          </a:custGeom>
          <a:blipFill>
            <a:blip r:embed="rId8"/>
            <a:stretch>
              <a:fillRect l="0" t="0" r="0" b="0"/>
            </a:stretch>
          </a:blipFill>
        </p:spPr>
      </p:sp>
      <p:sp>
        <p:nvSpPr>
          <p:cNvPr name="Freeform 22" id="22"/>
          <p:cNvSpPr/>
          <p:nvPr/>
        </p:nvSpPr>
        <p:spPr>
          <a:xfrm flipH="false" flipV="false" rot="0">
            <a:off x="337177" y="1948058"/>
            <a:ext cx="4144517" cy="2670374"/>
          </a:xfrm>
          <a:custGeom>
            <a:avLst/>
            <a:gdLst/>
            <a:ahLst/>
            <a:cxnLst/>
            <a:rect r="r" b="b" t="t" l="l"/>
            <a:pathLst>
              <a:path h="2670374" w="4144517">
                <a:moveTo>
                  <a:pt x="0" y="0"/>
                </a:moveTo>
                <a:lnTo>
                  <a:pt x="4144517" y="0"/>
                </a:lnTo>
                <a:lnTo>
                  <a:pt x="4144517" y="2670374"/>
                </a:lnTo>
                <a:lnTo>
                  <a:pt x="0" y="2670374"/>
                </a:lnTo>
                <a:lnTo>
                  <a:pt x="0" y="0"/>
                </a:lnTo>
                <a:close/>
              </a:path>
            </a:pathLst>
          </a:custGeom>
          <a:blipFill>
            <a:blip r:embed="rId9"/>
            <a:stretch>
              <a:fillRect l="0" t="0" r="0" b="0"/>
            </a:stretch>
          </a:blipFill>
        </p:spPr>
      </p:sp>
    </p:spTree>
  </p:cSld>
  <p:clrMapOvr>
    <a:masterClrMapping/>
  </p:clrMapOvr>
  <p:transition spd="fast">
    <p:fade/>
  </p:transition>
</p:sld>
</file>

<file path=ppt/slides/slide8.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A6A6A6">
                <a:alpha val="100000"/>
              </a:srgbClr>
            </a:gs>
            <a:gs pos="100000">
              <a:srgbClr val="FFFFFF">
                <a:alpha val="100000"/>
              </a:srgbClr>
            </a:gs>
          </a:gsLst>
          <a:lin ang="0"/>
        </a:gradFill>
      </p:bgPr>
    </p:bg>
    <p:spTree>
      <p:nvGrpSpPr>
        <p:cNvPr id="1" name=""/>
        <p:cNvGrpSpPr/>
        <p:nvPr/>
      </p:nvGrpSpPr>
      <p:grpSpPr>
        <a:xfrm>
          <a:off x="0" y="0"/>
          <a:ext cx="0" cy="0"/>
          <a:chOff x="0" y="0"/>
          <a:chExt cx="0" cy="0"/>
        </a:xfrm>
      </p:grpSpPr>
      <p:grpSp>
        <p:nvGrpSpPr>
          <p:cNvPr name="Group 2" id="2"/>
          <p:cNvGrpSpPr/>
          <p:nvPr/>
        </p:nvGrpSpPr>
        <p:grpSpPr>
          <a:xfrm rot="0">
            <a:off x="2664097" y="1202400"/>
            <a:ext cx="12959805" cy="964159"/>
            <a:chOff x="0" y="0"/>
            <a:chExt cx="10747764" cy="799592"/>
          </a:xfrm>
        </p:grpSpPr>
        <p:sp>
          <p:nvSpPr>
            <p:cNvPr name="Freeform 3" id="3"/>
            <p:cNvSpPr/>
            <p:nvPr/>
          </p:nvSpPr>
          <p:spPr>
            <a:xfrm flipH="false" flipV="false" rot="0">
              <a:off x="0" y="0"/>
              <a:ext cx="10747764" cy="799592"/>
            </a:xfrm>
            <a:custGeom>
              <a:avLst/>
              <a:gdLst/>
              <a:ahLst/>
              <a:cxnLst/>
              <a:rect r="r" b="b" t="t" l="l"/>
              <a:pathLst>
                <a:path h="799592" w="10747764">
                  <a:moveTo>
                    <a:pt x="0" y="0"/>
                  </a:moveTo>
                  <a:lnTo>
                    <a:pt x="10747764" y="0"/>
                  </a:lnTo>
                  <a:lnTo>
                    <a:pt x="10747764" y="799592"/>
                  </a:lnTo>
                  <a:lnTo>
                    <a:pt x="0" y="799592"/>
                  </a:lnTo>
                  <a:close/>
                </a:path>
              </a:pathLst>
            </a:custGeom>
            <a:solidFill>
              <a:srgbClr val="000000">
                <a:alpha val="0"/>
              </a:srgbClr>
            </a:solidFill>
          </p:spPr>
        </p:sp>
        <p:sp>
          <p:nvSpPr>
            <p:cNvPr name="TextBox 4" id="4"/>
            <p:cNvSpPr txBox="true"/>
            <p:nvPr/>
          </p:nvSpPr>
          <p:spPr>
            <a:xfrm>
              <a:off x="0" y="-133350"/>
              <a:ext cx="10747764" cy="932942"/>
            </a:xfrm>
            <a:prstGeom prst="rect">
              <a:avLst/>
            </a:prstGeom>
          </p:spPr>
          <p:txBody>
            <a:bodyPr anchor="t" rtlCol="false" tIns="0" lIns="0" bIns="0" rIns="0"/>
            <a:lstStyle/>
            <a:p>
              <a:pPr algn="ctr">
                <a:lnSpc>
                  <a:spcPts val="5040"/>
                </a:lnSpc>
              </a:pPr>
              <a:r>
                <a:rPr lang="en-US" b="true" sz="3000" spc="0">
                  <a:solidFill>
                    <a:srgbClr val="000000"/>
                  </a:solidFill>
                  <a:latin typeface="Montserrat Bold"/>
                  <a:ea typeface="Montserrat Bold"/>
                  <a:cs typeface="Montserrat Bold"/>
                  <a:sym typeface="Montserrat Bold"/>
                </a:rPr>
                <a:t>Comparación pre y post Matching (Promedio general 8° Básico)</a:t>
              </a:r>
            </a:p>
          </p:txBody>
        </p:sp>
      </p:grpSp>
      <p:grpSp>
        <p:nvGrpSpPr>
          <p:cNvPr name="Group 5" id="5"/>
          <p:cNvGrpSpPr/>
          <p:nvPr/>
        </p:nvGrpSpPr>
        <p:grpSpPr>
          <a:xfrm rot="0">
            <a:off x="3763080" y="318240"/>
            <a:ext cx="10221480" cy="884160"/>
            <a:chOff x="0" y="0"/>
            <a:chExt cx="13628640" cy="1178880"/>
          </a:xfrm>
        </p:grpSpPr>
        <p:sp>
          <p:nvSpPr>
            <p:cNvPr name="Freeform 6" id="6"/>
            <p:cNvSpPr/>
            <p:nvPr/>
          </p:nvSpPr>
          <p:spPr>
            <a:xfrm flipH="false" flipV="false" rot="0">
              <a:off x="0" y="0"/>
              <a:ext cx="13628639" cy="1178880"/>
            </a:xfrm>
            <a:custGeom>
              <a:avLst/>
              <a:gdLst/>
              <a:ahLst/>
              <a:cxnLst/>
              <a:rect r="r" b="b" t="t" l="l"/>
              <a:pathLst>
                <a:path h="1178880" w="13628639">
                  <a:moveTo>
                    <a:pt x="0" y="0"/>
                  </a:moveTo>
                  <a:lnTo>
                    <a:pt x="13628639" y="0"/>
                  </a:lnTo>
                  <a:lnTo>
                    <a:pt x="13628639" y="1178880"/>
                  </a:lnTo>
                  <a:lnTo>
                    <a:pt x="0" y="1178880"/>
                  </a:lnTo>
                  <a:close/>
                </a:path>
              </a:pathLst>
            </a:custGeom>
            <a:solidFill>
              <a:srgbClr val="000000">
                <a:alpha val="0"/>
              </a:srgbClr>
            </a:solidFill>
          </p:spPr>
        </p:sp>
        <p:sp>
          <p:nvSpPr>
            <p:cNvPr name="TextBox 7" id="7"/>
            <p:cNvSpPr txBox="true"/>
            <p:nvPr/>
          </p:nvSpPr>
          <p:spPr>
            <a:xfrm>
              <a:off x="0" y="-180975"/>
              <a:ext cx="13628640" cy="1359855"/>
            </a:xfrm>
            <a:prstGeom prst="rect">
              <a:avLst/>
            </a:prstGeom>
          </p:spPr>
          <p:txBody>
            <a:bodyPr anchor="t" rtlCol="false" tIns="0" lIns="0" bIns="0" rIns="0"/>
            <a:lstStyle/>
            <a:p>
              <a:pPr algn="ctr">
                <a:lnSpc>
                  <a:spcPts val="6972"/>
                </a:lnSpc>
              </a:pPr>
              <a:r>
                <a:rPr lang="en-US" b="true" sz="4180" spc="0" u="sng">
                  <a:solidFill>
                    <a:srgbClr val="000000"/>
                  </a:solidFill>
                  <a:latin typeface="Montserrat Bold"/>
                  <a:ea typeface="Montserrat Bold"/>
                  <a:cs typeface="Montserrat Bold"/>
                  <a:sym typeface="Montserrat Bold"/>
                </a:rPr>
                <a:t>Metodología</a:t>
              </a:r>
            </a:p>
          </p:txBody>
        </p:sp>
      </p:grpSp>
      <p:sp>
        <p:nvSpPr>
          <p:cNvPr name="Freeform 8" id="8"/>
          <p:cNvSpPr/>
          <p:nvPr/>
        </p:nvSpPr>
        <p:spPr>
          <a:xfrm flipH="false" flipV="false" rot="0">
            <a:off x="771525" y="1973338"/>
            <a:ext cx="16744950" cy="5592552"/>
          </a:xfrm>
          <a:custGeom>
            <a:avLst/>
            <a:gdLst/>
            <a:ahLst/>
            <a:cxnLst/>
            <a:rect r="r" b="b" t="t" l="l"/>
            <a:pathLst>
              <a:path h="5592552" w="16744950">
                <a:moveTo>
                  <a:pt x="0" y="0"/>
                </a:moveTo>
                <a:lnTo>
                  <a:pt x="16744950" y="0"/>
                </a:lnTo>
                <a:lnTo>
                  <a:pt x="16744950" y="5592551"/>
                </a:lnTo>
                <a:lnTo>
                  <a:pt x="0" y="5592551"/>
                </a:lnTo>
                <a:lnTo>
                  <a:pt x="0" y="0"/>
                </a:lnTo>
                <a:close/>
              </a:path>
            </a:pathLst>
          </a:custGeom>
          <a:blipFill>
            <a:blip r:embed="rId2"/>
            <a:stretch>
              <a:fillRect l="0" t="0" r="0" b="0"/>
            </a:stretch>
          </a:blipFill>
        </p:spPr>
      </p:sp>
      <p:grpSp>
        <p:nvGrpSpPr>
          <p:cNvPr name="Group 9" id="9"/>
          <p:cNvGrpSpPr/>
          <p:nvPr/>
        </p:nvGrpSpPr>
        <p:grpSpPr>
          <a:xfrm rot="0">
            <a:off x="514350" y="7959574"/>
            <a:ext cx="17259300" cy="2067355"/>
            <a:chOff x="0" y="0"/>
            <a:chExt cx="20027727" cy="2398963"/>
          </a:xfrm>
        </p:grpSpPr>
        <p:sp>
          <p:nvSpPr>
            <p:cNvPr name="Freeform 10" id="10"/>
            <p:cNvSpPr/>
            <p:nvPr/>
          </p:nvSpPr>
          <p:spPr>
            <a:xfrm flipH="false" flipV="false" rot="0">
              <a:off x="0" y="0"/>
              <a:ext cx="20027728" cy="2398963"/>
            </a:xfrm>
            <a:custGeom>
              <a:avLst/>
              <a:gdLst/>
              <a:ahLst/>
              <a:cxnLst/>
              <a:rect r="r" b="b" t="t" l="l"/>
              <a:pathLst>
                <a:path h="2398963" w="20027728">
                  <a:moveTo>
                    <a:pt x="0" y="0"/>
                  </a:moveTo>
                  <a:lnTo>
                    <a:pt x="20027728" y="0"/>
                  </a:lnTo>
                  <a:lnTo>
                    <a:pt x="20027728" y="2398963"/>
                  </a:lnTo>
                  <a:lnTo>
                    <a:pt x="0" y="2398963"/>
                  </a:lnTo>
                  <a:close/>
                </a:path>
              </a:pathLst>
            </a:custGeom>
            <a:solidFill>
              <a:srgbClr val="000000">
                <a:alpha val="0"/>
              </a:srgbClr>
            </a:solidFill>
          </p:spPr>
        </p:sp>
        <p:sp>
          <p:nvSpPr>
            <p:cNvPr name="TextBox 11" id="11"/>
            <p:cNvSpPr txBox="true"/>
            <p:nvPr/>
          </p:nvSpPr>
          <p:spPr>
            <a:xfrm>
              <a:off x="0" y="-104775"/>
              <a:ext cx="20027727" cy="2503738"/>
            </a:xfrm>
            <a:prstGeom prst="rect">
              <a:avLst/>
            </a:prstGeom>
          </p:spPr>
          <p:txBody>
            <a:bodyPr anchor="t" rtlCol="false" tIns="0" lIns="0" bIns="0" rIns="0"/>
            <a:lstStyle/>
            <a:p>
              <a:pPr algn="just">
                <a:lnSpc>
                  <a:spcPts val="4153"/>
                </a:lnSpc>
              </a:pPr>
              <a:r>
                <a:rPr lang="en-US" sz="2490">
                  <a:solidFill>
                    <a:srgbClr val="000000"/>
                  </a:solidFill>
                  <a:latin typeface="Montserrat"/>
                  <a:ea typeface="Montserrat"/>
                  <a:cs typeface="Montserrat"/>
                  <a:sym typeface="Montserrat"/>
                </a:rPr>
                <a:t>Los boxplot anteriores describen la distribución de los promedios generales obtenidos el año anterior a la participación antes y después del emparejamiento después del emparejamiento. </a:t>
              </a:r>
            </a:p>
            <a:p>
              <a:pPr algn="just">
                <a:lnSpc>
                  <a:spcPts val="4153"/>
                </a:lnSpc>
              </a:pPr>
              <a:r>
                <a:rPr lang="en-US" sz="2490" b="true">
                  <a:solidFill>
                    <a:srgbClr val="000000"/>
                  </a:solidFill>
                  <a:latin typeface="Montserrat Bold"/>
                  <a:ea typeface="Montserrat Bold"/>
                  <a:cs typeface="Montserrat Bold"/>
                  <a:sym typeface="Montserrat Bold"/>
                </a:rPr>
                <a:t>Como puede apreciarse, después del emparejamiento es</a:t>
              </a:r>
              <a:r>
                <a:rPr lang="en-US" sz="2490" b="true">
                  <a:solidFill>
                    <a:srgbClr val="000000"/>
                  </a:solidFill>
                  <a:latin typeface="Montserrat Bold"/>
                  <a:ea typeface="Montserrat Bold"/>
                  <a:cs typeface="Montserrat Bold"/>
                  <a:sym typeface="Montserrat Bold"/>
                </a:rPr>
                <a:t>tas diferencias se atenúan considerablemente. </a:t>
              </a:r>
            </a:p>
            <a:p>
              <a:pPr algn="just">
                <a:lnSpc>
                  <a:spcPts val="4153"/>
                </a:lnSpc>
              </a:pPr>
            </a:p>
          </p:txBody>
        </p:sp>
      </p:grpSp>
    </p:spTree>
  </p:cSld>
  <p:clrMapOvr>
    <a:masterClrMapping/>
  </p:clrMapOvr>
  <p:transition spd="fast">
    <p:fade/>
  </p:transition>
</p:sld>
</file>

<file path=ppt/slides/slide9.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A6A6A6">
                <a:alpha val="100000"/>
              </a:srgbClr>
            </a:gs>
            <a:gs pos="100000">
              <a:srgbClr val="FFFFFF">
                <a:alpha val="100000"/>
              </a:srgbClr>
            </a:gs>
          </a:gsLst>
          <a:lin ang="0"/>
        </a:gradFill>
      </p:bgPr>
    </p:bg>
    <p:spTree>
      <p:nvGrpSpPr>
        <p:cNvPr id="1" name=""/>
        <p:cNvGrpSpPr/>
        <p:nvPr/>
      </p:nvGrpSpPr>
      <p:grpSpPr>
        <a:xfrm>
          <a:off x="0" y="0"/>
          <a:ext cx="0" cy="0"/>
          <a:chOff x="0" y="0"/>
          <a:chExt cx="0" cy="0"/>
        </a:xfrm>
      </p:grpSpPr>
      <p:grpSp>
        <p:nvGrpSpPr>
          <p:cNvPr name="Group 2" id="2"/>
          <p:cNvGrpSpPr/>
          <p:nvPr/>
        </p:nvGrpSpPr>
        <p:grpSpPr>
          <a:xfrm rot="-5400000">
            <a:off x="-657360" y="-1088280"/>
            <a:ext cx="2409840" cy="2409840"/>
            <a:chOff x="0" y="0"/>
            <a:chExt cx="3213120" cy="3213120"/>
          </a:xfrm>
        </p:grpSpPr>
        <p:sp>
          <p:nvSpPr>
            <p:cNvPr name="Freeform 3" id="3"/>
            <p:cNvSpPr/>
            <p:nvPr/>
          </p:nvSpPr>
          <p:spPr>
            <a:xfrm flipH="false" flipV="false" rot="0">
              <a:off x="0" y="0"/>
              <a:ext cx="3213100" cy="3213100"/>
            </a:xfrm>
            <a:custGeom>
              <a:avLst/>
              <a:gdLst/>
              <a:ahLst/>
              <a:cxnLst/>
              <a:rect r="r" b="b" t="t" l="l"/>
              <a:pathLst>
                <a:path h="3213100" w="3213100">
                  <a:moveTo>
                    <a:pt x="0" y="0"/>
                  </a:moveTo>
                  <a:lnTo>
                    <a:pt x="3213100" y="0"/>
                  </a:lnTo>
                  <a:lnTo>
                    <a:pt x="3213100" y="3213100"/>
                  </a:lnTo>
                  <a:lnTo>
                    <a:pt x="0" y="3213100"/>
                  </a:lnTo>
                  <a:lnTo>
                    <a:pt x="0" y="0"/>
                  </a:lnTo>
                  <a:close/>
                </a:path>
              </a:pathLst>
            </a:custGeom>
            <a:blipFill>
              <a:blip r:embed="rId2"/>
              <a:stretch>
                <a:fillRect l="0" t="0" r="0" b="0"/>
              </a:stretch>
            </a:blipFill>
          </p:spPr>
        </p:sp>
      </p:grpSp>
      <p:sp>
        <p:nvSpPr>
          <p:cNvPr name="Freeform 4" id="4"/>
          <p:cNvSpPr/>
          <p:nvPr/>
        </p:nvSpPr>
        <p:spPr>
          <a:xfrm flipH="false" flipV="false" rot="0">
            <a:off x="12375080" y="1565820"/>
            <a:ext cx="5571360" cy="7386840"/>
          </a:xfrm>
          <a:custGeom>
            <a:avLst/>
            <a:gdLst/>
            <a:ahLst/>
            <a:cxnLst/>
            <a:rect r="r" b="b" t="t" l="l"/>
            <a:pathLst>
              <a:path h="7386840" w="5571360">
                <a:moveTo>
                  <a:pt x="0" y="0"/>
                </a:moveTo>
                <a:lnTo>
                  <a:pt x="5571360" y="0"/>
                </a:lnTo>
                <a:lnTo>
                  <a:pt x="5571360" y="7386840"/>
                </a:lnTo>
                <a:lnTo>
                  <a:pt x="0" y="73868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5" id="5"/>
          <p:cNvGrpSpPr/>
          <p:nvPr/>
        </p:nvGrpSpPr>
        <p:grpSpPr>
          <a:xfrm rot="0">
            <a:off x="12723920" y="1984140"/>
            <a:ext cx="4874400" cy="3248640"/>
            <a:chOff x="0" y="0"/>
            <a:chExt cx="6499200" cy="4331520"/>
          </a:xfrm>
        </p:grpSpPr>
        <p:sp>
          <p:nvSpPr>
            <p:cNvPr name="Freeform 6" id="6"/>
            <p:cNvSpPr/>
            <p:nvPr/>
          </p:nvSpPr>
          <p:spPr>
            <a:xfrm flipH="false" flipV="false" rot="0">
              <a:off x="0" y="0"/>
              <a:ext cx="6499225" cy="4331462"/>
            </a:xfrm>
            <a:custGeom>
              <a:avLst/>
              <a:gdLst/>
              <a:ahLst/>
              <a:cxnLst/>
              <a:rect r="r" b="b" t="t" l="l"/>
              <a:pathLst>
                <a:path h="4331462" w="6499225">
                  <a:moveTo>
                    <a:pt x="0" y="0"/>
                  </a:moveTo>
                  <a:lnTo>
                    <a:pt x="6499225" y="0"/>
                  </a:lnTo>
                  <a:lnTo>
                    <a:pt x="6499225" y="4331462"/>
                  </a:lnTo>
                  <a:lnTo>
                    <a:pt x="0" y="4331462"/>
                  </a:lnTo>
                  <a:lnTo>
                    <a:pt x="0" y="0"/>
                  </a:lnTo>
                  <a:close/>
                </a:path>
              </a:pathLst>
            </a:custGeom>
            <a:blipFill>
              <a:blip r:embed="rId5"/>
              <a:stretch>
                <a:fillRect l="0" t="-46" r="0" b="-48"/>
              </a:stretch>
            </a:blipFill>
          </p:spPr>
        </p:sp>
      </p:grpSp>
      <p:grpSp>
        <p:nvGrpSpPr>
          <p:cNvPr name="Group 7" id="7"/>
          <p:cNvGrpSpPr/>
          <p:nvPr/>
        </p:nvGrpSpPr>
        <p:grpSpPr>
          <a:xfrm rot="0">
            <a:off x="12723920" y="5503500"/>
            <a:ext cx="4874400" cy="3249360"/>
            <a:chOff x="0" y="0"/>
            <a:chExt cx="6499200" cy="4332480"/>
          </a:xfrm>
        </p:grpSpPr>
        <p:sp>
          <p:nvSpPr>
            <p:cNvPr name="Freeform 8" id="8"/>
            <p:cNvSpPr/>
            <p:nvPr/>
          </p:nvSpPr>
          <p:spPr>
            <a:xfrm flipH="false" flipV="false" rot="0">
              <a:off x="0" y="0"/>
              <a:ext cx="6499225" cy="4332478"/>
            </a:xfrm>
            <a:custGeom>
              <a:avLst/>
              <a:gdLst/>
              <a:ahLst/>
              <a:cxnLst/>
              <a:rect r="r" b="b" t="t" l="l"/>
              <a:pathLst>
                <a:path h="4332478" w="6499225">
                  <a:moveTo>
                    <a:pt x="0" y="0"/>
                  </a:moveTo>
                  <a:lnTo>
                    <a:pt x="6499225" y="0"/>
                  </a:lnTo>
                  <a:lnTo>
                    <a:pt x="6499225" y="4332478"/>
                  </a:lnTo>
                  <a:lnTo>
                    <a:pt x="0" y="4332478"/>
                  </a:lnTo>
                  <a:lnTo>
                    <a:pt x="0" y="0"/>
                  </a:lnTo>
                  <a:close/>
                </a:path>
              </a:pathLst>
            </a:custGeom>
            <a:blipFill>
              <a:blip r:embed="rId6"/>
              <a:stretch>
                <a:fillRect l="-12" t="0" r="-11" b="0"/>
              </a:stretch>
            </a:blipFill>
          </p:spPr>
        </p:sp>
      </p:grpSp>
      <p:grpSp>
        <p:nvGrpSpPr>
          <p:cNvPr name="Group 9" id="9"/>
          <p:cNvGrpSpPr/>
          <p:nvPr/>
        </p:nvGrpSpPr>
        <p:grpSpPr>
          <a:xfrm rot="0">
            <a:off x="1921337" y="1385401"/>
            <a:ext cx="8730448" cy="3758099"/>
            <a:chOff x="0" y="0"/>
            <a:chExt cx="15040320" cy="6474240"/>
          </a:xfrm>
        </p:grpSpPr>
        <p:sp>
          <p:nvSpPr>
            <p:cNvPr name="Freeform 10" id="10"/>
            <p:cNvSpPr/>
            <p:nvPr/>
          </p:nvSpPr>
          <p:spPr>
            <a:xfrm flipH="false" flipV="false" rot="0">
              <a:off x="0" y="0"/>
              <a:ext cx="15040356" cy="6474206"/>
            </a:xfrm>
            <a:custGeom>
              <a:avLst/>
              <a:gdLst/>
              <a:ahLst/>
              <a:cxnLst/>
              <a:rect r="r" b="b" t="t" l="l"/>
              <a:pathLst>
                <a:path h="6474206" w="15040356">
                  <a:moveTo>
                    <a:pt x="0" y="0"/>
                  </a:moveTo>
                  <a:lnTo>
                    <a:pt x="15040356" y="0"/>
                  </a:lnTo>
                  <a:lnTo>
                    <a:pt x="15040356" y="6474206"/>
                  </a:lnTo>
                  <a:lnTo>
                    <a:pt x="0" y="6474206"/>
                  </a:lnTo>
                  <a:lnTo>
                    <a:pt x="0" y="0"/>
                  </a:lnTo>
                  <a:close/>
                </a:path>
              </a:pathLst>
            </a:custGeom>
            <a:blipFill>
              <a:blip r:embed="rId7"/>
              <a:stretch>
                <a:fillRect l="0" t="-2" r="0" b="-2"/>
              </a:stretch>
            </a:blipFill>
            <a:ln w="38100" cap="sq">
              <a:solidFill>
                <a:srgbClr val="000000"/>
              </a:solidFill>
              <a:prstDash val="solid"/>
              <a:miter/>
            </a:ln>
          </p:spPr>
        </p:sp>
      </p:grpSp>
      <p:grpSp>
        <p:nvGrpSpPr>
          <p:cNvPr name="Group 11" id="11"/>
          <p:cNvGrpSpPr/>
          <p:nvPr/>
        </p:nvGrpSpPr>
        <p:grpSpPr>
          <a:xfrm rot="0">
            <a:off x="5788800" y="437400"/>
            <a:ext cx="6710400" cy="884160"/>
            <a:chOff x="0" y="0"/>
            <a:chExt cx="8947200" cy="1178880"/>
          </a:xfrm>
        </p:grpSpPr>
        <p:sp>
          <p:nvSpPr>
            <p:cNvPr name="Freeform 12" id="12"/>
            <p:cNvSpPr/>
            <p:nvPr/>
          </p:nvSpPr>
          <p:spPr>
            <a:xfrm flipH="false" flipV="false" rot="0">
              <a:off x="0" y="0"/>
              <a:ext cx="8947200" cy="1178880"/>
            </a:xfrm>
            <a:custGeom>
              <a:avLst/>
              <a:gdLst/>
              <a:ahLst/>
              <a:cxnLst/>
              <a:rect r="r" b="b" t="t" l="l"/>
              <a:pathLst>
                <a:path h="1178880" w="8947200">
                  <a:moveTo>
                    <a:pt x="0" y="0"/>
                  </a:moveTo>
                  <a:lnTo>
                    <a:pt x="8947200" y="0"/>
                  </a:lnTo>
                  <a:lnTo>
                    <a:pt x="8947200" y="1178880"/>
                  </a:lnTo>
                  <a:lnTo>
                    <a:pt x="0" y="1178880"/>
                  </a:lnTo>
                  <a:close/>
                </a:path>
              </a:pathLst>
            </a:custGeom>
            <a:solidFill>
              <a:srgbClr val="000000">
                <a:alpha val="0"/>
              </a:srgbClr>
            </a:solidFill>
          </p:spPr>
        </p:sp>
        <p:sp>
          <p:nvSpPr>
            <p:cNvPr name="TextBox 13" id="13"/>
            <p:cNvSpPr txBox="true"/>
            <p:nvPr/>
          </p:nvSpPr>
          <p:spPr>
            <a:xfrm>
              <a:off x="0" y="-180975"/>
              <a:ext cx="8947200" cy="1359855"/>
            </a:xfrm>
            <a:prstGeom prst="rect">
              <a:avLst/>
            </a:prstGeom>
          </p:spPr>
          <p:txBody>
            <a:bodyPr anchor="t" rtlCol="false" tIns="0" lIns="0" bIns="0" rIns="0"/>
            <a:lstStyle/>
            <a:p>
              <a:pPr algn="ctr">
                <a:lnSpc>
                  <a:spcPts val="6972"/>
                </a:lnSpc>
              </a:pPr>
              <a:r>
                <a:rPr lang="en-US" b="true" sz="4180" spc="0" u="sng">
                  <a:solidFill>
                    <a:srgbClr val="000000"/>
                  </a:solidFill>
                  <a:latin typeface="Montserrat Bold"/>
                  <a:ea typeface="Montserrat Bold"/>
                  <a:cs typeface="Montserrat Bold"/>
                  <a:sym typeface="Montserrat Bold"/>
                </a:rPr>
                <a:t>Resultados del estudio</a:t>
              </a:r>
            </a:p>
          </p:txBody>
        </p:sp>
      </p:grpSp>
      <p:grpSp>
        <p:nvGrpSpPr>
          <p:cNvPr name="Group 14" id="14"/>
          <p:cNvGrpSpPr/>
          <p:nvPr/>
        </p:nvGrpSpPr>
        <p:grpSpPr>
          <a:xfrm rot="0">
            <a:off x="547560" y="5259240"/>
            <a:ext cx="11478003" cy="4930118"/>
            <a:chOff x="0" y="0"/>
            <a:chExt cx="13319098" cy="5720919"/>
          </a:xfrm>
        </p:grpSpPr>
        <p:sp>
          <p:nvSpPr>
            <p:cNvPr name="Freeform 15" id="15"/>
            <p:cNvSpPr/>
            <p:nvPr/>
          </p:nvSpPr>
          <p:spPr>
            <a:xfrm flipH="false" flipV="false" rot="0">
              <a:off x="0" y="0"/>
              <a:ext cx="13319099" cy="5720920"/>
            </a:xfrm>
            <a:custGeom>
              <a:avLst/>
              <a:gdLst/>
              <a:ahLst/>
              <a:cxnLst/>
              <a:rect r="r" b="b" t="t" l="l"/>
              <a:pathLst>
                <a:path h="5720920" w="13319099">
                  <a:moveTo>
                    <a:pt x="0" y="0"/>
                  </a:moveTo>
                  <a:lnTo>
                    <a:pt x="13319099" y="0"/>
                  </a:lnTo>
                  <a:lnTo>
                    <a:pt x="13319099" y="5720920"/>
                  </a:lnTo>
                  <a:lnTo>
                    <a:pt x="0" y="5720920"/>
                  </a:lnTo>
                  <a:close/>
                </a:path>
              </a:pathLst>
            </a:custGeom>
            <a:solidFill>
              <a:srgbClr val="000000">
                <a:alpha val="0"/>
              </a:srgbClr>
            </a:solidFill>
          </p:spPr>
        </p:sp>
        <p:sp>
          <p:nvSpPr>
            <p:cNvPr name="TextBox 16" id="16"/>
            <p:cNvSpPr txBox="true"/>
            <p:nvPr/>
          </p:nvSpPr>
          <p:spPr>
            <a:xfrm>
              <a:off x="0" y="-104775"/>
              <a:ext cx="13319098" cy="5825694"/>
            </a:xfrm>
            <a:prstGeom prst="rect">
              <a:avLst/>
            </a:prstGeom>
          </p:spPr>
          <p:txBody>
            <a:bodyPr anchor="t" rtlCol="false" tIns="0" lIns="0" bIns="0" rIns="0"/>
            <a:lstStyle/>
            <a:p>
              <a:pPr algn="just" marL="537596" indent="-268798" lvl="1">
                <a:lnSpc>
                  <a:spcPts val="4153"/>
                </a:lnSpc>
                <a:buFont typeface="Arial"/>
                <a:buChar char="•"/>
              </a:pPr>
              <a:r>
                <a:rPr lang="en-US" sz="2490">
                  <a:solidFill>
                    <a:srgbClr val="000000"/>
                  </a:solidFill>
                  <a:latin typeface="Montserrat"/>
                  <a:ea typeface="Montserrat"/>
                  <a:cs typeface="Montserrat"/>
                  <a:sym typeface="Montserrat"/>
                </a:rPr>
                <a:t>La participación tiene un </a:t>
              </a:r>
              <a:r>
                <a:rPr lang="en-US" b="true" sz="2490">
                  <a:solidFill>
                    <a:srgbClr val="000000"/>
                  </a:solidFill>
                  <a:latin typeface="Montserrat Bold"/>
                  <a:ea typeface="Montserrat Bold"/>
                  <a:cs typeface="Montserrat Bold"/>
                  <a:sym typeface="Montserrat Bold"/>
                </a:rPr>
                <a:t>efecto positivo</a:t>
              </a:r>
              <a:r>
                <a:rPr lang="en-US" sz="2490">
                  <a:solidFill>
                    <a:srgbClr val="000000"/>
                  </a:solidFill>
                  <a:latin typeface="Montserrat"/>
                  <a:ea typeface="Montserrat"/>
                  <a:cs typeface="Montserrat"/>
                  <a:sym typeface="Montserrat"/>
                </a:rPr>
                <a:t> de </a:t>
              </a:r>
              <a:r>
                <a:rPr lang="en-US" b="true" sz="2490">
                  <a:solidFill>
                    <a:srgbClr val="000000"/>
                  </a:solidFill>
                  <a:latin typeface="Montserrat Bold"/>
                  <a:ea typeface="Montserrat Bold"/>
                  <a:cs typeface="Montserrat Bold"/>
                  <a:sym typeface="Montserrat Bold"/>
                </a:rPr>
                <a:t>2,0 décimas</a:t>
              </a:r>
              <a:r>
                <a:rPr lang="en-US" sz="2490">
                  <a:solidFill>
                    <a:srgbClr val="000000"/>
                  </a:solidFill>
                  <a:latin typeface="Montserrat"/>
                  <a:ea typeface="Montserrat"/>
                  <a:cs typeface="Montserrat"/>
                  <a:sym typeface="Montserrat"/>
                </a:rPr>
                <a:t> en el promedio  anual (sin utilizar las variables de control), y de </a:t>
              </a:r>
              <a:r>
                <a:rPr lang="en-US" b="true" sz="2490">
                  <a:solidFill>
                    <a:srgbClr val="000000"/>
                  </a:solidFill>
                  <a:latin typeface="Montserrat Bold"/>
                  <a:ea typeface="Montserrat Bold"/>
                  <a:cs typeface="Montserrat Bold"/>
                  <a:sym typeface="Montserrat Bold"/>
                </a:rPr>
                <a:t>2,1 décimas</a:t>
              </a:r>
              <a:r>
                <a:rPr lang="en-US" sz="2490">
                  <a:solidFill>
                    <a:srgbClr val="000000"/>
                  </a:solidFill>
                  <a:latin typeface="Montserrat"/>
                  <a:ea typeface="Montserrat"/>
                  <a:cs typeface="Montserrat"/>
                  <a:sym typeface="Montserrat"/>
                </a:rPr>
                <a:t> (con variables de control). </a:t>
              </a:r>
            </a:p>
            <a:p>
              <a:pPr algn="just" marL="537596" indent="-268798" lvl="1">
                <a:lnSpc>
                  <a:spcPts val="4153"/>
                </a:lnSpc>
                <a:buFont typeface="Arial"/>
                <a:buChar char="•"/>
              </a:pPr>
              <a:r>
                <a:rPr lang="en-US" sz="2490">
                  <a:solidFill>
                    <a:srgbClr val="000000"/>
                  </a:solidFill>
                  <a:latin typeface="Montserrat"/>
                  <a:ea typeface="Montserrat"/>
                  <a:cs typeface="Montserrat"/>
                  <a:sym typeface="Montserrat"/>
                </a:rPr>
                <a:t>L</a:t>
              </a:r>
              <a:r>
                <a:rPr lang="en-US" sz="2490">
                  <a:solidFill>
                    <a:srgbClr val="000000"/>
                  </a:solidFill>
                  <a:latin typeface="Montserrat"/>
                  <a:ea typeface="Montserrat"/>
                  <a:cs typeface="Montserrat"/>
                  <a:sym typeface="Montserrat"/>
                </a:rPr>
                <a:t>as </a:t>
              </a:r>
              <a:r>
                <a:rPr lang="en-US" b="true" sz="2490">
                  <a:solidFill>
                    <a:srgbClr val="000000"/>
                  </a:solidFill>
                  <a:latin typeface="Montserrat Bold"/>
                  <a:ea typeface="Montserrat Bold"/>
                  <a:cs typeface="Montserrat Bold"/>
                  <a:sym typeface="Montserrat Bold"/>
                </a:rPr>
                <a:t>mujeres </a:t>
              </a:r>
              <a:r>
                <a:rPr lang="en-US" sz="2490">
                  <a:solidFill>
                    <a:srgbClr val="000000"/>
                  </a:solidFill>
                  <a:latin typeface="Montserrat"/>
                  <a:ea typeface="Montserrat"/>
                  <a:cs typeface="Montserrat"/>
                  <a:sym typeface="Montserrat"/>
                </a:rPr>
                <a:t>tienden a obtener promedios de alrededor </a:t>
              </a:r>
              <a:r>
                <a:rPr lang="en-US" b="true" sz="2490">
                  <a:solidFill>
                    <a:srgbClr val="000000"/>
                  </a:solidFill>
                  <a:latin typeface="Montserrat Bold"/>
                  <a:ea typeface="Montserrat Bold"/>
                  <a:cs typeface="Montserrat Bold"/>
                  <a:sym typeface="Montserrat Bold"/>
                </a:rPr>
                <a:t>2,3 décimas más </a:t>
              </a:r>
              <a:r>
                <a:rPr lang="en-US" sz="2490">
                  <a:solidFill>
                    <a:srgbClr val="000000"/>
                  </a:solidFill>
                  <a:latin typeface="Montserrat"/>
                  <a:ea typeface="Montserrat"/>
                  <a:cs typeface="Montserrat"/>
                  <a:sym typeface="Montserrat"/>
                </a:rPr>
                <a:t>que los hombres, siendo un factor estadísticamente significativo del modelo.</a:t>
              </a:r>
            </a:p>
            <a:p>
              <a:pPr algn="just" marL="537596" indent="-268798" lvl="1">
                <a:lnSpc>
                  <a:spcPts val="4153"/>
                </a:lnSpc>
                <a:buFont typeface="Arial"/>
                <a:buChar char="•"/>
              </a:pPr>
              <a:r>
                <a:rPr lang="en-US" sz="2490" spc="0">
                  <a:solidFill>
                    <a:srgbClr val="000000"/>
                  </a:solidFill>
                  <a:latin typeface="Montserrat"/>
                  <a:ea typeface="Montserrat"/>
                  <a:cs typeface="Montserrat"/>
                  <a:sym typeface="Montserrat"/>
                </a:rPr>
                <a:t>Los </a:t>
              </a:r>
              <a:r>
                <a:rPr lang="en-US" b="true" sz="2490" spc="0">
                  <a:solidFill>
                    <a:srgbClr val="000000"/>
                  </a:solidFill>
                  <a:latin typeface="Montserrat Bold"/>
                  <a:ea typeface="Montserrat Bold"/>
                  <a:cs typeface="Montserrat Bold"/>
                  <a:sym typeface="Montserrat Bold"/>
                </a:rPr>
                <a:t>establecimientos particulares</a:t>
              </a:r>
              <a:r>
                <a:rPr lang="en-US" sz="2490" spc="0">
                  <a:solidFill>
                    <a:srgbClr val="000000"/>
                  </a:solidFill>
                  <a:latin typeface="Montserrat"/>
                  <a:ea typeface="Montserrat"/>
                  <a:cs typeface="Montserrat"/>
                  <a:sym typeface="Montserrat"/>
                </a:rPr>
                <a:t> pagados tienden a obtener casi </a:t>
              </a:r>
              <a:r>
                <a:rPr lang="en-US" b="true" sz="2490" spc="0">
                  <a:solidFill>
                    <a:srgbClr val="000000"/>
                  </a:solidFill>
                  <a:latin typeface="Montserrat Bold"/>
                  <a:ea typeface="Montserrat Bold"/>
                  <a:cs typeface="Montserrat Bold"/>
                  <a:sym typeface="Montserrat Bold"/>
                </a:rPr>
                <a:t>4 décimas más</a:t>
              </a:r>
              <a:r>
                <a:rPr lang="en-US" sz="2490" spc="0">
                  <a:solidFill>
                    <a:srgbClr val="000000"/>
                  </a:solidFill>
                  <a:latin typeface="Montserrat"/>
                  <a:ea typeface="Montserrat"/>
                  <a:cs typeface="Montserrat"/>
                  <a:sym typeface="Montserrat"/>
                </a:rPr>
                <a:t>, siendo también estadísticamente significativos.</a:t>
              </a:r>
            </a:p>
          </p:txBody>
        </p:sp>
      </p:grpSp>
    </p:spTree>
  </p:cSld>
  <p:clrMapOvr>
    <a:masterClrMapping/>
  </p:clrMapOvr>
  <p:transition spd="fast">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DAGbqodeVc0</dc:identifier>
  <dcterms:modified xsi:type="dcterms:W3CDTF">2011-08-01T06:04:30Z</dcterms:modified>
  <cp:revision>1</cp:revision>
  <dc:title>Evaluación de Impacto de los Congresos Regionales del Programa Explora</dc:title>
</cp:coreProperties>
</file>