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76" r:id="rId3"/>
    <p:sldId id="272" r:id="rId4"/>
    <p:sldId id="270" r:id="rId5"/>
    <p:sldId id="268" r:id="rId6"/>
    <p:sldId id="273" r:id="rId7"/>
    <p:sldId id="271" r:id="rId8"/>
    <p:sldId id="316" r:id="rId9"/>
    <p:sldId id="277" r:id="rId10"/>
    <p:sldId id="278" r:id="rId11"/>
    <p:sldId id="279" r:id="rId12"/>
    <p:sldId id="317" r:id="rId13"/>
    <p:sldId id="258" r:id="rId14"/>
    <p:sldId id="325" r:id="rId15"/>
    <p:sldId id="259" r:id="rId16"/>
    <p:sldId id="267" r:id="rId17"/>
    <p:sldId id="260" r:id="rId18"/>
    <p:sldId id="282" r:id="rId19"/>
    <p:sldId id="283" r:id="rId20"/>
    <p:sldId id="315" r:id="rId21"/>
    <p:sldId id="266" r:id="rId22"/>
    <p:sldId id="264" r:id="rId23"/>
    <p:sldId id="308" r:id="rId24"/>
    <p:sldId id="307" r:id="rId25"/>
    <p:sldId id="261" r:id="rId26"/>
    <p:sldId id="320" r:id="rId27"/>
    <p:sldId id="319" r:id="rId28"/>
    <p:sldId id="284" r:id="rId29"/>
    <p:sldId id="321" r:id="rId30"/>
    <p:sldId id="262" r:id="rId31"/>
    <p:sldId id="263" r:id="rId32"/>
    <p:sldId id="312" r:id="rId33"/>
    <p:sldId id="311" r:id="rId34"/>
    <p:sldId id="313" r:id="rId35"/>
    <p:sldId id="322" r:id="rId36"/>
    <p:sldId id="323" r:id="rId37"/>
    <p:sldId id="324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D819CF-F511-4026-9B25-CA9B09903B2E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58F9DF-858D-4B37-80BE-AAF3E683DDB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338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58F9DF-858D-4B37-80BE-AAF3E683DDB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017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31C5D-A714-9332-99F1-5F8D809AA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7E72DEE-A712-E854-6D4C-6558C46FC8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25F6C24-0165-CA76-5506-8224365BE0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77C2B70-8478-B9D9-0EAF-F586560CCB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58F9DF-858D-4B37-80BE-AAF3E683DDB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208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58F9DF-858D-4B37-80BE-AAF3E683DDB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675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58F9DF-858D-4B37-80BE-AAF3E683DDB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055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58F9DF-858D-4B37-80BE-AAF3E683DDB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738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58F9DF-858D-4B37-80BE-AAF3E683DDB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9298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B6F08-7626-0D13-5AD3-DF08E9124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2786AD0-236F-82AB-7694-F342E3CC1A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E50F1C5-A03A-5844-065E-9966C620C8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1B72087-E340-0167-BE5C-DD7C853CB1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58F9DF-858D-4B37-80BE-AAF3E683DDB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5345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12E11-3B0F-9523-2A4E-B0E95436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387BD80-360E-444A-74DF-BEBB23E7DF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3145CD3-C9A5-9E79-8B8A-04AD300E3A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34EE17F-B362-757A-CD8D-D3038F20C3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58F9DF-858D-4B37-80BE-AAF3E683DDB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974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53C3D-5D17-03C6-79DC-F8F79AE3AB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2CBA1E0-F9FB-195F-7F7D-914E043F77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45A418-FBE0-4BE7-E41A-E42EC551F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50F38-6BB4-4D8B-B558-24A17FE52F42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C6A9EBB-4B3D-3D9B-C84B-3945C957A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8C9333-24F7-E02F-FD8F-8F6CA15A1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85DA-B56D-4589-8A31-1C851C7EFD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784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D7B511-6576-B006-16D8-0D024B588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4DFA3EB-1548-CE89-2958-6F778B6337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B5E8CB4-1D7A-76E7-2CE6-A4F89EBCC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50F38-6BB4-4D8B-B558-24A17FE52F42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5F7D320-28BF-EF42-43F2-80EBFEB20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C52B5F8-38C3-590C-A063-50E1DA6EE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85DA-B56D-4589-8A31-1C851C7EFD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388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24B60A1-9550-83CD-B87C-DACDA76761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9C90021-3BA4-C248-0148-451A4232D4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4FDD04-D77D-AF90-E6A0-DB26A7E07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50F38-6BB4-4D8B-B558-24A17FE52F42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8485ABB-1045-985A-3BE5-6A926F983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A7B1B3B-362D-4485-3BF5-59A473B64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85DA-B56D-4589-8A31-1C851C7EFD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400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BF5A19-EE44-AA88-624D-3838C7A72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04A0F87-8923-2ECB-86D7-D06798136F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91873C5-E5B1-4361-A0DF-5E6C0A7EC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50F38-6BB4-4D8B-B558-24A17FE52F42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4BA4AD7-03CA-F916-456B-D2434F68A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91E20A-9C63-106A-5497-F7AB427AB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85DA-B56D-4589-8A31-1C851C7EFD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419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7D1DC5-2932-E212-68E3-40EA3D82F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080FCC1-AE41-2BF9-8D6E-56F3D6C6E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C348DB-3DA7-1125-6D7F-62EDD480F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50F38-6BB4-4D8B-B558-24A17FE52F42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F1159E-6EE8-3FE6-1D0D-0E67199B5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90119B2-4739-810C-1B00-F9BD354B5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85DA-B56D-4589-8A31-1C851C7EFD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613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7CAD02-4B76-6FE2-6017-9D7878982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7D02F1D-B54D-FAC2-E139-0F4D4EC0A1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8870E19-BBE7-CE0F-FC0C-ACE44C46E0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2EE5DD3-79F9-1FCF-DC65-41E91FEE8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50F38-6BB4-4D8B-B558-24A17FE52F42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ADF9274-E022-C478-3455-10F1E971A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48FC2C7-B2DE-4003-6C16-1DA29F766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85DA-B56D-4589-8A31-1C851C7EFD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510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B82476-AB0A-8C4D-F715-7B40F77E9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02C90EE-6F62-13F3-D4D4-641A272924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B90D2B1-783A-A415-DB32-2829BC4D45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2C511B6-E298-620D-18E3-0374A7A65F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8F72E08-01AD-BCE1-B532-77FFEC6432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779225E-C0D4-FDAF-EFB1-FBCE09586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50F38-6BB4-4D8B-B558-24A17FE52F42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94EBB0E-391E-1775-F83B-7CD700874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4449584-E703-A1AE-B391-6418BA203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85DA-B56D-4589-8A31-1C851C7EFD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218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FB4F61-078E-B737-2241-D700ED4EA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BE83F60-0411-11FE-CE85-164C79DD1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50F38-6BB4-4D8B-B558-24A17FE52F42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10CD0E8-0788-E759-EFDF-2CED19FE6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775CA70-D64F-3F0C-D02B-292613584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85DA-B56D-4589-8A31-1C851C7EFD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448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979810D-E8FF-91B5-3020-58129F5D1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50F38-6BB4-4D8B-B558-24A17FE52F42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3A366FD-D753-F148-815A-154ED198B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F57C684-F5F1-4834-331C-057293BF6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85DA-B56D-4589-8A31-1C851C7EFD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07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27E281-8AEE-2212-6830-27898EECF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17118EB-2392-6931-B12F-0E333D3860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E296FD-409A-51C6-57C2-F34322F48B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9F7D5C7-FCD0-ACD4-10EF-9FD6637C1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50F38-6BB4-4D8B-B558-24A17FE52F42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3AA2CC9-A453-0681-C630-1E4E26ADA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9B1FF4A-CCF1-43A6-3F92-88D8C5624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85DA-B56D-4589-8A31-1C851C7EFD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411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820B8A-D573-EBE1-4D48-6144E400C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FC92F68-933E-0374-93AF-0E9C8C898F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BF60051-BA55-4827-6799-FC8E2022E5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008A85E-5328-3AD2-1467-D5783AE29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50F38-6BB4-4D8B-B558-24A17FE52F42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EEEF3BD-C8BE-D7E4-EFAF-6DB0A89B2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9854D10-34FA-BC8C-4BDD-D69A18CEF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85DA-B56D-4589-8A31-1C851C7EFD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224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18E1158-A533-36E5-52AD-7A8957A26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D088D45-E356-7AC6-DA49-D814BE5EAF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FBFA2E2-C0EB-F6AB-32BC-58B769058D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450F38-6BB4-4D8B-B558-24A17FE52F42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9BD6A26-5EFC-82DA-4EEA-4C5CC766C1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A8E53B-ABF6-E32C-67CE-A23083DB7D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9585DA-B56D-4589-8A31-1C851C7EFD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417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2BB964-E5BF-9BB9-49DF-6D825748B7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9269" y="1335814"/>
            <a:ext cx="8967449" cy="2900437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Effect of the built environment on depressive symptoms. A matched quasi-experimental design based on Urban Regeneration in Chile (2018 to 2023) 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45DD747-0915-0B1B-7198-EC42A0FFC1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9269" y="4531563"/>
            <a:ext cx="9144000" cy="2180811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s-CL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Gabriel González-Medina</a:t>
            </a:r>
            <a:r>
              <a:rPr lang="es-CL" kern="100" baseline="300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1</a:t>
            </a:r>
            <a:r>
              <a:rPr lang="es-CL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, Alejandra Rasse</a:t>
            </a:r>
            <a:r>
              <a:rPr lang="es-CL" kern="100" baseline="300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2,3</a:t>
            </a:r>
            <a:r>
              <a:rPr lang="es-CL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, Alejandra Vives</a:t>
            </a:r>
            <a:r>
              <a:rPr lang="es-CL" kern="100" baseline="300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1,3</a:t>
            </a:r>
            <a:endParaRPr lang="en-US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s-ES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Escuela de Salud Pública, Pontificia Universidad Católica de Chile, Chile
Escuela de Trabajo Social, Pontificia Universidad Católica de Chile, Chile
Centro para el Desarrollo Urbano Sustentable, CEDEUS, Chile</a:t>
            </a:r>
            <a:endParaRPr lang="en-US" dirty="0"/>
          </a:p>
        </p:txBody>
      </p:sp>
      <p:pic>
        <p:nvPicPr>
          <p:cNvPr id="4" name="Marcador de posición de imagen 13" descr="Imagen en blanco y negro de un edificio&#10;&#10;Descripción generada automáticamente con confianza media">
            <a:extLst>
              <a:ext uri="{FF2B5EF4-FFF2-40B4-BE49-F238E27FC236}">
                <a16:creationId xmlns:a16="http://schemas.microsoft.com/office/drawing/2014/main" id="{E8EA4319-4415-C156-139C-78D36967F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5" r="14455"/>
          <a:stretch>
            <a:fillRect/>
          </a:stretch>
        </p:blipFill>
        <p:spPr>
          <a:xfrm>
            <a:off x="9853448" y="0"/>
            <a:ext cx="2382507" cy="6858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0A94889-4344-FB25-B403-71C416A6C22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11111958" y="145624"/>
            <a:ext cx="953797" cy="93486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B35ECA6-D5FE-E5F7-D807-32CC4794DF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3448" y="145624"/>
            <a:ext cx="1191253" cy="93486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98EF88B-E9C0-60C2-D4FB-616C01D987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99" y="0"/>
            <a:ext cx="1980533" cy="122571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E3F1E09-62CC-2BD9-FA00-C622D5655A8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2017" t="21651" r="17325" b="16460"/>
          <a:stretch/>
        </p:blipFill>
        <p:spPr>
          <a:xfrm>
            <a:off x="2102532" y="145625"/>
            <a:ext cx="1208227" cy="123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367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C940C-5B0C-0E1A-9859-D27CEF686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04449939-CF18-57AB-6367-B05F49BA98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9909" y="60805"/>
            <a:ext cx="7954224" cy="633553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A3A91EE-115B-7838-3327-657AF3B572ED}"/>
              </a:ext>
            </a:extLst>
          </p:cNvPr>
          <p:cNvSpPr txBox="1"/>
          <p:nvPr/>
        </p:nvSpPr>
        <p:spPr>
          <a:xfrm>
            <a:off x="744718" y="6396335"/>
            <a:ext cx="11076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Moore THM, Kesten JM, López-López JA, et al. The effects of changes to the built environment on the mental health and well-being of adults: Systematic review. Heal Place. 2018;53(September 2017):237-257. doi:10.1016/j.healthplace.2018.07.012</a:t>
            </a:r>
          </a:p>
        </p:txBody>
      </p:sp>
    </p:spTree>
    <p:extLst>
      <p:ext uri="{BB962C8B-B14F-4D97-AF65-F5344CB8AC3E}">
        <p14:creationId xmlns:p14="http://schemas.microsoft.com/office/powerpoint/2010/main" val="2991713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936C0A5-EA44-1C1C-1C80-0AC9A43211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507" y="257540"/>
            <a:ext cx="9982986" cy="4971918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BA345D24-3B0C-6C99-94A7-32B4DEC424AE}"/>
              </a:ext>
            </a:extLst>
          </p:cNvPr>
          <p:cNvSpPr/>
          <p:nvPr/>
        </p:nvSpPr>
        <p:spPr>
          <a:xfrm>
            <a:off x="3400471" y="2887304"/>
            <a:ext cx="1048948" cy="22464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9AADEDF-84AA-A124-2214-2B838705F417}"/>
              </a:ext>
            </a:extLst>
          </p:cNvPr>
          <p:cNvSpPr/>
          <p:nvPr/>
        </p:nvSpPr>
        <p:spPr>
          <a:xfrm>
            <a:off x="7071673" y="3733014"/>
            <a:ext cx="1930925" cy="12994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86F33A2B-34AF-BEC7-E5A2-13EC2FA7E6D0}"/>
              </a:ext>
            </a:extLst>
          </p:cNvPr>
          <p:cNvSpPr/>
          <p:nvPr/>
        </p:nvSpPr>
        <p:spPr>
          <a:xfrm>
            <a:off x="10030119" y="3306487"/>
            <a:ext cx="848413" cy="17259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FDDB07E-05BA-D46E-D4E5-82D92DC02891}"/>
              </a:ext>
            </a:extLst>
          </p:cNvPr>
          <p:cNvSpPr txBox="1"/>
          <p:nvPr/>
        </p:nvSpPr>
        <p:spPr>
          <a:xfrm>
            <a:off x="4722796" y="6343745"/>
            <a:ext cx="746920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Moore THM, Kesten JM, López-López JA, et al. The effects of changes to the built environment on the mental health and well-being of adults: Systematic review. Heal Place. 2018;53(September 2017):237-257. doi:10.1016/j.healthplace.2018.07.012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FE525D-0FC7-CB0F-D9F9-D04F0C81CBE8}"/>
              </a:ext>
            </a:extLst>
          </p:cNvPr>
          <p:cNvSpPr txBox="1"/>
          <p:nvPr/>
        </p:nvSpPr>
        <p:spPr>
          <a:xfrm>
            <a:off x="1104507" y="5371103"/>
            <a:ext cx="106124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200" b="1" u="sng" dirty="0">
                <a:latin typeface="Segoe UI" panose="020B0502040204020203" pitchFamily="34" charset="0"/>
              </a:rPr>
              <a:t>Sub</a:t>
            </a:r>
            <a:r>
              <a:rPr lang="es-CL" sz="1200" u="sng" dirty="0">
                <a:latin typeface="Segoe UI" panose="020B0502040204020203" pitchFamily="34" charset="0"/>
              </a:rPr>
              <a:t>estimación: </a:t>
            </a:r>
            <a:r>
              <a:rPr lang="es-CL" sz="1200" dirty="0">
                <a:latin typeface="Segoe UI" panose="020B0502040204020203" pitchFamily="34" charset="0"/>
              </a:rPr>
              <a:t>Debido a mediciones con baja confiabilidad y eventos externos no controlados.</a:t>
            </a:r>
          </a:p>
          <a:p>
            <a:endParaRPr lang="es-CL" sz="1200" dirty="0">
              <a:latin typeface="Segoe UI" panose="020B0502040204020203" pitchFamily="34" charset="0"/>
            </a:endParaRPr>
          </a:p>
          <a:p>
            <a:r>
              <a:rPr lang="es-CL" sz="1200" b="1" u="sng" dirty="0">
                <a:effectLst/>
                <a:latin typeface="Segoe UI" panose="020B0502040204020203" pitchFamily="34" charset="0"/>
              </a:rPr>
              <a:t>Sobre</a:t>
            </a:r>
            <a:r>
              <a:rPr lang="es-CL" sz="1200" u="sng" dirty="0">
                <a:effectLst/>
                <a:latin typeface="Segoe UI" panose="020B0502040204020203" pitchFamily="34" charset="0"/>
              </a:rPr>
              <a:t>estimación</a:t>
            </a:r>
            <a:r>
              <a:rPr lang="es-CL" sz="1200" dirty="0">
                <a:effectLst/>
                <a:latin typeface="Segoe UI" panose="020B0502040204020203" pitchFamily="34" charset="0"/>
              </a:rPr>
              <a:t>: </a:t>
            </a:r>
            <a:r>
              <a:rPr lang="es-CL" sz="1200" dirty="0">
                <a:latin typeface="Segoe UI" panose="020B0502040204020203" pitchFamily="34" charset="0"/>
              </a:rPr>
              <a:t>En caso que quienes dejan estudio en la </a:t>
            </a:r>
            <a:r>
              <a:rPr lang="es-CL" sz="1200" dirty="0" err="1">
                <a:latin typeface="Segoe UI" panose="020B0502040204020203" pitchFamily="34" charset="0"/>
              </a:rPr>
              <a:t>area</a:t>
            </a:r>
            <a:r>
              <a:rPr lang="es-CL" sz="1200" dirty="0">
                <a:latin typeface="Segoe UI" panose="020B0502040204020203" pitchFamily="34" charset="0"/>
              </a:rPr>
              <a:t> intervenida tienen peor salud. </a:t>
            </a:r>
            <a:r>
              <a:rPr lang="es-CL" sz="1200" dirty="0">
                <a:effectLst/>
                <a:latin typeface="Segoe UI" panose="020B0502040204020203" pitchFamily="34" charset="0"/>
              </a:rPr>
              <a:t>GOWELL, GSW Portal LAND, NDC. </a:t>
            </a:r>
            <a:r>
              <a:rPr lang="es-CL" sz="1200" dirty="0" err="1">
                <a:effectLst/>
                <a:latin typeface="Segoe UI" panose="020B0502040204020203" pitchFamily="34" charset="0"/>
              </a:rPr>
              <a:t>Whythenshawe</a:t>
            </a:r>
            <a:r>
              <a:rPr lang="es-CL" sz="1200" dirty="0">
                <a:effectLst/>
                <a:latin typeface="Segoe UI" panose="020B0502040204020203" pitchFamily="34" charset="0"/>
              </a:rPr>
              <a:t> </a:t>
            </a:r>
            <a:r>
              <a:rPr lang="es-CL" sz="1200" dirty="0" err="1">
                <a:effectLst/>
                <a:latin typeface="Segoe UI" panose="020B0502040204020203" pitchFamily="34" charset="0"/>
              </a:rPr>
              <a:t>Regeneration</a:t>
            </a:r>
            <a:r>
              <a:rPr lang="es-CL" sz="1200" dirty="0">
                <a:effectLst/>
                <a:latin typeface="Segoe UI" panose="020B0502040204020203" pitchFamily="34" charset="0"/>
              </a:rPr>
              <a:t> tuvieron en promedio 50% de </a:t>
            </a:r>
            <a:r>
              <a:rPr lang="es-CL" sz="1200" dirty="0">
                <a:latin typeface="Segoe UI" panose="020B0502040204020203" pitchFamily="34" charset="0"/>
              </a:rPr>
              <a:t>pe</a:t>
            </a:r>
            <a:r>
              <a:rPr lang="es-CL" sz="1200" dirty="0">
                <a:effectLst/>
                <a:latin typeface="Segoe UI" panose="020B0502040204020203" pitchFamily="34" charset="0"/>
              </a:rPr>
              <a:t>rdida en el seguimiento</a:t>
            </a:r>
            <a:r>
              <a:rPr lang="es-CL" sz="1200" dirty="0">
                <a:latin typeface="Segoe UI" panose="020B0502040204020203" pitchFamily="34" charset="0"/>
              </a:rPr>
              <a:t>, pero </a:t>
            </a:r>
            <a:r>
              <a:rPr lang="es-CL" sz="1200" dirty="0">
                <a:effectLst/>
                <a:latin typeface="Segoe UI" panose="020B0502040204020203" pitchFamily="34" charset="0"/>
              </a:rPr>
              <a:t>no reportan diferencias entre </a:t>
            </a:r>
            <a:r>
              <a:rPr lang="es-CL" sz="1200" dirty="0" err="1">
                <a:effectLst/>
                <a:latin typeface="Segoe UI" panose="020B0502040204020203" pitchFamily="34" charset="0"/>
              </a:rPr>
              <a:t>areas</a:t>
            </a:r>
            <a:r>
              <a:rPr lang="es-CL" sz="1200" dirty="0">
                <a:effectLst/>
                <a:latin typeface="Segoe UI" panose="020B0502040204020203" pitchFamily="34" charset="0"/>
              </a:rPr>
              <a:t> intervenidas y de control. </a:t>
            </a:r>
            <a:r>
              <a:rPr lang="es-CL" sz="1200" dirty="0">
                <a:latin typeface="Segoe UI" panose="020B0502040204020203" pitchFamily="34" charset="0"/>
              </a:rPr>
              <a:t> </a:t>
            </a:r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1313571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773237-74DC-D3B6-8101-56784D080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Caso Chileno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95F41E-FBA0-C747-5FDF-87AEDA321A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576" y="1606550"/>
            <a:ext cx="5477516" cy="4718050"/>
          </a:xfrm>
        </p:spPr>
        <p:txBody>
          <a:bodyPr>
            <a:normAutofit fontScale="85000" lnSpcReduction="10000"/>
          </a:bodyPr>
          <a:lstStyle/>
          <a:p>
            <a:r>
              <a:rPr lang="es-ES" dirty="0"/>
              <a:t>Entre 1980 y 2002 construcción de complejos habitacionales del área metropolitana de la ciudad de Santiago.  Resolvió principalmente el déficit cuantitativo, pero no cualitativo </a:t>
            </a:r>
            <a:r>
              <a:rPr lang="es-ES" sz="2100" dirty="0"/>
              <a:t>(Fuentes, Rasse, Bustamante, et. al 2021; </a:t>
            </a:r>
            <a:r>
              <a:rPr lang="es-ES" sz="2100" dirty="0" err="1"/>
              <a:t>Chateau</a:t>
            </a:r>
            <a:r>
              <a:rPr lang="es-ES" sz="2100" dirty="0"/>
              <a:t>, et. al 2020) </a:t>
            </a:r>
            <a:r>
              <a:rPr lang="es-ES" dirty="0"/>
              <a:t>.</a:t>
            </a:r>
          </a:p>
          <a:p>
            <a:endParaRPr lang="es-ES" dirty="0"/>
          </a:p>
          <a:p>
            <a:r>
              <a:rPr lang="es-ES" i="1" dirty="0"/>
              <a:t>Programas </a:t>
            </a:r>
          </a:p>
          <a:p>
            <a:r>
              <a:rPr lang="es-ES" dirty="0"/>
              <a:t>-2006: ”Quiero Mi Barrio”.</a:t>
            </a:r>
          </a:p>
          <a:p>
            <a:r>
              <a:rPr lang="es-ES" dirty="0"/>
              <a:t>-2011: “Mejoramiento de Condominios Sociales/Segunda Oportunidad”. </a:t>
            </a:r>
          </a:p>
          <a:p>
            <a:r>
              <a:rPr lang="es-ES" dirty="0"/>
              <a:t>-</a:t>
            </a:r>
            <a:r>
              <a:rPr lang="es-ES" b="1" dirty="0"/>
              <a:t>2017: “Regeneración de Conjuntos Habitacionales”. </a:t>
            </a:r>
          </a:p>
          <a:p>
            <a:endParaRPr lang="es-ES" dirty="0"/>
          </a:p>
          <a:p>
            <a:endParaRPr lang="en-U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9D47BB0-0266-A246-EC93-2E8D7F3D80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119" t="7244" r="10723" b="7244"/>
          <a:stretch/>
        </p:blipFill>
        <p:spPr>
          <a:xfrm>
            <a:off x="9668136" y="327446"/>
            <a:ext cx="2191571" cy="3063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E91A369-3DF3-CB13-E469-F6FB87F76F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2999" y="116827"/>
            <a:ext cx="3127056" cy="348511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D7BBCB6-9F67-E13D-0603-D55A943268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8698" y="3834850"/>
            <a:ext cx="5371009" cy="2755806"/>
          </a:xfrm>
          <a:prstGeom prst="rect">
            <a:avLst/>
          </a:prstGeom>
        </p:spPr>
      </p:pic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8FB7589F-0288-7DBF-50CA-E1764005D96D}"/>
              </a:ext>
            </a:extLst>
          </p:cNvPr>
          <p:cNvSpPr/>
          <p:nvPr/>
        </p:nvSpPr>
        <p:spPr>
          <a:xfrm>
            <a:off x="4839128" y="5953124"/>
            <a:ext cx="1465782" cy="180547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8E6FE93-93C9-6422-223C-67EAE707121D}"/>
              </a:ext>
            </a:extLst>
          </p:cNvPr>
          <p:cNvSpPr txBox="1"/>
          <p:nvPr/>
        </p:nvSpPr>
        <p:spPr>
          <a:xfrm>
            <a:off x="8396888" y="6590656"/>
            <a:ext cx="18318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dirty="0" err="1"/>
              <a:t>Chateau</a:t>
            </a:r>
            <a:r>
              <a:rPr lang="es-ES" sz="1200" dirty="0"/>
              <a:t>, et. al 2020</a:t>
            </a:r>
            <a:endParaRPr lang="en-US" sz="1200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FD1D8001-07A6-EB06-270E-8089F6DFAB0F}"/>
              </a:ext>
            </a:extLst>
          </p:cNvPr>
          <p:cNvSpPr txBox="1"/>
          <p:nvPr/>
        </p:nvSpPr>
        <p:spPr>
          <a:xfrm>
            <a:off x="6548255" y="3553361"/>
            <a:ext cx="319608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dirty="0"/>
              <a:t>Fuentes, Rasse, Bustamante, et. al 2021</a:t>
            </a:r>
            <a:endParaRPr lang="en-US" sz="1200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798BF0A7-14F0-AE95-1A9B-BFEB930389FD}"/>
              </a:ext>
            </a:extLst>
          </p:cNvPr>
          <p:cNvSpPr txBox="1"/>
          <p:nvPr/>
        </p:nvSpPr>
        <p:spPr>
          <a:xfrm>
            <a:off x="9803893" y="3553361"/>
            <a:ext cx="244639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Rodríguez y </a:t>
            </a:r>
            <a:r>
              <a:rPr lang="en-US" sz="1100" dirty="0" err="1"/>
              <a:t>Sugranyes</a:t>
            </a:r>
            <a:r>
              <a:rPr lang="en-US" sz="1100" dirty="0"/>
              <a:t>, 2005</a:t>
            </a:r>
          </a:p>
        </p:txBody>
      </p:sp>
    </p:spTree>
    <p:extLst>
      <p:ext uri="{BB962C8B-B14F-4D97-AF65-F5344CB8AC3E}">
        <p14:creationId xmlns:p14="http://schemas.microsoft.com/office/powerpoint/2010/main" val="29288883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4A5719-7C73-7F94-0E0D-085402F9F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604" y="0"/>
            <a:ext cx="10515600" cy="1325563"/>
          </a:xfrm>
        </p:spPr>
        <p:txBody>
          <a:bodyPr/>
          <a:lstStyle/>
          <a:p>
            <a:r>
              <a:rPr lang="en-US" b="1" dirty="0" err="1">
                <a:cs typeface="Arial" panose="020B0604020202020204" pitchFamily="34" charset="0"/>
              </a:rPr>
              <a:t>Desafíos</a:t>
            </a:r>
            <a:endParaRPr lang="en-US" b="1" dirty="0">
              <a:cs typeface="Arial" panose="020B0604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3A1BF36-4FA1-6AB3-3BA6-7538771BAB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497" y="1232451"/>
            <a:ext cx="6992373" cy="5337313"/>
          </a:xfrm>
        </p:spPr>
        <p:txBody>
          <a:bodyPr>
            <a:normAutofit lnSpcReduction="10000"/>
          </a:bodyPr>
          <a:lstStyle/>
          <a:p>
            <a:pPr lvl="1"/>
            <a:r>
              <a:rPr lang="es-ES" sz="2800" dirty="0">
                <a:cs typeface="Arial" panose="020B0604020202020204" pitchFamily="34" charset="0"/>
              </a:rPr>
              <a:t>Múltiples variables en diferentes niveles </a:t>
            </a:r>
            <a:r>
              <a:rPr lang="es-ES" sz="1600" dirty="0">
                <a:cs typeface="Arial" panose="020B0604020202020204" pitchFamily="34" charset="0"/>
              </a:rPr>
              <a:t>(</a:t>
            </a:r>
            <a:r>
              <a:rPr lang="en-US" sz="1600" kern="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Cummins, et al. 2017)</a:t>
            </a:r>
            <a:endParaRPr lang="es-ES" sz="1600" dirty="0">
              <a:cs typeface="Arial" panose="020B0604020202020204" pitchFamily="34" charset="0"/>
            </a:endParaRPr>
          </a:p>
          <a:p>
            <a:pPr lvl="2"/>
            <a:r>
              <a:rPr lang="es-ES" dirty="0">
                <a:cs typeface="Arial" panose="020B0604020202020204" pitchFamily="34" charset="0"/>
              </a:rPr>
              <a:t>UR </a:t>
            </a:r>
            <a:r>
              <a:rPr lang="es-ES" dirty="0" err="1">
                <a:cs typeface="Arial" panose="020B0604020202020204" pitchFamily="34" charset="0"/>
              </a:rPr>
              <a:t>tambien</a:t>
            </a:r>
            <a:r>
              <a:rPr lang="es-ES" dirty="0">
                <a:cs typeface="Arial" panose="020B0604020202020204" pitchFamily="34" charset="0"/>
              </a:rPr>
              <a:t> interviene también las viviendas. </a:t>
            </a:r>
          </a:p>
          <a:p>
            <a:pPr lvl="2"/>
            <a:endParaRPr lang="en-US" dirty="0">
              <a:cs typeface="Arial" panose="020B0604020202020204" pitchFamily="34" charset="0"/>
            </a:endParaRPr>
          </a:p>
          <a:p>
            <a:pPr lvl="1"/>
            <a:r>
              <a:rPr lang="en-US" sz="2800" dirty="0" err="1">
                <a:cs typeface="Arial" panose="020B0604020202020204" pitchFamily="34" charset="0"/>
              </a:rPr>
              <a:t>Exposición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prolongada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1600" dirty="0">
                <a:cs typeface="Arial" panose="020B0604020202020204" pitchFamily="34" charset="0"/>
              </a:rPr>
              <a:t>(</a:t>
            </a:r>
            <a:r>
              <a:rPr lang="en-US" sz="1600" dirty="0" err="1">
                <a:cs typeface="Arial" panose="020B0604020202020204" pitchFamily="34" charset="0"/>
              </a:rPr>
              <a:t>Cermakova</a:t>
            </a:r>
            <a:r>
              <a:rPr lang="en-US" sz="1600" dirty="0">
                <a:cs typeface="Arial" panose="020B0604020202020204" pitchFamily="34" charset="0"/>
              </a:rPr>
              <a:t> &amp; </a:t>
            </a:r>
            <a:r>
              <a:rPr lang="en-US" sz="1600" dirty="0" err="1">
                <a:cs typeface="Arial" panose="020B0604020202020204" pitchFamily="34" charset="0"/>
              </a:rPr>
              <a:t>Csajbók</a:t>
            </a:r>
            <a:r>
              <a:rPr lang="en-US" sz="1600" dirty="0">
                <a:cs typeface="Arial" panose="020B0604020202020204" pitchFamily="34" charset="0"/>
              </a:rPr>
              <a:t>, 2023)</a:t>
            </a:r>
          </a:p>
          <a:p>
            <a:pPr lvl="2"/>
            <a:r>
              <a:rPr lang="en-US" dirty="0" err="1">
                <a:cs typeface="Arial" panose="020B0604020202020204" pitchFamily="34" charset="0"/>
              </a:rPr>
              <a:t>Intervenciones</a:t>
            </a:r>
            <a:r>
              <a:rPr lang="en-US" dirty="0">
                <a:cs typeface="Arial" panose="020B0604020202020204" pitchFamily="34" charset="0"/>
              </a:rPr>
              <a:t> de </a:t>
            </a:r>
            <a:r>
              <a:rPr lang="en-US" dirty="0" err="1">
                <a:cs typeface="Arial" panose="020B0604020202020204" pitchFamily="34" charset="0"/>
              </a:rPr>
              <a:t>lenta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US" dirty="0" err="1">
                <a:cs typeface="Arial" panose="020B0604020202020204" pitchFamily="34" charset="0"/>
              </a:rPr>
              <a:t>implementación</a:t>
            </a:r>
            <a:endParaRPr lang="en-US" dirty="0">
              <a:cs typeface="Arial" panose="020B0604020202020204" pitchFamily="34" charset="0"/>
            </a:endParaRPr>
          </a:p>
          <a:p>
            <a:pPr lvl="2"/>
            <a:r>
              <a:rPr lang="en-US" dirty="0" err="1">
                <a:cs typeface="Arial" panose="020B0604020202020204" pitchFamily="34" charset="0"/>
              </a:rPr>
              <a:t>Tiempo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US" dirty="0" err="1">
                <a:cs typeface="Arial" panose="020B0604020202020204" pitchFamily="34" charset="0"/>
              </a:rPr>
              <a:t>expuestos</a:t>
            </a:r>
            <a:r>
              <a:rPr lang="en-US" dirty="0">
                <a:cs typeface="Arial" panose="020B0604020202020204" pitchFamily="34" charset="0"/>
              </a:rPr>
              <a:t> a la </a:t>
            </a:r>
            <a:r>
              <a:rPr lang="en-US" dirty="0" err="1">
                <a:cs typeface="Arial" panose="020B0604020202020204" pitchFamily="34" charset="0"/>
              </a:rPr>
              <a:t>mejora</a:t>
            </a:r>
            <a:r>
              <a:rPr lang="en-US" dirty="0">
                <a:cs typeface="Arial" panose="020B0604020202020204" pitchFamily="34" charset="0"/>
              </a:rPr>
              <a:t> &lt; t </a:t>
            </a:r>
            <a:r>
              <a:rPr lang="en-US" dirty="0" err="1">
                <a:cs typeface="Arial" panose="020B0604020202020204" pitchFamily="34" charset="0"/>
              </a:rPr>
              <a:t>en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US" dirty="0" err="1">
                <a:cs typeface="Arial" panose="020B0604020202020204" pitchFamily="34" charset="0"/>
              </a:rPr>
              <a:t>deterioro</a:t>
            </a:r>
            <a:endParaRPr lang="en-US" dirty="0">
              <a:cs typeface="Arial" panose="020B0604020202020204" pitchFamily="34" charset="0"/>
            </a:endParaRPr>
          </a:p>
          <a:p>
            <a:pPr lvl="2"/>
            <a:r>
              <a:rPr lang="en-US" dirty="0" err="1">
                <a:cs typeface="Arial" panose="020B0604020202020204" pitchFamily="34" charset="0"/>
              </a:rPr>
              <a:t>Expocisión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US" dirty="0" err="1">
                <a:cs typeface="Arial" panose="020B0604020202020204" pitchFamily="34" charset="0"/>
              </a:rPr>
              <a:t>en</a:t>
            </a:r>
            <a:r>
              <a:rPr lang="en-US" dirty="0">
                <a:cs typeface="Arial" panose="020B0604020202020204" pitchFamily="34" charset="0"/>
              </a:rPr>
              <a:t> la </a:t>
            </a:r>
            <a:r>
              <a:rPr lang="en-US" dirty="0" err="1">
                <a:cs typeface="Arial" panose="020B0604020202020204" pitchFamily="34" charset="0"/>
              </a:rPr>
              <a:t>infancia</a:t>
            </a:r>
            <a:r>
              <a:rPr lang="en-US" dirty="0">
                <a:cs typeface="Arial" panose="020B0604020202020204" pitchFamily="34" charset="0"/>
              </a:rPr>
              <a:t> </a:t>
            </a:r>
          </a:p>
          <a:p>
            <a:pPr lvl="2"/>
            <a:endParaRPr lang="en-US" dirty="0">
              <a:cs typeface="Arial" panose="020B0604020202020204" pitchFamily="34" charset="0"/>
            </a:endParaRPr>
          </a:p>
          <a:p>
            <a:pPr lvl="1"/>
            <a:r>
              <a:rPr lang="en-US" sz="2800" dirty="0" err="1">
                <a:cs typeface="Arial" panose="020B0604020202020204" pitchFamily="34" charset="0"/>
              </a:rPr>
              <a:t>Asimetría</a:t>
            </a:r>
            <a:r>
              <a:rPr lang="en-US" sz="2800" dirty="0">
                <a:cs typeface="Arial" panose="020B0604020202020204" pitchFamily="34" charset="0"/>
              </a:rPr>
              <a:t> causal </a:t>
            </a:r>
            <a:r>
              <a:rPr lang="en-US" sz="1600" dirty="0">
                <a:cs typeface="Arial" panose="020B0604020202020204" pitchFamily="34" charset="0"/>
              </a:rPr>
              <a:t>(York &amp; </a:t>
            </a:r>
            <a:r>
              <a:rPr lang="en-US" sz="1600" dirty="0" err="1">
                <a:cs typeface="Arial" panose="020B0604020202020204" pitchFamily="34" charset="0"/>
              </a:rPr>
              <a:t>Ligth</a:t>
            </a:r>
            <a:r>
              <a:rPr lang="en-US" sz="1600" dirty="0">
                <a:cs typeface="Arial" panose="020B0604020202020204" pitchFamily="34" charset="0"/>
              </a:rPr>
              <a:t>, 2017; Ruiz-Tagle &amp;</a:t>
            </a:r>
            <a:r>
              <a:rPr lang="en-US" sz="1600" dirty="0" err="1">
                <a:cs typeface="Arial" panose="020B0604020202020204" pitchFamily="34" charset="0"/>
              </a:rPr>
              <a:t>Urria</a:t>
            </a:r>
            <a:r>
              <a:rPr lang="en-US" sz="1600" dirty="0">
                <a:cs typeface="Arial" panose="020B0604020202020204" pitchFamily="34" charset="0"/>
              </a:rPr>
              <a:t>, 2020)</a:t>
            </a:r>
          </a:p>
          <a:p>
            <a:pPr lvl="2"/>
            <a:r>
              <a:rPr lang="en-US" dirty="0">
                <a:cs typeface="Arial" panose="020B0604020202020204" pitchFamily="34" charset="0"/>
              </a:rPr>
              <a:t>El </a:t>
            </a:r>
            <a:r>
              <a:rPr lang="en-US" dirty="0" err="1">
                <a:cs typeface="Arial" panose="020B0604020202020204" pitchFamily="34" charset="0"/>
              </a:rPr>
              <a:t>deterioro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US" dirty="0" err="1">
                <a:cs typeface="Arial" panose="020B0604020202020204" pitchFamily="34" charset="0"/>
              </a:rPr>
              <a:t>empeora</a:t>
            </a:r>
            <a:r>
              <a:rPr lang="en-US" dirty="0">
                <a:cs typeface="Arial" panose="020B0604020202020204" pitchFamily="34" charset="0"/>
              </a:rPr>
              <a:t> la </a:t>
            </a:r>
            <a:r>
              <a:rPr lang="en-US" dirty="0" err="1">
                <a:cs typeface="Arial" panose="020B0604020202020204" pitchFamily="34" charset="0"/>
              </a:rPr>
              <a:t>salud</a:t>
            </a:r>
            <a:r>
              <a:rPr lang="en-US" dirty="0">
                <a:cs typeface="Arial" panose="020B0604020202020204" pitchFamily="34" charset="0"/>
              </a:rPr>
              <a:t>, </a:t>
            </a:r>
            <a:r>
              <a:rPr lang="en-US" dirty="0" err="1">
                <a:cs typeface="Arial" panose="020B0604020202020204" pitchFamily="34" charset="0"/>
              </a:rPr>
              <a:t>quitarlo</a:t>
            </a:r>
            <a:r>
              <a:rPr lang="en-US" dirty="0">
                <a:cs typeface="Arial" panose="020B0604020202020204" pitchFamily="34" charset="0"/>
              </a:rPr>
              <a:t> no la </a:t>
            </a:r>
            <a:r>
              <a:rPr lang="en-US" dirty="0" err="1">
                <a:cs typeface="Arial" panose="020B0604020202020204" pitchFamily="34" charset="0"/>
              </a:rPr>
              <a:t>reestablece</a:t>
            </a:r>
            <a:endParaRPr lang="en-US" dirty="0">
              <a:cs typeface="Arial" panose="020B0604020202020204" pitchFamily="34" charset="0"/>
            </a:endParaRPr>
          </a:p>
          <a:p>
            <a:pPr lvl="2"/>
            <a:endParaRPr lang="en-US" dirty="0">
              <a:cs typeface="Arial" panose="020B0604020202020204" pitchFamily="34" charset="0"/>
            </a:endParaRPr>
          </a:p>
          <a:p>
            <a:pPr lvl="1"/>
            <a:r>
              <a:rPr lang="en-US" sz="2800" dirty="0" err="1">
                <a:cs typeface="Arial" panose="020B0604020202020204" pitchFamily="34" charset="0"/>
              </a:rPr>
              <a:t>Efectos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indirectos</a:t>
            </a:r>
            <a:r>
              <a:rPr lang="en-US" sz="2800" dirty="0">
                <a:cs typeface="Arial" panose="020B0604020202020204" pitchFamily="34" charset="0"/>
              </a:rPr>
              <a:t> (“spillover”) </a:t>
            </a:r>
            <a:r>
              <a:rPr lang="en-US" sz="1600" dirty="0">
                <a:cs typeface="Arial" panose="020B0604020202020204" pitchFamily="34" charset="0"/>
              </a:rPr>
              <a:t>(Benjamin-Chung, et.al 2018) </a:t>
            </a:r>
            <a:endParaRPr lang="en-US" dirty="0">
              <a:cs typeface="Arial" panose="020B0604020202020204" pitchFamily="34" charset="0"/>
            </a:endParaRPr>
          </a:p>
          <a:p>
            <a:pPr lvl="2"/>
            <a:r>
              <a:rPr lang="en-US" dirty="0">
                <a:cs typeface="Arial" panose="020B0604020202020204" pitchFamily="34" charset="0"/>
              </a:rPr>
              <a:t>El </a:t>
            </a:r>
            <a:r>
              <a:rPr lang="en-US" dirty="0" err="1">
                <a:cs typeface="Arial" panose="020B0604020202020204" pitchFamily="34" charset="0"/>
              </a:rPr>
              <a:t>grupo</a:t>
            </a:r>
            <a:r>
              <a:rPr lang="en-US" dirty="0">
                <a:cs typeface="Arial" panose="020B0604020202020204" pitchFamily="34" charset="0"/>
              </a:rPr>
              <a:t> control se </a:t>
            </a:r>
            <a:r>
              <a:rPr lang="en-US" dirty="0" err="1">
                <a:cs typeface="Arial" panose="020B0604020202020204" pitchFamily="34" charset="0"/>
              </a:rPr>
              <a:t>ve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US" dirty="0" err="1">
                <a:cs typeface="Arial" panose="020B0604020202020204" pitchFamily="34" charset="0"/>
              </a:rPr>
              <a:t>afectado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US" dirty="0" err="1">
                <a:cs typeface="Arial" panose="020B0604020202020204" pitchFamily="34" charset="0"/>
              </a:rPr>
              <a:t>por</a:t>
            </a:r>
            <a:r>
              <a:rPr lang="en-US" dirty="0">
                <a:cs typeface="Arial" panose="020B0604020202020204" pitchFamily="34" charset="0"/>
              </a:rPr>
              <a:t> la </a:t>
            </a:r>
            <a:r>
              <a:rPr lang="en-US" dirty="0" err="1">
                <a:cs typeface="Arial" panose="020B0604020202020204" pitchFamily="34" charset="0"/>
              </a:rPr>
              <a:t>intervención</a:t>
            </a:r>
            <a:endParaRPr lang="en-US" dirty="0">
              <a:cs typeface="Arial" panose="020B0604020202020204" pitchFamily="34" charset="0"/>
            </a:endParaRPr>
          </a:p>
          <a:p>
            <a:pPr lvl="1"/>
            <a:endParaRPr lang="en-US" sz="2800" dirty="0"/>
          </a:p>
          <a:p>
            <a:pPr lvl="2"/>
            <a:endParaRPr lang="en-US" dirty="0"/>
          </a:p>
          <a:p>
            <a:endParaRPr lang="en-U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BBA9B22-8EBB-7117-2A4C-D5D172697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5320" y="1620079"/>
            <a:ext cx="4288483" cy="4283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2921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7C764-B4BB-EAA0-4CD8-8B811BD31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39160B-E26B-3962-4DCD-DF432491A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604" y="0"/>
            <a:ext cx="10515600" cy="1325563"/>
          </a:xfrm>
        </p:spPr>
        <p:txBody>
          <a:bodyPr/>
          <a:lstStyle/>
          <a:p>
            <a:r>
              <a:rPr lang="en-US" b="1" dirty="0" err="1">
                <a:cs typeface="Arial" panose="020B0604020202020204" pitchFamily="34" charset="0"/>
              </a:rPr>
              <a:t>Desafíos</a:t>
            </a:r>
            <a:endParaRPr lang="en-US" b="1" dirty="0">
              <a:cs typeface="Arial" panose="020B0604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EDCC48A-3FAA-74B5-A403-A492FA505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497" y="1232451"/>
            <a:ext cx="6992373" cy="5337313"/>
          </a:xfrm>
        </p:spPr>
        <p:txBody>
          <a:bodyPr>
            <a:normAutofit lnSpcReduction="10000"/>
          </a:bodyPr>
          <a:lstStyle/>
          <a:p>
            <a:pPr lvl="1"/>
            <a:r>
              <a:rPr lang="es-ES" sz="2800" dirty="0">
                <a:cs typeface="Arial" panose="020B0604020202020204" pitchFamily="34" charset="0"/>
              </a:rPr>
              <a:t>Ocurrencia de otros eventos, shocks o crisis en simultaneo ensombrecen el efecto de RU</a:t>
            </a:r>
          </a:p>
          <a:p>
            <a:pPr lvl="1"/>
            <a:endParaRPr lang="es-ES" sz="2800" dirty="0">
              <a:cs typeface="Arial" panose="020B0604020202020204" pitchFamily="34" charset="0"/>
            </a:endParaRPr>
          </a:p>
          <a:p>
            <a:pPr lvl="1"/>
            <a:r>
              <a:rPr lang="en-US" sz="2800" dirty="0">
                <a:effectLst/>
                <a:ea typeface="Aptos" panose="020B0004020202020204" pitchFamily="34" charset="0"/>
              </a:rPr>
              <a:t>En </a:t>
            </a:r>
            <a:r>
              <a:rPr lang="en-US" sz="2800" dirty="0" err="1">
                <a:effectLst/>
                <a:ea typeface="Aptos" panose="020B0004020202020204" pitchFamily="34" charset="0"/>
              </a:rPr>
              <a:t>los</a:t>
            </a:r>
            <a:r>
              <a:rPr lang="en-US" sz="2800" dirty="0">
                <a:effectLst/>
                <a:ea typeface="Aptos" panose="020B0004020202020204" pitchFamily="34" charset="0"/>
              </a:rPr>
              <a:t> </a:t>
            </a:r>
            <a:r>
              <a:rPr lang="en-US" sz="2800" dirty="0">
                <a:ea typeface="Aptos" panose="020B0004020202020204" pitchFamily="34" charset="0"/>
              </a:rPr>
              <a:t>P</a:t>
            </a:r>
            <a:r>
              <a:rPr lang="en-US" sz="2800" dirty="0">
                <a:effectLst/>
                <a:ea typeface="Aptos" panose="020B0004020202020204" pitchFamily="34" charset="0"/>
              </a:rPr>
              <a:t>aises </a:t>
            </a:r>
            <a:r>
              <a:rPr lang="en-US" sz="2800" dirty="0" err="1">
                <a:ea typeface="Aptos" panose="020B0004020202020204" pitchFamily="34" charset="0"/>
              </a:rPr>
              <a:t>B</a:t>
            </a:r>
            <a:r>
              <a:rPr lang="en-US" sz="2800" dirty="0" err="1">
                <a:effectLst/>
                <a:ea typeface="Aptos" panose="020B0004020202020204" pitchFamily="34" charset="0"/>
              </a:rPr>
              <a:t>ajos</a:t>
            </a:r>
            <a:r>
              <a:rPr lang="en-US" sz="2800" dirty="0">
                <a:effectLst/>
                <a:ea typeface="Aptos" panose="020B0004020202020204" pitchFamily="34" charset="0"/>
              </a:rPr>
              <a:t> se </a:t>
            </a:r>
            <a:r>
              <a:rPr lang="en-US" sz="2800" dirty="0" err="1">
                <a:effectLst/>
                <a:ea typeface="Aptos" panose="020B0004020202020204" pitchFamily="34" charset="0"/>
              </a:rPr>
              <a:t>encuentra</a:t>
            </a:r>
            <a:r>
              <a:rPr lang="en-US" sz="2800" dirty="0">
                <a:effectLst/>
                <a:ea typeface="Aptos" panose="020B0004020202020204" pitchFamily="34" charset="0"/>
              </a:rPr>
              <a:t> que </a:t>
            </a:r>
            <a:r>
              <a:rPr lang="en-US" sz="2800" dirty="0" err="1">
                <a:effectLst/>
                <a:ea typeface="Aptos" panose="020B0004020202020204" pitchFamily="34" charset="0"/>
              </a:rPr>
              <a:t>los</a:t>
            </a:r>
            <a:r>
              <a:rPr lang="en-US" sz="2800" dirty="0">
                <a:effectLst/>
                <a:ea typeface="Aptos" panose="020B0004020202020204" pitchFamily="34" charset="0"/>
              </a:rPr>
              <a:t> </a:t>
            </a:r>
            <a:r>
              <a:rPr lang="en-US" sz="2800" dirty="0" err="1">
                <a:effectLst/>
                <a:ea typeface="Aptos" panose="020B0004020202020204" pitchFamily="34" charset="0"/>
              </a:rPr>
              <a:t>distritos</a:t>
            </a:r>
            <a:r>
              <a:rPr lang="en-US" sz="2800" dirty="0">
                <a:effectLst/>
                <a:ea typeface="Aptos" panose="020B0004020202020204" pitchFamily="34" charset="0"/>
              </a:rPr>
              <a:t> </a:t>
            </a:r>
            <a:r>
              <a:rPr lang="en-US" sz="2800" dirty="0" err="1">
                <a:effectLst/>
                <a:ea typeface="Aptos" panose="020B0004020202020204" pitchFamily="34" charset="0"/>
              </a:rPr>
              <a:t>intervenidos</a:t>
            </a:r>
            <a:r>
              <a:rPr lang="en-US" sz="2800" dirty="0">
                <a:effectLst/>
                <a:ea typeface="Aptos" panose="020B0004020202020204" pitchFamily="34" charset="0"/>
              </a:rPr>
              <a:t> no </a:t>
            </a:r>
            <a:r>
              <a:rPr lang="en-US" sz="2800" dirty="0" err="1">
                <a:effectLst/>
                <a:ea typeface="Aptos" panose="020B0004020202020204" pitchFamily="34" charset="0"/>
              </a:rPr>
              <a:t>mejoren</a:t>
            </a:r>
            <a:r>
              <a:rPr lang="en-US" sz="2800" dirty="0">
                <a:effectLst/>
                <a:ea typeface="Aptos" panose="020B0004020202020204" pitchFamily="34" charset="0"/>
              </a:rPr>
              <a:t> </a:t>
            </a:r>
            <a:r>
              <a:rPr lang="en-US" sz="2800" dirty="0" err="1">
                <a:effectLst/>
                <a:ea typeface="Aptos" panose="020B0004020202020204" pitchFamily="34" charset="0"/>
              </a:rPr>
              <a:t>en</a:t>
            </a:r>
            <a:r>
              <a:rPr lang="en-US" sz="2800" dirty="0">
                <a:effectLst/>
                <a:ea typeface="Aptos" panose="020B0004020202020204" pitchFamily="34" charset="0"/>
              </a:rPr>
              <a:t> </a:t>
            </a:r>
            <a:r>
              <a:rPr lang="en-US" sz="2800" dirty="0" err="1">
                <a:effectLst/>
                <a:ea typeface="Aptos" panose="020B0004020202020204" pitchFamily="34" charset="0"/>
              </a:rPr>
              <a:t>salud</a:t>
            </a:r>
            <a:r>
              <a:rPr lang="en-US" sz="2800" dirty="0">
                <a:effectLst/>
                <a:ea typeface="Aptos" panose="020B0004020202020204" pitchFamily="34" charset="0"/>
              </a:rPr>
              <a:t> general </a:t>
            </a:r>
            <a:r>
              <a:rPr lang="en-US" sz="2800" dirty="0" err="1">
                <a:effectLst/>
                <a:ea typeface="Aptos" panose="020B0004020202020204" pitchFamily="34" charset="0"/>
              </a:rPr>
              <a:t>pero</a:t>
            </a:r>
            <a:r>
              <a:rPr lang="en-US" sz="2800" dirty="0">
                <a:effectLst/>
                <a:ea typeface="Aptos" panose="020B0004020202020204" pitchFamily="34" charset="0"/>
              </a:rPr>
              <a:t> se </a:t>
            </a:r>
            <a:r>
              <a:rPr lang="en-US" sz="2800" dirty="0" err="1">
                <a:effectLst/>
                <a:ea typeface="Aptos" panose="020B0004020202020204" pitchFamily="34" charset="0"/>
              </a:rPr>
              <a:t>deteriora</a:t>
            </a:r>
            <a:r>
              <a:rPr lang="en-US" sz="2800" dirty="0">
                <a:effectLst/>
                <a:ea typeface="Aptos" panose="020B0004020202020204" pitchFamily="34" charset="0"/>
              </a:rPr>
              <a:t> </a:t>
            </a:r>
            <a:r>
              <a:rPr lang="en-US" sz="2800" dirty="0" err="1">
                <a:effectLst/>
                <a:ea typeface="Aptos" panose="020B0004020202020204" pitchFamily="34" charset="0"/>
              </a:rPr>
              <a:t>menos</a:t>
            </a:r>
            <a:r>
              <a:rPr lang="en-US" sz="2800" dirty="0">
                <a:effectLst/>
                <a:ea typeface="Aptos" panose="020B0004020202020204" pitchFamily="34" charset="0"/>
              </a:rPr>
              <a:t> con la crisis </a:t>
            </a:r>
            <a:r>
              <a:rPr lang="en-US" sz="2800" dirty="0" err="1">
                <a:effectLst/>
                <a:ea typeface="Aptos" panose="020B0004020202020204" pitchFamily="34" charset="0"/>
              </a:rPr>
              <a:t>economica</a:t>
            </a:r>
            <a:r>
              <a:rPr lang="en-US" sz="2800" dirty="0">
                <a:effectLst/>
                <a:ea typeface="Aptos" panose="020B0004020202020204" pitchFamily="34" charset="0"/>
              </a:rPr>
              <a:t> 2008 (</a:t>
            </a:r>
            <a:r>
              <a:rPr lang="en-US" sz="2800" dirty="0" err="1">
                <a:effectLst/>
                <a:ea typeface="Aptos" panose="020B0004020202020204" pitchFamily="34" charset="0"/>
              </a:rPr>
              <a:t>Droomers</a:t>
            </a:r>
            <a:r>
              <a:rPr lang="en-US" sz="2800" dirty="0">
                <a:effectLst/>
                <a:ea typeface="Aptos" panose="020B0004020202020204" pitchFamily="34" charset="0"/>
              </a:rPr>
              <a:t> et al., 2016)</a:t>
            </a:r>
          </a:p>
          <a:p>
            <a:pPr lvl="1"/>
            <a:endParaRPr lang="en-US" sz="2800" dirty="0">
              <a:effectLst/>
              <a:ea typeface="Aptos" panose="020B0004020202020204" pitchFamily="34" charset="0"/>
            </a:endParaRPr>
          </a:p>
          <a:p>
            <a:pPr lvl="1"/>
            <a:r>
              <a:rPr lang="en-US" sz="2800" dirty="0"/>
              <a:t>En </a:t>
            </a:r>
            <a:r>
              <a:rPr lang="en-US" sz="2800" dirty="0" err="1"/>
              <a:t>España</a:t>
            </a:r>
            <a:r>
              <a:rPr lang="en-US" sz="2800" dirty="0"/>
              <a:t> </a:t>
            </a:r>
            <a:r>
              <a:rPr lang="en-US" sz="2800" dirty="0" err="1"/>
              <a:t>el</a:t>
            </a:r>
            <a:r>
              <a:rPr lang="en-US" sz="2800" dirty="0"/>
              <a:t> </a:t>
            </a:r>
            <a:r>
              <a:rPr lang="en-US" sz="2800" dirty="0" err="1"/>
              <a:t>consumo</a:t>
            </a:r>
            <a:r>
              <a:rPr lang="en-US" sz="2800" dirty="0"/>
              <a:t> de </a:t>
            </a:r>
            <a:r>
              <a:rPr lang="en-US" sz="2800" dirty="0" err="1"/>
              <a:t>ansioliticos</a:t>
            </a:r>
            <a:r>
              <a:rPr lang="en-US" sz="2800" dirty="0"/>
              <a:t> y </a:t>
            </a:r>
            <a:r>
              <a:rPr lang="en-US" sz="2800" dirty="0" err="1"/>
              <a:t>antidepresivos</a:t>
            </a:r>
            <a:r>
              <a:rPr lang="en-US" sz="2800" dirty="0"/>
              <a:t> no </a:t>
            </a:r>
            <a:r>
              <a:rPr lang="en-US" sz="2800" dirty="0" err="1"/>
              <a:t>decae</a:t>
            </a:r>
            <a:r>
              <a:rPr lang="en-US" sz="2800" dirty="0"/>
              <a:t> con UR, </a:t>
            </a:r>
            <a:r>
              <a:rPr lang="en-US" sz="2800" dirty="0" err="1"/>
              <a:t>pero</a:t>
            </a:r>
            <a:r>
              <a:rPr lang="en-US" sz="2800" dirty="0"/>
              <a:t> </a:t>
            </a:r>
            <a:r>
              <a:rPr lang="en-US" sz="2800" dirty="0" err="1"/>
              <a:t>aumenta</a:t>
            </a:r>
            <a:r>
              <a:rPr lang="en-US" sz="2800" dirty="0"/>
              <a:t> </a:t>
            </a:r>
            <a:r>
              <a:rPr lang="en-US" sz="2800" dirty="0" err="1"/>
              <a:t>menos</a:t>
            </a:r>
            <a:r>
              <a:rPr lang="en-US" sz="2800" dirty="0"/>
              <a:t> con la crisis </a:t>
            </a:r>
            <a:r>
              <a:rPr lang="en-US" sz="2800" dirty="0" err="1"/>
              <a:t>económica</a:t>
            </a:r>
            <a:r>
              <a:rPr lang="en-US" sz="2800" dirty="0"/>
              <a:t> </a:t>
            </a: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(Zapata Moya &amp; Navarro </a:t>
            </a:r>
            <a:r>
              <a:rPr lang="en-US" sz="28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Yáñez</a:t>
            </a: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, 2020)</a:t>
            </a:r>
          </a:p>
          <a:p>
            <a:pPr lvl="1"/>
            <a:endParaRPr lang="en-US" sz="2800" dirty="0"/>
          </a:p>
          <a:p>
            <a:pPr lvl="2"/>
            <a:endParaRPr lang="en-US" dirty="0"/>
          </a:p>
          <a:p>
            <a:endParaRPr lang="en-U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DEA394D-84A0-9638-8BEB-FE6953969E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5320" y="1620079"/>
            <a:ext cx="4288483" cy="4283851"/>
          </a:xfrm>
          <a:prstGeom prst="rect">
            <a:avLst/>
          </a:prstGeom>
        </p:spPr>
      </p:pic>
      <p:sp>
        <p:nvSpPr>
          <p:cNvPr id="4" name="Rayo 3">
            <a:extLst>
              <a:ext uri="{FF2B5EF4-FFF2-40B4-BE49-F238E27FC236}">
                <a16:creationId xmlns:a16="http://schemas.microsoft.com/office/drawing/2014/main" id="{BB87CBCD-B0F7-EE0A-FAD4-9183B9F0D567}"/>
              </a:ext>
            </a:extLst>
          </p:cNvPr>
          <p:cNvSpPr/>
          <p:nvPr/>
        </p:nvSpPr>
        <p:spPr>
          <a:xfrm rot="1662406">
            <a:off x="8561836" y="387515"/>
            <a:ext cx="1334925" cy="1876096"/>
          </a:xfrm>
          <a:prstGeom prst="lightningBol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597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B4335A-35EA-B85B-DF08-B7CDC69BC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4800" dirty="0"/>
              <a:t>Objetivos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6BAB459-DC9B-BE74-6124-D17B18287A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677" y="1844099"/>
            <a:ext cx="10770123" cy="4782943"/>
          </a:xfrm>
        </p:spPr>
        <p:txBody>
          <a:bodyPr>
            <a:normAutofit/>
          </a:bodyPr>
          <a:lstStyle/>
          <a:p>
            <a:r>
              <a:rPr lang="es-ES" sz="3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Evaluar el efecto del entorno construido sobre los síntomas de depresión en personas que viven en barrios de vivienda social que se beneficiaron de la UR en Chile entre 2018-2022. </a:t>
            </a:r>
          </a:p>
          <a:p>
            <a:endParaRPr lang="es-ES" sz="32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s-E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Estimar el efecto de la mejora del entorno construido en la disminución de los síntomas de la depresión.</a:t>
            </a:r>
          </a:p>
          <a:p>
            <a:pPr lvl="1"/>
            <a:endParaRPr lang="es-ES" sz="28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s-E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Estimar el efecto protector de la UR sobre los síntomas de depresión durante el confinamiento por Covid-19.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9103280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F0C29-A43F-116B-A44C-7CB9BCF61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07E5E1-F345-05B2-3A27-C7FA18EAA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95" y="136663"/>
            <a:ext cx="10515600" cy="1325563"/>
          </a:xfrm>
        </p:spPr>
        <p:txBody>
          <a:bodyPr/>
          <a:lstStyle/>
          <a:p>
            <a:r>
              <a:rPr lang="en-US" dirty="0" err="1"/>
              <a:t>Métodos</a:t>
            </a:r>
            <a:r>
              <a:rPr lang="en-US" dirty="0"/>
              <a:t>: </a:t>
            </a:r>
            <a:r>
              <a:rPr lang="en-US" dirty="0" err="1"/>
              <a:t>Diseño</a:t>
            </a:r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0F5CBAD-0B6C-B60E-D791-ACA490F12D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085" y="1490345"/>
            <a:ext cx="6334811" cy="3121412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900" b="1" kern="100" dirty="0" err="1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Cuasi-experimento</a:t>
            </a:r>
            <a:r>
              <a:rPr lang="en-US" sz="1900" b="1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</a:t>
            </a:r>
            <a:r>
              <a:rPr lang="en-US" sz="19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RU </a:t>
            </a:r>
            <a:r>
              <a:rPr lang="en-US" sz="1900" kern="100" dirty="0" err="1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como</a:t>
            </a:r>
            <a:r>
              <a:rPr lang="en-US" sz="19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intervención</a:t>
            </a:r>
            <a:r>
              <a:rPr lang="en-US" sz="19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(</a:t>
            </a:r>
            <a:r>
              <a:rPr lang="en-US" sz="1900" kern="100" dirty="0" err="1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experimento</a:t>
            </a:r>
            <a:r>
              <a:rPr lang="en-US" sz="19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natural).  Se </a:t>
            </a:r>
            <a:r>
              <a:rPr lang="en-US" sz="1900" kern="100" dirty="0" err="1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asigna</a:t>
            </a:r>
            <a:r>
              <a:rPr lang="en-US" sz="19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a </a:t>
            </a:r>
            <a:r>
              <a:rPr lang="en-US" sz="1900" kern="100" dirty="0" err="1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nivel</a:t>
            </a:r>
            <a:r>
              <a:rPr lang="en-US" sz="19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de barrio, </a:t>
            </a:r>
            <a:r>
              <a:rPr lang="en-US" sz="1900" kern="100" dirty="0" err="1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independiente</a:t>
            </a:r>
            <a:r>
              <a:rPr lang="en-US" sz="19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de </a:t>
            </a:r>
            <a:r>
              <a:rPr lang="en-US" sz="1900" kern="100" dirty="0" err="1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los</a:t>
            </a:r>
            <a:r>
              <a:rPr lang="en-US" sz="19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síntomas</a:t>
            </a:r>
            <a:r>
              <a:rPr lang="en-US" sz="19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depresivos</a:t>
            </a:r>
            <a:r>
              <a:rPr lang="en-US" sz="19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El grupo de tratamiento</a:t>
            </a:r>
            <a:r>
              <a:rPr lang="es-ES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proviene del estudio RUCAS, un estudio de cohorte prospectivo en un barrio en UR con siete oleadas (2018-2023) de datos recolectados en dos villas de vivienda social, una en la Región Metropolitana (n = 717), la otra en la Región de Valparaíso (n = 238).</a:t>
            </a:r>
          </a:p>
        </p:txBody>
      </p:sp>
      <p:pic>
        <p:nvPicPr>
          <p:cNvPr id="4" name="Picture 2" descr="Resultado de imagen para brisas del mar viÃ±a del mar">
            <a:extLst>
              <a:ext uri="{FF2B5EF4-FFF2-40B4-BE49-F238E27FC236}">
                <a16:creationId xmlns:a16="http://schemas.microsoft.com/office/drawing/2014/main" id="{DECFBAEC-CC79-6E98-C3BB-F92C7DCC6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301" y="1359620"/>
            <a:ext cx="4474576" cy="2215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6 Imagen" descr="MB Aerea.jpg">
            <a:extLst>
              <a:ext uri="{FF2B5EF4-FFF2-40B4-BE49-F238E27FC236}">
                <a16:creationId xmlns:a16="http://schemas.microsoft.com/office/drawing/2014/main" id="{6C3AFFB3-0690-EBAF-218A-BACE9E9EE8F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7085301" y="3946802"/>
            <a:ext cx="4477221" cy="2215756"/>
          </a:xfrm>
          <a:prstGeom prst="rect">
            <a:avLst/>
          </a:prstGeom>
          <a:noFill/>
          <a:scene3d>
            <a:camera prst="orthographicFront">
              <a:rot lat="0" lon="10799999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 descr="Vista de una ciudad&#10;&#10;Descripción generada automáticamente con confianza baja">
            <a:extLst>
              <a:ext uri="{FF2B5EF4-FFF2-40B4-BE49-F238E27FC236}">
                <a16:creationId xmlns:a16="http://schemas.microsoft.com/office/drawing/2014/main" id="{6F3E5B1B-94FF-71F8-7A5E-7C79E55321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937"/>
          <a:stretch/>
        </p:blipFill>
        <p:spPr>
          <a:xfrm rot="5400000">
            <a:off x="4092298" y="4716797"/>
            <a:ext cx="1887744" cy="166441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C3EF0A5-0DCE-4917-14AA-4C7075AA988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166" t="16427" r="8243" b="23711"/>
          <a:stretch/>
        </p:blipFill>
        <p:spPr>
          <a:xfrm>
            <a:off x="613140" y="4862194"/>
            <a:ext cx="2984825" cy="1565683"/>
          </a:xfrm>
          <a:prstGeom prst="rect">
            <a:avLst/>
          </a:prstGeom>
        </p:spPr>
      </p:pic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F9B56583-40C6-FD84-68AB-38778CE72F18}"/>
              </a:ext>
            </a:extLst>
          </p:cNvPr>
          <p:cNvSpPr/>
          <p:nvPr/>
        </p:nvSpPr>
        <p:spPr>
          <a:xfrm>
            <a:off x="3386486" y="5455632"/>
            <a:ext cx="506704" cy="2813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D16C77C-653D-08FA-02C5-B45ED4D6E6E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10759407" y="203612"/>
            <a:ext cx="800470" cy="78458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E3D0E33-A98D-0F66-FF23-C7B63C9AD38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5783" y="203612"/>
            <a:ext cx="999753" cy="78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8843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B8E95C-8BB2-0E93-5709-1F357B1A5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994" y="145678"/>
            <a:ext cx="10515600" cy="1325563"/>
          </a:xfrm>
        </p:spPr>
        <p:txBody>
          <a:bodyPr/>
          <a:lstStyle/>
          <a:p>
            <a:r>
              <a:rPr lang="en-US" dirty="0" err="1"/>
              <a:t>Métodos</a:t>
            </a:r>
            <a:r>
              <a:rPr lang="en-US" dirty="0"/>
              <a:t>: </a:t>
            </a:r>
            <a:r>
              <a:rPr lang="en-US" dirty="0" err="1"/>
              <a:t>Muestra</a:t>
            </a:r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CD10FF-7BCE-6EF4-E29D-486D6675FF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103" y="1471241"/>
            <a:ext cx="4377324" cy="5221789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16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El grupo control </a:t>
            </a:r>
            <a:r>
              <a:rPr lang="es-ES" sz="1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proviene de las regiones Metropolitana y Valparaíso de la Encuesta Social Longitudinal de Chile (ELSOC). Un criterio de exclusión aplicado a la muestra control fue vivir en un barrio de renta alta y haberse cambiado de residencia en algún momento desde 2017</a:t>
            </a:r>
            <a:endParaRPr lang="es-ES" sz="16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1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Utilizamos el paquete R "</a:t>
            </a:r>
            <a:r>
              <a:rPr lang="es-ES" sz="16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matchit</a:t>
            </a:r>
            <a:r>
              <a:rPr lang="es-ES" sz="1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" con "</a:t>
            </a:r>
            <a:r>
              <a:rPr lang="es-ES" sz="16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nearest</a:t>
            </a:r>
            <a:r>
              <a:rPr lang="es-ES" sz="1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" y "</a:t>
            </a:r>
            <a:r>
              <a:rPr lang="es-ES" sz="16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glm</a:t>
            </a:r>
            <a:r>
              <a:rPr lang="es-ES" sz="1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" para hacer coincidir el control (n=254 y n=233, respectivamente) con los casos de tratamiento utilizando variables basales: síntomas depresivos, sexo, edad y escolaridad (RUCAS: 2018-19; ELSOC: 2017-18). El resultado fue la sintomatología depresiva medida con el PHQ-2 como variable continua (puntuación de 0 a 6).</a:t>
            </a:r>
            <a:endParaRPr lang="en-US" sz="24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CC34933-D866-ABE8-E626-D76D30244646}"/>
              </a:ext>
            </a:extLst>
          </p:cNvPr>
          <p:cNvSpPr txBox="1"/>
          <p:nvPr/>
        </p:nvSpPr>
        <p:spPr>
          <a:xfrm>
            <a:off x="4881497" y="5167312"/>
            <a:ext cx="7250021" cy="1370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6400" indent="-406400">
              <a:lnSpc>
                <a:spcPct val="107000"/>
              </a:lnSpc>
              <a:spcAft>
                <a:spcPts val="800"/>
              </a:spcAft>
            </a:pPr>
            <a:r>
              <a:rPr lang="en-US" sz="1200" kern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Baeza F, Vives Vergara A, González F, et al. The </a:t>
            </a:r>
            <a:r>
              <a:rPr lang="en-US" sz="1200" kern="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Regeneración</a:t>
            </a:r>
            <a:r>
              <a:rPr lang="en-US" sz="1200" kern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Urbana, Calidad de Vida y Salud </a:t>
            </a:r>
            <a:r>
              <a:rPr lang="en-US" sz="1200" b="1" kern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- RUCAS </a:t>
            </a:r>
            <a:r>
              <a:rPr lang="en-US" sz="1200" kern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project: a Chilean multi-methods study to evaluate the impact of urban regeneration on resident health and wellbeing. </a:t>
            </a:r>
            <a:r>
              <a:rPr lang="es-CL" sz="1200" i="1" kern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BMC </a:t>
            </a:r>
            <a:r>
              <a:rPr lang="es-CL" sz="1200" i="1" kern="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Public</a:t>
            </a:r>
            <a:r>
              <a:rPr lang="es-CL" sz="1200" i="1" kern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Health</a:t>
            </a:r>
            <a:r>
              <a:rPr lang="es-CL" sz="1200" kern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2021;21(1):728. doi:10.1186/s12889-021-10739-3</a:t>
            </a:r>
            <a:endParaRPr lang="en-US" sz="1100" kern="100" dirty="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06400" indent="-406400">
              <a:lnSpc>
                <a:spcPct val="107000"/>
              </a:lnSpc>
              <a:spcAft>
                <a:spcPts val="800"/>
              </a:spcAft>
            </a:pPr>
            <a:r>
              <a:rPr lang="es-CL" sz="1200" kern="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Centro de Estudios de Conflicto y Cohesión Social. Estudio Longitudinal Social de Chile, Versión Panel Combinada </a:t>
            </a:r>
            <a:r>
              <a:rPr lang="es-CL" sz="1200" b="1" kern="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(</a:t>
            </a:r>
            <a:r>
              <a:rPr lang="es-CL" sz="1200" b="1" kern="0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ELSOC</a:t>
            </a:r>
            <a:r>
              <a:rPr lang="es-CL" sz="1200" kern="0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_Long</a:t>
            </a:r>
            <a:r>
              <a:rPr lang="es-CL" sz="1200" kern="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). </a:t>
            </a:r>
            <a:r>
              <a:rPr lang="en-US" sz="1200" kern="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Published online 2022. www.coes.c</a:t>
            </a:r>
            <a:endParaRPr lang="en-US" sz="1200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DCBAFD2-7121-9D83-579C-978BC0AB9C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7876" y="1690688"/>
            <a:ext cx="7250021" cy="2630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8536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C74F4-E627-2CD3-F23E-7061ED353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2E5BB5-2563-4DF4-09AD-2D9AC7F4D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567" y="164970"/>
            <a:ext cx="10515600" cy="1325563"/>
          </a:xfrm>
        </p:spPr>
        <p:txBody>
          <a:bodyPr/>
          <a:lstStyle/>
          <a:p>
            <a:r>
              <a:rPr lang="en-US" dirty="0" err="1"/>
              <a:t>Métodos</a:t>
            </a:r>
            <a:r>
              <a:rPr lang="en-US" dirty="0"/>
              <a:t>: </a:t>
            </a:r>
            <a:r>
              <a:rPr lang="en-US" dirty="0" err="1"/>
              <a:t>Muestra</a:t>
            </a:r>
            <a:endParaRPr lang="en-US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51CE66F-A419-E687-9371-D336B0332890}"/>
              </a:ext>
            </a:extLst>
          </p:cNvPr>
          <p:cNvSpPr txBox="1"/>
          <p:nvPr/>
        </p:nvSpPr>
        <p:spPr>
          <a:xfrm>
            <a:off x="4881497" y="5569768"/>
            <a:ext cx="6962781" cy="1009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6400" indent="-406400">
              <a:lnSpc>
                <a:spcPct val="107000"/>
              </a:lnSpc>
              <a:spcAft>
                <a:spcPts val="800"/>
              </a:spcAft>
            </a:pPr>
            <a:r>
              <a:rPr lang="en-US" sz="1000" kern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Baeza F, Vives Vergara A, González F, et al. The </a:t>
            </a:r>
            <a:r>
              <a:rPr lang="en-US" sz="1000" kern="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Regeneración</a:t>
            </a:r>
            <a:r>
              <a:rPr lang="en-US" sz="1000" kern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Urbana, Calidad de Vida y Salud </a:t>
            </a:r>
            <a:r>
              <a:rPr lang="en-US" sz="1000" b="1" kern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- RUCAS </a:t>
            </a:r>
            <a:r>
              <a:rPr lang="en-US" sz="1000" kern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project: a Chilean multi-methods study to evaluate the impact of urban regeneration on resident health and wellbeing. </a:t>
            </a:r>
            <a:r>
              <a:rPr lang="es-CL" sz="1000" i="1" kern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BMC </a:t>
            </a:r>
            <a:r>
              <a:rPr lang="es-CL" sz="1000" i="1" kern="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Public</a:t>
            </a:r>
            <a:r>
              <a:rPr lang="es-CL" sz="1000" i="1" kern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Health</a:t>
            </a:r>
            <a:r>
              <a:rPr lang="es-CL" sz="1000" kern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2021;21(1):728. doi:10.1186/s12889-021-10739-3</a:t>
            </a:r>
            <a:endParaRPr lang="en-US" sz="900" kern="100" dirty="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06400" indent="-406400">
              <a:lnSpc>
                <a:spcPct val="107000"/>
              </a:lnSpc>
              <a:spcAft>
                <a:spcPts val="800"/>
              </a:spcAft>
            </a:pPr>
            <a:r>
              <a:rPr lang="es-CL" sz="1000" kern="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Centro de Estudios de Conflicto y Cohesión Social. Estudio Longitudinal Social de Chile, Versión Panel Combinada </a:t>
            </a:r>
            <a:r>
              <a:rPr lang="es-CL" sz="1000" b="1" kern="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(</a:t>
            </a:r>
            <a:r>
              <a:rPr lang="es-CL" sz="1000" b="1" kern="0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ELSOC</a:t>
            </a:r>
            <a:r>
              <a:rPr lang="es-CL" sz="1000" kern="0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_Long</a:t>
            </a:r>
            <a:r>
              <a:rPr lang="es-CL" sz="1000" kern="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). </a:t>
            </a:r>
            <a:r>
              <a:rPr lang="en-US" sz="1000" kern="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Published online 2022. www.coes.c</a:t>
            </a:r>
            <a:endParaRPr lang="en-US" sz="1000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29CAEFC-8CE7-24B7-0689-16BD6F3643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7876" y="1690688"/>
            <a:ext cx="7250021" cy="263041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EF798AA-2F7E-7312-8174-9BC7D04212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5480" y="1562948"/>
            <a:ext cx="7519637" cy="2933638"/>
          </a:xfrm>
          <a:prstGeom prst="rect">
            <a:avLst/>
          </a:prstGeom>
        </p:spPr>
      </p:pic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C9D2AF36-4CF4-410A-E501-1F256F7047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103" y="1471241"/>
            <a:ext cx="4377324" cy="5221789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16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El grupo control </a:t>
            </a:r>
            <a:r>
              <a:rPr lang="es-ES" sz="1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proviene de las regiones Metropolitana y Valparaíso de la Encuesta Social Longitudinal de Chile (ELSOC). Un criterio de exclusión aplicado a la muestra control fue vivir en un barrio de renta alta y haberse cambiado de residencia en algún momento desde 2017</a:t>
            </a:r>
            <a:endParaRPr lang="es-ES" sz="16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1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Utilizamos el paquete R "</a:t>
            </a:r>
            <a:r>
              <a:rPr lang="es-ES" sz="16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matchit</a:t>
            </a:r>
            <a:r>
              <a:rPr lang="es-ES" sz="1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" con "</a:t>
            </a:r>
            <a:r>
              <a:rPr lang="es-ES" sz="16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nearest</a:t>
            </a:r>
            <a:r>
              <a:rPr lang="es-ES" sz="1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" y "</a:t>
            </a:r>
            <a:r>
              <a:rPr lang="es-ES" sz="16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glm</a:t>
            </a:r>
            <a:r>
              <a:rPr lang="es-ES" sz="1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" para hacer coincidir el control (n=254 y n=233, respectivamente) con los casos de tratamiento utilizando variables basales: síntomas depresivos, sexo, edad y escolaridad (RUCAS: 2018-19; ELSOC: 2017-18). El resultado fue la sintomatología depresiva medida con el PHQ-2 como variable continua (puntuación de 0 a 6).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387398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85A4B-65BF-9EE7-DC73-122B7D570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10A349-4231-E580-B4E9-E17A01DC9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806" y="162971"/>
            <a:ext cx="10515600" cy="1325563"/>
          </a:xfrm>
        </p:spPr>
        <p:txBody>
          <a:bodyPr/>
          <a:lstStyle/>
          <a:p>
            <a:r>
              <a:rPr lang="en-US" dirty="0" err="1"/>
              <a:t>Métodos</a:t>
            </a:r>
            <a:r>
              <a:rPr lang="en-US" dirty="0"/>
              <a:t>: </a:t>
            </a:r>
            <a:r>
              <a:rPr lang="en-US" dirty="0" err="1"/>
              <a:t>Muestra</a:t>
            </a:r>
            <a:endParaRPr lang="en-US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1F509FB-8C71-B99F-4A55-FAC4457868F3}"/>
              </a:ext>
            </a:extLst>
          </p:cNvPr>
          <p:cNvSpPr txBox="1"/>
          <p:nvPr/>
        </p:nvSpPr>
        <p:spPr>
          <a:xfrm>
            <a:off x="4881497" y="5569768"/>
            <a:ext cx="6962781" cy="1009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6400" indent="-406400">
              <a:lnSpc>
                <a:spcPct val="107000"/>
              </a:lnSpc>
              <a:spcAft>
                <a:spcPts val="800"/>
              </a:spcAft>
            </a:pPr>
            <a:r>
              <a:rPr lang="en-US" sz="1000" kern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Baeza F, Vives Vergara A, González F, et al. The </a:t>
            </a:r>
            <a:r>
              <a:rPr lang="en-US" sz="1000" kern="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Regeneración</a:t>
            </a:r>
            <a:r>
              <a:rPr lang="en-US" sz="1000" kern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Urbana, Calidad de Vida y Salud </a:t>
            </a:r>
            <a:r>
              <a:rPr lang="en-US" sz="1000" b="1" kern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- RUCAS </a:t>
            </a:r>
            <a:r>
              <a:rPr lang="en-US" sz="1000" kern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project: a Chilean multi-methods study to evaluate the impact of urban regeneration on resident health and wellbeing. </a:t>
            </a:r>
            <a:r>
              <a:rPr lang="es-CL" sz="1000" i="1" kern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BMC </a:t>
            </a:r>
            <a:r>
              <a:rPr lang="es-CL" sz="1000" i="1" kern="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Public</a:t>
            </a:r>
            <a:r>
              <a:rPr lang="es-CL" sz="1000" i="1" kern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Health</a:t>
            </a:r>
            <a:r>
              <a:rPr lang="es-CL" sz="1000" kern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2021;21(1):728. doi:10.1186/s12889-021-10739-3</a:t>
            </a:r>
            <a:endParaRPr lang="en-US" sz="900" kern="100" dirty="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06400" indent="-406400">
              <a:lnSpc>
                <a:spcPct val="107000"/>
              </a:lnSpc>
              <a:spcAft>
                <a:spcPts val="800"/>
              </a:spcAft>
            </a:pPr>
            <a:r>
              <a:rPr lang="es-CL" sz="1000" kern="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Centro de Estudios de Conflicto y Cohesión Social. Estudio Longitudinal Social de Chile, Versión Panel Combinada </a:t>
            </a:r>
            <a:r>
              <a:rPr lang="es-CL" sz="1000" b="1" kern="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(</a:t>
            </a:r>
            <a:r>
              <a:rPr lang="es-CL" sz="1000" b="1" kern="0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ELSOC</a:t>
            </a:r>
            <a:r>
              <a:rPr lang="es-CL" sz="1000" kern="0" dirty="0" err="1">
                <a:effectLst/>
                <a:latin typeface="Arial" panose="020B0604020202020204" pitchFamily="34" charset="0"/>
                <a:ea typeface="Aptos" panose="020B0004020202020204" pitchFamily="34" charset="0"/>
              </a:rPr>
              <a:t>_Long</a:t>
            </a:r>
            <a:r>
              <a:rPr lang="es-CL" sz="1000" kern="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). </a:t>
            </a:r>
            <a:r>
              <a:rPr lang="en-US" sz="1000" kern="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Published online 2022. www.coes.c</a:t>
            </a:r>
            <a:endParaRPr lang="en-US" sz="1000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4EFB8E12-C8B0-FC27-3F47-D2183E5CAF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7876" y="1690688"/>
            <a:ext cx="7250021" cy="263041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DAF74A5-1B46-409E-3702-F586818BC2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5480" y="1562948"/>
            <a:ext cx="7519637" cy="293363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E405CBA-6631-FAAE-40D4-2FDD15B5D7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0287" y="1741731"/>
            <a:ext cx="7250021" cy="2680441"/>
          </a:xfrm>
          <a:prstGeom prst="rect">
            <a:avLst/>
          </a:prstGeom>
        </p:spPr>
      </p:pic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D9D6B014-283C-FAB3-3DFA-68B1D50083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103" y="1471241"/>
            <a:ext cx="4377324" cy="5221789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16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El grupo control </a:t>
            </a:r>
            <a:r>
              <a:rPr lang="es-ES" sz="1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proviene de las regiones Metropolitana y Valparaíso de la Encuesta Social Longitudinal de Chile (ELSOC). Un criterio de exclusión aplicado a la muestra control fue vivir en un barrio de renta alta y haberse cambiado de residencia en algún momento desde 2017</a:t>
            </a:r>
            <a:endParaRPr lang="es-ES" sz="16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1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Utilizamos el paquete R "</a:t>
            </a:r>
            <a:r>
              <a:rPr lang="es-ES" sz="16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matchit</a:t>
            </a:r>
            <a:r>
              <a:rPr lang="es-ES" sz="1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" con "</a:t>
            </a:r>
            <a:r>
              <a:rPr lang="es-ES" sz="16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nearest</a:t>
            </a:r>
            <a:r>
              <a:rPr lang="es-ES" sz="1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" y "</a:t>
            </a:r>
            <a:r>
              <a:rPr lang="es-ES" sz="16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glm</a:t>
            </a:r>
            <a:r>
              <a:rPr lang="es-ES" sz="1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" para hacer coincidir el control (n=254 y n=233, respectivamente) con los casos de tratamiento utilizando variables basales: síntomas depresivos, sexo, edad y escolaridad (RUCAS: 2018-19; ELSOC: 2017-18). El resultado fue la sintomatología depresiva medida con el PHQ-2 como variable continua (puntuación de 0 a 6).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01699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E6E7E-D589-1559-0964-7B77573148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05FCBE-95D2-68E5-7E56-6B54406E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078" y="184547"/>
            <a:ext cx="10515600" cy="1325563"/>
          </a:xfrm>
        </p:spPr>
        <p:txBody>
          <a:bodyPr/>
          <a:lstStyle/>
          <a:p>
            <a:r>
              <a:rPr lang="en-US" dirty="0" err="1"/>
              <a:t>Introducción</a:t>
            </a:r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A5B95D2-442B-3CA3-7961-7D34748EDB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688" y="1586992"/>
            <a:ext cx="5128968" cy="508646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>
                <a:ea typeface="Aptos" panose="020B0004020202020204" pitchFamily="34" charset="0"/>
              </a:rPr>
              <a:t>L</a:t>
            </a:r>
            <a:r>
              <a:rPr lang="es-ES" dirty="0">
                <a:ea typeface="Aptos" panose="020B0004020202020204" pitchFamily="34" charset="0"/>
              </a:rPr>
              <a:t>os entornos urbanos son particularmente estresantes para las poblaciones desfavorecidas</a:t>
            </a:r>
            <a:r>
              <a:rPr lang="es-ES" sz="2000" baseline="30000" dirty="0"/>
              <a:t> </a:t>
            </a:r>
            <a:r>
              <a:rPr lang="es-ES" sz="2000" dirty="0">
                <a:ea typeface="Aptos" panose="020B0004020202020204" pitchFamily="34" charset="0"/>
              </a:rPr>
              <a:t>(</a:t>
            </a:r>
            <a:r>
              <a:rPr lang="es-ES" sz="2000" dirty="0" err="1">
                <a:ea typeface="Aptos" panose="020B0004020202020204" pitchFamily="34" charset="0"/>
              </a:rPr>
              <a:t>Gruebner</a:t>
            </a:r>
            <a:r>
              <a:rPr lang="es-ES" sz="2000" dirty="0">
                <a:ea typeface="Aptos" panose="020B0004020202020204" pitchFamily="34" charset="0"/>
              </a:rPr>
              <a:t>, </a:t>
            </a:r>
            <a:r>
              <a:rPr lang="es-ES" sz="2000" dirty="0" err="1">
                <a:ea typeface="Aptos" panose="020B0004020202020204" pitchFamily="34" charset="0"/>
              </a:rPr>
              <a:t>et.al</a:t>
            </a:r>
            <a:r>
              <a:rPr lang="es-ES" sz="2000" dirty="0">
                <a:ea typeface="Aptos" panose="020B0004020202020204" pitchFamily="34" charset="0"/>
              </a:rPr>
              <a:t>, 2017).</a:t>
            </a:r>
          </a:p>
          <a:p>
            <a:pPr algn="just"/>
            <a:r>
              <a:rPr lang="es-ES" sz="2000" dirty="0">
                <a:ea typeface="Aptos" panose="020B0004020202020204" pitchFamily="34" charset="0"/>
              </a:rPr>
              <a:t> </a:t>
            </a:r>
          </a:p>
          <a:p>
            <a:pPr algn="just"/>
            <a:r>
              <a:rPr lang="es-ES" dirty="0">
                <a:ea typeface="Aptos" panose="020B0004020202020204" pitchFamily="34" charset="0"/>
              </a:rPr>
              <a:t>Población urbana en crecimiento, dificultad de acceso a vivienda y crisis socioambientales </a:t>
            </a:r>
            <a:r>
              <a:rPr lang="es-ES" sz="2000" dirty="0">
                <a:ea typeface="Aptos" panose="020B0004020202020204" pitchFamily="34" charset="0"/>
              </a:rPr>
              <a:t>(</a:t>
            </a:r>
            <a:r>
              <a:rPr lang="es-ES" sz="2000" dirty="0" err="1">
                <a:ea typeface="Aptos" panose="020B0004020202020204" pitchFamily="34" charset="0"/>
              </a:rPr>
              <a:t>Charlson</a:t>
            </a:r>
            <a:r>
              <a:rPr lang="es-ES" sz="2000" dirty="0">
                <a:ea typeface="Aptos" panose="020B0004020202020204" pitchFamily="34" charset="0"/>
              </a:rPr>
              <a:t>, </a:t>
            </a:r>
            <a:r>
              <a:rPr lang="es-ES" sz="2000" dirty="0" err="1">
                <a:ea typeface="Aptos" panose="020B0004020202020204" pitchFamily="34" charset="0"/>
              </a:rPr>
              <a:t>et.al</a:t>
            </a:r>
            <a:r>
              <a:rPr lang="es-ES" sz="2000" dirty="0">
                <a:ea typeface="Aptos" panose="020B0004020202020204" pitchFamily="34" charset="0"/>
              </a:rPr>
              <a:t>,  2019)</a:t>
            </a:r>
          </a:p>
          <a:p>
            <a:pPr algn="just"/>
            <a:r>
              <a:rPr lang="es-ES" sz="2000" dirty="0">
                <a:ea typeface="Aptos" panose="020B0004020202020204" pitchFamily="34" charset="0"/>
              </a:rPr>
              <a:t> </a:t>
            </a:r>
            <a:r>
              <a:rPr lang="es-ES" dirty="0">
                <a:ea typeface="Aptos" panose="020B0004020202020204" pitchFamily="34" charset="0"/>
              </a:rPr>
              <a:t>
Políticas públicas (RU) que  modifican el entorno podrían tener un impacto importante en la salud de la población </a:t>
            </a:r>
            <a:r>
              <a:rPr lang="es-ES" sz="1800" dirty="0">
                <a:ea typeface="Aptos" panose="020B0004020202020204" pitchFamily="34" charset="0"/>
              </a:rPr>
              <a:t>(</a:t>
            </a:r>
            <a:r>
              <a:rPr lang="es-ES" sz="1800" dirty="0" err="1">
                <a:ea typeface="Aptos" panose="020B0004020202020204" pitchFamily="34" charset="0"/>
              </a:rPr>
              <a:t>Kjellstrom</a:t>
            </a:r>
            <a:r>
              <a:rPr lang="es-ES" sz="1800" dirty="0">
                <a:ea typeface="Aptos" panose="020B0004020202020204" pitchFamily="34" charset="0"/>
              </a:rPr>
              <a:t> &amp; Mercado, 2008)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69E3A77-4111-175C-BF2A-3131F4D4B5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59" t="2367" r="1892"/>
          <a:stretch/>
        </p:blipFill>
        <p:spPr>
          <a:xfrm>
            <a:off x="6096000" y="1586992"/>
            <a:ext cx="5866225" cy="328251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6A0D231-CAC4-E142-9444-9505E83BFB4F}"/>
              </a:ext>
            </a:extLst>
          </p:cNvPr>
          <p:cNvSpPr txBox="1"/>
          <p:nvPr/>
        </p:nvSpPr>
        <p:spPr>
          <a:xfrm>
            <a:off x="6293767" y="5208016"/>
            <a:ext cx="547068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Borrell C, Novoa AM, Perez K. Housing conditions, health and health inequalities. Front Environ Heal. 2023;1. doi:10.3389/fenvh.2022.1080846</a:t>
            </a:r>
          </a:p>
        </p:txBody>
      </p:sp>
    </p:spTree>
    <p:extLst>
      <p:ext uri="{BB962C8B-B14F-4D97-AF65-F5344CB8AC3E}">
        <p14:creationId xmlns:p14="http://schemas.microsoft.com/office/powerpoint/2010/main" val="18675791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33E1DA-B09B-EC22-C949-73FFC2C73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Variables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0AB48A-B6CE-D49D-D440-644949E38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 lnSpcReduction="20000"/>
          </a:bodyPr>
          <a:lstStyle/>
          <a:p>
            <a:r>
              <a:rPr lang="es-CL" b="1" dirty="0" err="1"/>
              <a:t>Sintomas</a:t>
            </a:r>
            <a:r>
              <a:rPr lang="es-CL" b="1" dirty="0"/>
              <a:t> depresivos: </a:t>
            </a:r>
            <a:r>
              <a:rPr lang="es-CL" dirty="0"/>
              <a:t>(PHQ-2), un cuestionario de dos preguntas tipo </a:t>
            </a:r>
            <a:r>
              <a:rPr lang="es-CL" dirty="0" err="1"/>
              <a:t>likert</a:t>
            </a:r>
            <a:r>
              <a:rPr lang="es-CL" dirty="0"/>
              <a:t> que evalúa síntomas centrales en la depresión: “Poco interés o placer en hacer las cosas y “Se ha sentido decaído(a), deprimido(a) o sin esperanzas . Puntaje de 0 a 6 puntos. 3 o más puntos indican alta</a:t>
            </a:r>
          </a:p>
          <a:p>
            <a:r>
              <a:rPr lang="es-CL" b="1" dirty="0"/>
              <a:t>Tratamiento: </a:t>
            </a:r>
            <a:r>
              <a:rPr lang="es-CL" dirty="0"/>
              <a:t>Se considera como “tratadas” a las personas que viven en barrios en RU. La intervención implica mejoramiento del entorno construido, luces, calles y plazas, incluyendo áreas verdes y espacios recreativos.  </a:t>
            </a:r>
          </a:p>
          <a:p>
            <a:r>
              <a:rPr lang="es-CL" b="1" dirty="0"/>
              <a:t>Tiempo</a:t>
            </a:r>
            <a:r>
              <a:rPr lang="es-CL" dirty="0"/>
              <a:t>: Antes y después de la intervención. Esta variable solo tenía ambos valores para el barrio en RM.</a:t>
            </a:r>
          </a:p>
          <a:p>
            <a:r>
              <a:rPr lang="es-CL" b="1" dirty="0"/>
              <a:t>Periodo</a:t>
            </a:r>
            <a:r>
              <a:rPr lang="es-CL" dirty="0"/>
              <a:t>: variable momento de medición, usando intervalos de 3 meses para comparabilidad entre bases de datos.</a:t>
            </a:r>
          </a:p>
          <a:p>
            <a:r>
              <a:rPr lang="es-CL" b="1" dirty="0"/>
              <a:t>Cuarentas COVID: </a:t>
            </a:r>
            <a:r>
              <a:rPr lang="es-CL" dirty="0"/>
              <a:t>Variable que indica antes y después del inicio de cuarentenas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0989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8671E-4551-D682-1B20-6785D2C9E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EE712F-5B1F-83C1-4903-F26D09E4F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2335"/>
          </a:xfrm>
        </p:spPr>
        <p:txBody>
          <a:bodyPr/>
          <a:lstStyle/>
          <a:p>
            <a:r>
              <a:rPr lang="en-US" dirty="0" err="1"/>
              <a:t>Análisis</a:t>
            </a:r>
            <a:r>
              <a:rPr lang="en-US" dirty="0"/>
              <a:t> </a:t>
            </a:r>
            <a:r>
              <a:rPr lang="en-US" dirty="0" err="1"/>
              <a:t>estadístico</a:t>
            </a:r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0706E62-0EBA-4BE4-B89D-BC83E0E947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206" y="1558711"/>
            <a:ext cx="11274457" cy="4276479"/>
          </a:xfrm>
        </p:spPr>
        <p:txBody>
          <a:bodyPr>
            <a:normAutofit fontScale="925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kern="100" dirty="0">
                <a:ea typeface="Aptos" panose="020B0004020202020204" pitchFamily="34" charset="0"/>
                <a:cs typeface="Arial" panose="020B0604020202020204" pitchFamily="34" charset="0"/>
              </a:rPr>
              <a:t>Diferencias en diferencias utilizando modelos de regresión lineal mixta para estimar el efecto de la mejora del entorno construido sobre los síntomas depresivos (PHQ-2). El </a:t>
            </a:r>
            <a:r>
              <a:rPr lang="en-US" sz="2400" b="1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β</a:t>
            </a:r>
            <a:r>
              <a:rPr lang="en-US" sz="2400" b="1" kern="100" baseline="-250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3</a:t>
            </a:r>
            <a:r>
              <a:rPr lang="es-ES" sz="2400" kern="100" dirty="0">
                <a:ea typeface="Aptos" panose="020B0004020202020204" pitchFamily="34" charset="0"/>
                <a:cs typeface="Arial" panose="020B0604020202020204" pitchFamily="34" charset="0"/>
              </a:rPr>
              <a:t> en modelo 1 estima el efecto RU comparando antes y después de se implementación, mientras que </a:t>
            </a:r>
            <a:r>
              <a:rPr lang="en-US" sz="2400" b="1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β</a:t>
            </a:r>
            <a:r>
              <a:rPr lang="en-US" sz="2400" b="1" kern="100" baseline="-250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3</a:t>
            </a:r>
            <a:r>
              <a:rPr lang="es-ES" sz="2400" kern="100" dirty="0">
                <a:ea typeface="Aptos" panose="020B0004020202020204" pitchFamily="34" charset="0"/>
                <a:cs typeface="Arial" panose="020B0604020202020204" pitchFamily="34" charset="0"/>
              </a:rPr>
              <a:t>  en modelo estima si hay diferencias antes y después del inicio de cuarentenas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i="1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Modelo</a:t>
            </a:r>
            <a:r>
              <a:rPr lang="en-US" sz="2400" i="1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1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Y</a:t>
            </a:r>
            <a:r>
              <a:rPr lang="en-US" sz="2400" kern="100" baseline="-250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</a:t>
            </a: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= α</a:t>
            </a:r>
            <a:r>
              <a:rPr lang="en-US" sz="2400" kern="100" baseline="-250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i</a:t>
            </a: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+ β</a:t>
            </a:r>
            <a:r>
              <a:rPr lang="en-US" sz="2400" kern="100" baseline="-250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1</a:t>
            </a: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* </a:t>
            </a:r>
            <a:r>
              <a:rPr lang="en-US" sz="24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Treated</a:t>
            </a:r>
            <a:r>
              <a:rPr lang="en-US" sz="2400" kern="100" baseline="-250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i</a:t>
            </a: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+ β</a:t>
            </a:r>
            <a:r>
              <a:rPr lang="en-US" sz="2400" kern="100" baseline="-250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2</a:t>
            </a: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* </a:t>
            </a:r>
            <a:r>
              <a:rPr lang="en-US" sz="2400" kern="100" dirty="0" err="1">
                <a:ea typeface="Aptos" panose="020B0004020202020204" pitchFamily="34" charset="0"/>
                <a:cs typeface="Arial" panose="020B0604020202020204" pitchFamily="34" charset="0"/>
              </a:rPr>
              <a:t>PostTreat</a:t>
            </a:r>
            <a:r>
              <a:rPr lang="en-US" sz="2400" kern="100" baseline="-250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i</a:t>
            </a:r>
            <a:r>
              <a:rPr lang="en-US" sz="2400" kern="100" baseline="-250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+ </a:t>
            </a:r>
            <a:r>
              <a:rPr lang="en-US" sz="2400" b="1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β</a:t>
            </a:r>
            <a:r>
              <a:rPr lang="en-US" sz="2400" b="1" kern="100" baseline="-250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3</a:t>
            </a:r>
            <a:r>
              <a:rPr lang="en-US" sz="2400" b="1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* (</a:t>
            </a:r>
            <a:r>
              <a:rPr lang="en-US" sz="2400" b="1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Treated</a:t>
            </a:r>
            <a:r>
              <a:rPr lang="en-US" sz="2400" b="1" kern="100" baseline="-250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i</a:t>
            </a:r>
            <a:r>
              <a:rPr lang="en-US" sz="2400" b="1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* </a:t>
            </a:r>
            <a:r>
              <a:rPr lang="en-US" sz="2400" b="1" dirty="0" err="1">
                <a:effectLst/>
                <a:ea typeface="Aptos" panose="020B0004020202020204" pitchFamily="34" charset="0"/>
              </a:rPr>
              <a:t>PostTreat</a:t>
            </a:r>
            <a:r>
              <a:rPr lang="en-US" sz="2400" b="1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00" baseline="-250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i</a:t>
            </a:r>
            <a:r>
              <a:rPr lang="en-US" sz="2400" b="1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) </a:t>
            </a: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+ βC</a:t>
            </a:r>
            <a:r>
              <a:rPr lang="en-US" sz="2400" kern="100" baseline="-250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00" baseline="-250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i</a:t>
            </a:r>
            <a:r>
              <a:rPr lang="en-US" sz="2400" kern="100" baseline="-250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 </a:t>
            </a: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+ </a:t>
            </a:r>
            <a:r>
              <a:rPr lang="en-US" sz="24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e</a:t>
            </a:r>
            <a:r>
              <a:rPr lang="en-US" sz="2400" kern="100" baseline="-250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i</a:t>
            </a:r>
            <a:r>
              <a:rPr lang="en-US" sz="2400" kern="100" baseline="-250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,</a:t>
            </a: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i="1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Modelo</a:t>
            </a:r>
            <a:r>
              <a:rPr lang="en-US" sz="2400" i="1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2 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Y</a:t>
            </a:r>
            <a:r>
              <a:rPr lang="en-US" sz="2400" kern="100" baseline="-250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</a:t>
            </a: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= α</a:t>
            </a:r>
            <a:r>
              <a:rPr lang="en-US" sz="2400" kern="100" baseline="-250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i</a:t>
            </a: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+ β1* </a:t>
            </a:r>
            <a:r>
              <a:rPr lang="en-US" sz="24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Group</a:t>
            </a:r>
            <a:r>
              <a:rPr lang="en-US" sz="2400" kern="100" baseline="-250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i</a:t>
            </a: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+ β2 * </a:t>
            </a:r>
            <a:r>
              <a:rPr lang="en-US" sz="24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Lockdown</a:t>
            </a:r>
            <a:r>
              <a:rPr lang="en-US" sz="2400" kern="100" baseline="-250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i</a:t>
            </a: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+ </a:t>
            </a:r>
            <a:r>
              <a:rPr lang="en-US" sz="2400" b="1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β3 * (</a:t>
            </a:r>
            <a:r>
              <a:rPr lang="en-US" sz="2400" b="1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Treated</a:t>
            </a:r>
            <a:r>
              <a:rPr lang="en-US" sz="2400" b="1" kern="100" baseline="-250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i</a:t>
            </a:r>
            <a:r>
              <a:rPr lang="en-US" sz="2400" b="1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*</a:t>
            </a:r>
            <a:r>
              <a:rPr lang="en-US" sz="2400" b="1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CovidOutbreak</a:t>
            </a:r>
            <a:r>
              <a:rPr lang="en-US" sz="2400" b="1" kern="100" baseline="-250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i</a:t>
            </a:r>
            <a:r>
              <a:rPr lang="en-US" sz="2400" b="1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) </a:t>
            </a: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+ β4 * </a:t>
            </a:r>
            <a:r>
              <a:rPr lang="en-US" sz="24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Region</a:t>
            </a:r>
            <a:r>
              <a:rPr lang="en-US" sz="2400" kern="100" baseline="-250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i</a:t>
            </a: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+ βC+ </a:t>
            </a:r>
            <a:r>
              <a:rPr lang="en-US" sz="24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e</a:t>
            </a:r>
            <a:r>
              <a:rPr lang="en-US" sz="2400" kern="100" baseline="-250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i</a:t>
            </a:r>
            <a:r>
              <a:rPr lang="en-US" sz="2400" kern="100" baseline="-250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5CDD05D-A24D-CAD2-68A7-A4404172199D}"/>
              </a:ext>
            </a:extLst>
          </p:cNvPr>
          <p:cNvSpPr txBox="1"/>
          <p:nvPr/>
        </p:nvSpPr>
        <p:spPr>
          <a:xfrm>
            <a:off x="509048" y="6323598"/>
            <a:ext cx="119531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kern="100" dirty="0">
                <a:ea typeface="Aptos" panose="020B0004020202020204" pitchFamily="34" charset="0"/>
                <a:cs typeface="Arial" panose="020B0604020202020204" pitchFamily="34" charset="0"/>
              </a:rPr>
              <a:t>Variables de ajuste (βC): intervención en la vivienda, edad, el sexo, la educación y el período como intervalos de confianza del 95%.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390763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54475B69-27AF-64F7-A020-803C813BDC75}"/>
              </a:ext>
            </a:extLst>
          </p:cNvPr>
          <p:cNvSpPr txBox="1">
            <a:spLocks/>
          </p:cNvSpPr>
          <p:nvPr/>
        </p:nvSpPr>
        <p:spPr>
          <a:xfrm>
            <a:off x="469470" y="251413"/>
            <a:ext cx="10515600" cy="85927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3600" dirty="0"/>
              <a:t>Resultados: Tabla 1. </a:t>
            </a:r>
            <a:r>
              <a:rPr lang="es-CL" sz="3600" dirty="0" err="1"/>
              <a:t>Caracteristicas</a:t>
            </a:r>
            <a:r>
              <a:rPr lang="es-CL" sz="3600" dirty="0"/>
              <a:t> de la muestra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9C5A34C-A56D-089D-10FE-289BB8A4374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166" r="12262"/>
          <a:stretch/>
        </p:blipFill>
        <p:spPr>
          <a:xfrm>
            <a:off x="1206930" y="906089"/>
            <a:ext cx="9995330" cy="595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1058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5BF7173-C869-8A5A-24CA-B604623052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286" y="138030"/>
            <a:ext cx="10213427" cy="6719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2660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E5D7484-434E-9B2A-1CE3-EF976B810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137" y="141950"/>
            <a:ext cx="9991725" cy="657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4742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E18292-9C71-80FB-9835-37EF78F8C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662" y="182266"/>
            <a:ext cx="5279852" cy="1325563"/>
          </a:xfrm>
        </p:spPr>
        <p:txBody>
          <a:bodyPr/>
          <a:lstStyle/>
          <a:p>
            <a:r>
              <a:rPr lang="en-US" dirty="0" err="1"/>
              <a:t>Resultados</a:t>
            </a:r>
            <a:r>
              <a:rPr lang="en-US" dirty="0"/>
              <a:t> model </a:t>
            </a:r>
            <a:r>
              <a:rPr lang="en-US" b="1" dirty="0"/>
              <a:t>0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7ED6B91-196A-9C29-7B53-96C8AB6E0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817" y="1988874"/>
            <a:ext cx="4974867" cy="4084470"/>
          </a:xfrm>
        </p:spPr>
        <p:txBody>
          <a:bodyPr>
            <a:normAutofit fontScale="92500" lnSpcReduction="10000"/>
          </a:bodyPr>
          <a:lstStyle/>
          <a:p>
            <a:r>
              <a:rPr lang="es-CL" sz="3600" b="1" dirty="0"/>
              <a:t>Tiempo: </a:t>
            </a:r>
          </a:p>
          <a:p>
            <a:pPr lvl="1"/>
            <a:r>
              <a:rPr lang="es-CL" sz="2800" b="1" dirty="0"/>
              <a:t>Aumento </a:t>
            </a:r>
            <a:r>
              <a:rPr lang="es-CL" sz="2800" dirty="0"/>
              <a:t>después de momento de intervención</a:t>
            </a:r>
          </a:p>
          <a:p>
            <a:pPr marL="457200" lvl="1" indent="0">
              <a:buNone/>
            </a:pPr>
            <a:r>
              <a:rPr lang="es-CL" sz="2800" dirty="0"/>
              <a:t>   0,286; p &gt;= 0,05). </a:t>
            </a:r>
          </a:p>
          <a:p>
            <a:r>
              <a:rPr lang="es-CL" sz="3600" b="1" dirty="0"/>
              <a:t>Covariables:</a:t>
            </a:r>
          </a:p>
          <a:p>
            <a:pPr lvl="1"/>
            <a:r>
              <a:rPr lang="es-CL" sz="2800" dirty="0"/>
              <a:t>Género femenino: (0,515 </a:t>
            </a:r>
            <a:r>
              <a:rPr lang="es-CL" sz="2800" dirty="0" err="1"/>
              <a:t>points</a:t>
            </a:r>
            <a:r>
              <a:rPr lang="es-CL" sz="2800" dirty="0"/>
              <a:t>, p &lt; 0,05)</a:t>
            </a:r>
          </a:p>
          <a:p>
            <a:pPr lvl="1"/>
            <a:r>
              <a:rPr lang="es-CL" sz="2800" dirty="0"/>
              <a:t>Educación </a:t>
            </a:r>
          </a:p>
          <a:p>
            <a:pPr lvl="1"/>
            <a:r>
              <a:rPr lang="es-CL" sz="2800" dirty="0"/>
              <a:t>Intervención parcial de la vivienda (4,14, p &lt; 0,05)</a:t>
            </a:r>
          </a:p>
          <a:p>
            <a:pPr lvl="1"/>
            <a:endParaRPr lang="es-CL" sz="2800" dirty="0"/>
          </a:p>
          <a:p>
            <a:endParaRPr lang="es-CL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F102973-2C2E-18A3-C797-2AE6F8EEF1E6}"/>
              </a:ext>
            </a:extLst>
          </p:cNvPr>
          <p:cNvSpPr txBox="1"/>
          <p:nvPr/>
        </p:nvSpPr>
        <p:spPr>
          <a:xfrm>
            <a:off x="526046" y="1272619"/>
            <a:ext cx="4423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Pre-post </a:t>
            </a:r>
            <a:r>
              <a:rPr lang="en-US" sz="2400" dirty="0" err="1"/>
              <a:t>analisis</a:t>
            </a:r>
            <a:r>
              <a:rPr lang="en-US" sz="2400" dirty="0"/>
              <a:t> solo con RU, RM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4071F13-0B6A-2589-D1F2-74DBB7131B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381" r="31340" b="32474"/>
          <a:stretch/>
        </p:blipFill>
        <p:spPr>
          <a:xfrm>
            <a:off x="5152457" y="572090"/>
            <a:ext cx="6756510" cy="595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8077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A04F8-7CC3-9B44-D5A0-DE038FB85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79803D-6EB6-B596-56CC-F62A8835F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662" y="182266"/>
            <a:ext cx="5279852" cy="1325563"/>
          </a:xfrm>
        </p:spPr>
        <p:txBody>
          <a:bodyPr/>
          <a:lstStyle/>
          <a:p>
            <a:r>
              <a:rPr lang="en-US" dirty="0" err="1"/>
              <a:t>Resultados</a:t>
            </a:r>
            <a:r>
              <a:rPr lang="en-US" dirty="0"/>
              <a:t> model </a:t>
            </a:r>
            <a:r>
              <a:rPr lang="en-US" b="1" dirty="0"/>
              <a:t>1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9779F41-3706-6A66-EEC6-EF37BDD51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046" y="1979447"/>
            <a:ext cx="4974867" cy="4084470"/>
          </a:xfrm>
        </p:spPr>
        <p:txBody>
          <a:bodyPr>
            <a:normAutofit/>
          </a:bodyPr>
          <a:lstStyle/>
          <a:p>
            <a:r>
              <a:rPr lang="es-CL" sz="3600" b="1" dirty="0"/>
              <a:t>RU: </a:t>
            </a:r>
          </a:p>
          <a:p>
            <a:pPr lvl="1"/>
            <a:r>
              <a:rPr lang="es-CL" sz="2800" b="1" dirty="0"/>
              <a:t>Sin efecto </a:t>
            </a:r>
            <a:r>
              <a:rPr lang="es-CL" sz="2800" dirty="0"/>
              <a:t>(</a:t>
            </a:r>
            <a:r>
              <a:rPr lang="es-CL" sz="2800" dirty="0" err="1"/>
              <a:t>treated:time</a:t>
            </a:r>
            <a:r>
              <a:rPr lang="es-CL" sz="2800" dirty="0"/>
              <a:t>,</a:t>
            </a:r>
            <a:r>
              <a:rPr lang="es-CL" sz="2800" b="1" dirty="0"/>
              <a:t> </a:t>
            </a:r>
          </a:p>
          <a:p>
            <a:pPr marL="457200" lvl="1" indent="0">
              <a:buNone/>
            </a:pPr>
            <a:r>
              <a:rPr lang="es-CL" sz="2800" dirty="0"/>
              <a:t>   -0,083; p &gt;= 0,05). </a:t>
            </a:r>
          </a:p>
          <a:p>
            <a:r>
              <a:rPr lang="es-CL" sz="3600" b="1" dirty="0"/>
              <a:t>Covariables:</a:t>
            </a:r>
          </a:p>
          <a:p>
            <a:pPr lvl="1"/>
            <a:r>
              <a:rPr lang="es-CL" sz="2800" dirty="0"/>
              <a:t>Género femenino: (0,515 </a:t>
            </a:r>
            <a:r>
              <a:rPr lang="es-CL" sz="2800" dirty="0" err="1"/>
              <a:t>points</a:t>
            </a:r>
            <a:r>
              <a:rPr lang="es-CL" sz="2800" dirty="0"/>
              <a:t>, p &lt; 0,05)</a:t>
            </a:r>
          </a:p>
          <a:p>
            <a:pPr lvl="1"/>
            <a:r>
              <a:rPr lang="es-CL" sz="2800" dirty="0"/>
              <a:t>Intervención parcial de la vivienda (3,79, p &lt; 0,05)</a:t>
            </a:r>
          </a:p>
          <a:p>
            <a:endParaRPr lang="es-CL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4B87099-88DE-672D-E13C-6891366AAA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345" r="24741"/>
          <a:stretch/>
        </p:blipFill>
        <p:spPr>
          <a:xfrm>
            <a:off x="5768082" y="88624"/>
            <a:ext cx="6261008" cy="668075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35BA30A-58CB-71A8-A59D-D23E5624A8DC}"/>
              </a:ext>
            </a:extLst>
          </p:cNvPr>
          <p:cNvSpPr txBox="1"/>
          <p:nvPr/>
        </p:nvSpPr>
        <p:spPr>
          <a:xfrm>
            <a:off x="526046" y="1272619"/>
            <a:ext cx="37914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Datos del 2017 a fin del 2020</a:t>
            </a:r>
          </a:p>
        </p:txBody>
      </p:sp>
    </p:spTree>
    <p:extLst>
      <p:ext uri="{BB962C8B-B14F-4D97-AF65-F5344CB8AC3E}">
        <p14:creationId xmlns:p14="http://schemas.microsoft.com/office/powerpoint/2010/main" val="15113304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4860A-9B91-CBB1-A68C-3BF25A68D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341BC8-7C32-38DA-24CA-040E7E853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662" y="182266"/>
            <a:ext cx="5279852" cy="1325563"/>
          </a:xfrm>
        </p:spPr>
        <p:txBody>
          <a:bodyPr/>
          <a:lstStyle/>
          <a:p>
            <a:r>
              <a:rPr lang="en-US" dirty="0" err="1"/>
              <a:t>Resultados</a:t>
            </a:r>
            <a:r>
              <a:rPr lang="en-US" dirty="0"/>
              <a:t> model </a:t>
            </a:r>
            <a:r>
              <a:rPr lang="en-US" b="1" dirty="0"/>
              <a:t>1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4EC1506-F052-FEF3-6080-D9161E3A4D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046" y="1979447"/>
            <a:ext cx="4974867" cy="4084470"/>
          </a:xfrm>
        </p:spPr>
        <p:txBody>
          <a:bodyPr>
            <a:normAutofit/>
          </a:bodyPr>
          <a:lstStyle/>
          <a:p>
            <a:r>
              <a:rPr lang="es-CL" sz="3600" b="1" dirty="0"/>
              <a:t>RU: </a:t>
            </a:r>
          </a:p>
          <a:p>
            <a:pPr lvl="1"/>
            <a:r>
              <a:rPr lang="es-CL" sz="2800" b="1" dirty="0"/>
              <a:t>Sin efecto </a:t>
            </a:r>
            <a:r>
              <a:rPr lang="es-CL" sz="2800" dirty="0"/>
              <a:t>(</a:t>
            </a:r>
            <a:r>
              <a:rPr lang="es-CL" sz="2800" dirty="0" err="1"/>
              <a:t>treated:time</a:t>
            </a:r>
            <a:r>
              <a:rPr lang="es-CL" sz="2800" dirty="0"/>
              <a:t>,</a:t>
            </a:r>
            <a:r>
              <a:rPr lang="es-CL" sz="2800" b="1" dirty="0"/>
              <a:t> </a:t>
            </a:r>
          </a:p>
          <a:p>
            <a:pPr marL="457200" lvl="1" indent="0">
              <a:buNone/>
            </a:pPr>
            <a:r>
              <a:rPr lang="es-CL" sz="2800" dirty="0"/>
              <a:t>   -0,079; p &gt;= 0,05). </a:t>
            </a:r>
          </a:p>
          <a:p>
            <a:r>
              <a:rPr lang="es-CL" sz="3600" b="1" dirty="0"/>
              <a:t>Covariables:</a:t>
            </a:r>
          </a:p>
          <a:p>
            <a:pPr lvl="1"/>
            <a:r>
              <a:rPr lang="es-CL" sz="2800" dirty="0"/>
              <a:t>Género femenino: (0,515 </a:t>
            </a:r>
            <a:r>
              <a:rPr lang="es-CL" sz="2800" dirty="0" err="1"/>
              <a:t>points</a:t>
            </a:r>
            <a:r>
              <a:rPr lang="es-CL" sz="2800" dirty="0"/>
              <a:t>, p &lt; 0,05)</a:t>
            </a:r>
          </a:p>
          <a:p>
            <a:pPr lvl="1"/>
            <a:r>
              <a:rPr lang="es-CL" sz="2800" dirty="0"/>
              <a:t>Intervención parcial de la vivienda (3,78, p &lt; 0,05)</a:t>
            </a:r>
          </a:p>
          <a:p>
            <a:endParaRPr lang="es-CL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ADFA02C-31C8-8D07-A18B-4E68476A90F1}"/>
              </a:ext>
            </a:extLst>
          </p:cNvPr>
          <p:cNvSpPr txBox="1"/>
          <p:nvPr/>
        </p:nvSpPr>
        <p:spPr>
          <a:xfrm>
            <a:off x="424353" y="1276996"/>
            <a:ext cx="5076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Datos del Jul-Sep 2018 Oct-Dec 2020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A7F2BBB-919A-DC3C-18EF-78B259451D2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933" r="32577" b="20623"/>
          <a:stretch/>
        </p:blipFill>
        <p:spPr>
          <a:xfrm>
            <a:off x="5602514" y="0"/>
            <a:ext cx="6429072" cy="680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7666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DA402-E00B-83E5-8E19-F04D9B6BB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F61AB6-5CA6-BE73-A5E4-78E91EF11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193" y="132897"/>
            <a:ext cx="10515600" cy="1325563"/>
          </a:xfrm>
        </p:spPr>
        <p:txBody>
          <a:bodyPr/>
          <a:lstStyle/>
          <a:p>
            <a:r>
              <a:rPr lang="en-US" dirty="0" err="1"/>
              <a:t>Resultados</a:t>
            </a:r>
            <a:r>
              <a:rPr lang="en-US" dirty="0"/>
              <a:t> </a:t>
            </a:r>
            <a:r>
              <a:rPr lang="en-US" dirty="0" err="1"/>
              <a:t>modelo</a:t>
            </a:r>
            <a:r>
              <a:rPr lang="en-US" dirty="0"/>
              <a:t> </a:t>
            </a:r>
            <a:r>
              <a:rPr lang="en-US" b="1" dirty="0"/>
              <a:t>2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A76D78-065F-E690-8C07-F1D146D32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634" y="1458460"/>
            <a:ext cx="5350891" cy="4791075"/>
          </a:xfrm>
        </p:spPr>
        <p:txBody>
          <a:bodyPr>
            <a:normAutofit lnSpcReduction="10000"/>
          </a:bodyPr>
          <a:lstStyle/>
          <a:p>
            <a:r>
              <a:rPr lang="es-ES" sz="3200" b="1" dirty="0"/>
              <a:t>RU :</a:t>
            </a:r>
          </a:p>
          <a:p>
            <a:pPr lvl="1"/>
            <a:r>
              <a:rPr lang="es-ES" sz="3200" b="1" dirty="0"/>
              <a:t>Disminución</a:t>
            </a:r>
            <a:r>
              <a:rPr lang="es-ES" sz="3200" dirty="0"/>
              <a:t> significativa del DID (</a:t>
            </a:r>
            <a:r>
              <a:rPr lang="es-ES" sz="3200" dirty="0" err="1"/>
              <a:t>treated</a:t>
            </a:r>
            <a:r>
              <a:rPr lang="es-ES" sz="3200" dirty="0"/>
              <a:t>: </a:t>
            </a:r>
            <a:r>
              <a:rPr lang="es-ES" sz="3200" dirty="0" err="1"/>
              <a:t>covid</a:t>
            </a:r>
            <a:r>
              <a:rPr lang="es-ES" sz="3200" dirty="0"/>
              <a:t>: -0,187 p &gt; 0,05):</a:t>
            </a:r>
          </a:p>
          <a:p>
            <a:r>
              <a:rPr lang="es-ES" sz="3200" b="1" dirty="0"/>
              <a:t>Covariables:</a:t>
            </a:r>
          </a:p>
          <a:p>
            <a:pPr lvl="1"/>
            <a:r>
              <a:rPr lang="es-ES" sz="3200" dirty="0"/>
              <a:t>Valparaíso</a:t>
            </a:r>
          </a:p>
          <a:p>
            <a:pPr marL="457200" lvl="1" indent="0">
              <a:buNone/>
            </a:pPr>
            <a:r>
              <a:rPr lang="es-ES" sz="3200" dirty="0"/>
              <a:t>  (-0,349, p &lt; 0,05)</a:t>
            </a:r>
          </a:p>
          <a:p>
            <a:pPr lvl="1"/>
            <a:r>
              <a:rPr lang="es-ES" sz="3200" dirty="0"/>
              <a:t>Genero femenino (0,516, p &lt; 0,05) </a:t>
            </a:r>
          </a:p>
          <a:p>
            <a:pPr lvl="1"/>
            <a:r>
              <a:rPr lang="es-ES" sz="3200" dirty="0"/>
              <a:t>Comienzo COVID (0,391)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02E5EFA-D134-EC9E-C9B5-7CFCA9AD50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732" r="24741"/>
          <a:stretch/>
        </p:blipFill>
        <p:spPr>
          <a:xfrm>
            <a:off x="5559443" y="132897"/>
            <a:ext cx="6486923" cy="659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0129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7E897-25C4-C9FB-E697-1B917690D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9F8438-A672-D35B-F87D-C00876C02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193" y="132897"/>
            <a:ext cx="10515600" cy="1325563"/>
          </a:xfrm>
        </p:spPr>
        <p:txBody>
          <a:bodyPr/>
          <a:lstStyle/>
          <a:p>
            <a:r>
              <a:rPr lang="en-US" dirty="0" err="1"/>
              <a:t>Resultados</a:t>
            </a:r>
            <a:r>
              <a:rPr lang="en-US" dirty="0"/>
              <a:t> </a:t>
            </a:r>
            <a:r>
              <a:rPr lang="en-US" dirty="0" err="1"/>
              <a:t>modelo</a:t>
            </a:r>
            <a:r>
              <a:rPr lang="en-US" dirty="0"/>
              <a:t> </a:t>
            </a:r>
            <a:r>
              <a:rPr lang="en-US" b="1" dirty="0"/>
              <a:t>3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F7BDA1-D117-E77C-DA79-E96341BEA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02" y="1607547"/>
            <a:ext cx="5350891" cy="4791075"/>
          </a:xfrm>
        </p:spPr>
        <p:txBody>
          <a:bodyPr>
            <a:normAutofit fontScale="92500"/>
          </a:bodyPr>
          <a:lstStyle/>
          <a:p>
            <a:r>
              <a:rPr lang="es-ES" sz="3200" b="1" dirty="0"/>
              <a:t>RU:</a:t>
            </a:r>
          </a:p>
          <a:p>
            <a:pPr lvl="1"/>
            <a:r>
              <a:rPr lang="es-ES" sz="3200" dirty="0"/>
              <a:t>Disminución no significativa del DID (</a:t>
            </a:r>
            <a:r>
              <a:rPr lang="es-ES" sz="3200" dirty="0" err="1"/>
              <a:t>treated</a:t>
            </a:r>
            <a:r>
              <a:rPr lang="es-ES" sz="3200" dirty="0"/>
              <a:t>: </a:t>
            </a:r>
            <a:r>
              <a:rPr lang="es-ES" sz="3200" dirty="0" err="1"/>
              <a:t>covid</a:t>
            </a:r>
            <a:r>
              <a:rPr lang="es-ES" sz="3200" dirty="0"/>
              <a:t>: -0,810, p = 0,057):</a:t>
            </a:r>
          </a:p>
          <a:p>
            <a:r>
              <a:rPr lang="es-ES" sz="3200" b="1" dirty="0"/>
              <a:t>Covariables:</a:t>
            </a:r>
          </a:p>
          <a:p>
            <a:pPr lvl="1"/>
            <a:r>
              <a:rPr lang="es-ES" sz="3200" dirty="0"/>
              <a:t>Valparaíso</a:t>
            </a:r>
          </a:p>
          <a:p>
            <a:pPr marL="457200" lvl="1" indent="0">
              <a:buNone/>
            </a:pPr>
            <a:r>
              <a:rPr lang="es-ES" sz="3200" dirty="0"/>
              <a:t>  (0,613, p &lt; 0,05)</a:t>
            </a:r>
          </a:p>
          <a:p>
            <a:pPr lvl="1"/>
            <a:r>
              <a:rPr lang="es-ES" sz="3200" dirty="0"/>
              <a:t>Genero femenino (1,703, p &lt; 0,05) </a:t>
            </a:r>
          </a:p>
          <a:p>
            <a:pPr lvl="1"/>
            <a:r>
              <a:rPr lang="es-ES" sz="3200" dirty="0"/>
              <a:t>Comienzo COVID (1,275)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4838DE9-91A8-EA7E-792C-120B33DC347A}"/>
              </a:ext>
            </a:extLst>
          </p:cNvPr>
          <p:cNvSpPr txBox="1"/>
          <p:nvPr/>
        </p:nvSpPr>
        <p:spPr>
          <a:xfrm>
            <a:off x="407895" y="1145882"/>
            <a:ext cx="5076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Logistico</a:t>
            </a:r>
            <a:r>
              <a:rPr lang="en-US" sz="2400" dirty="0"/>
              <a:t>. 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46DA57B-D32C-BBFE-0823-171302871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217" y="899395"/>
            <a:ext cx="6342496" cy="547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859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7CF6D-C2AE-AE52-9CE8-9FFD361AC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/>
              <a:t>Entorno construido y salud mental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D1AB43B-1A65-3ED3-9570-55C302B851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1787" y="2126811"/>
            <a:ext cx="4189428" cy="324604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0367D83-58CB-6550-3B9B-F45548B70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238" y="1798334"/>
            <a:ext cx="6429864" cy="3848082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AD0CD9C1-2A4E-0476-92DD-EFD8C436E069}"/>
              </a:ext>
            </a:extLst>
          </p:cNvPr>
          <p:cNvSpPr txBox="1"/>
          <p:nvPr/>
        </p:nvSpPr>
        <p:spPr>
          <a:xfrm>
            <a:off x="640237" y="5767202"/>
            <a:ext cx="6429865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effectLst/>
              </a:rPr>
              <a:t>Tao Y, Yang J, Chai Y. The Anatomy of Health-Supportive Neighborhoods: A Multilevel Analysis of Built Environment, Perceived Disorder, Social Interaction and Mental Health in Beijing. </a:t>
            </a:r>
            <a:r>
              <a:rPr lang="en-US" sz="1100" i="1" dirty="0">
                <a:effectLst/>
              </a:rPr>
              <a:t>Int J Environ Res Public Heal 2020, Vol 17, Page 13</a:t>
            </a:r>
            <a:r>
              <a:rPr lang="en-US" sz="1100" dirty="0">
                <a:effectLst/>
              </a:rPr>
              <a:t>. 2019;17(1):13. doi:10.3390/IJERPH17010013</a:t>
            </a:r>
            <a:endParaRPr lang="en-US" sz="11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E12CFA9-5BB4-3FCB-D1E6-9ADA57C1FD51}"/>
              </a:ext>
            </a:extLst>
          </p:cNvPr>
          <p:cNvSpPr txBox="1"/>
          <p:nvPr/>
        </p:nvSpPr>
        <p:spPr>
          <a:xfrm>
            <a:off x="7070102" y="5754211"/>
            <a:ext cx="481709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Evans GW, </a:t>
            </a:r>
            <a:r>
              <a:rPr lang="en-US" sz="1100" dirty="0" err="1"/>
              <a:t>Lercher</a:t>
            </a:r>
            <a:r>
              <a:rPr lang="en-US" sz="1100" dirty="0"/>
              <a:t> P, Kofler WW. Crowding and children’s mental health: the role of house type. J Environ Psychol. 2002;22(3):221-231. doi:10.1006/JEVP.2002.0256</a:t>
            </a:r>
          </a:p>
        </p:txBody>
      </p:sp>
    </p:spTree>
    <p:extLst>
      <p:ext uri="{BB962C8B-B14F-4D97-AF65-F5344CB8AC3E}">
        <p14:creationId xmlns:p14="http://schemas.microsoft.com/office/powerpoint/2010/main" val="40689771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BB7187-840D-1F9B-F946-A007E9793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731" y="0"/>
            <a:ext cx="10515600" cy="1325563"/>
          </a:xfrm>
        </p:spPr>
        <p:txBody>
          <a:bodyPr/>
          <a:lstStyle/>
          <a:p>
            <a:r>
              <a:rPr lang="en-US" dirty="0" err="1"/>
              <a:t>Discusión</a:t>
            </a:r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E2CEA4-4CDB-7798-40C2-FA1B23C83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731" y="1200697"/>
            <a:ext cx="11214538" cy="5340733"/>
          </a:xfrm>
        </p:spPr>
        <p:txBody>
          <a:bodyPr>
            <a:normAutofit lnSpcReduction="10000"/>
          </a:bodyPr>
          <a:lstStyle/>
          <a:p>
            <a:pPr algn="just"/>
            <a:r>
              <a:rPr lang="es-CL" sz="2400" dirty="0">
                <a:ea typeface="Aptos" panose="020B0004020202020204" pitchFamily="34" charset="0"/>
              </a:rPr>
              <a:t>La mejora del entorno construido NO disminuye síntomas depresivos en residentes de viviendas sociales en RM. La intervención parcial de la vivienda se asoció a más síntomas, lo que se explica por el efecto disruptivo que tiene en la vida de hogar</a:t>
            </a:r>
            <a:r>
              <a:rPr lang="en-US" sz="2400" dirty="0"/>
              <a:t> </a:t>
            </a:r>
            <a:r>
              <a:rPr lang="en-US" sz="2000" dirty="0"/>
              <a:t>(Thomas, et.al., 2005</a:t>
            </a:r>
            <a:r>
              <a:rPr lang="en-US" sz="2400" dirty="0"/>
              <a:t>). </a:t>
            </a:r>
          </a:p>
          <a:p>
            <a:pPr algn="just"/>
            <a:endParaRPr lang="en-US" sz="2400" dirty="0"/>
          </a:p>
          <a:p>
            <a:pPr algn="just"/>
            <a:r>
              <a:rPr lang="es-CL" sz="2400" dirty="0">
                <a:ea typeface="Aptos" panose="020B0004020202020204" pitchFamily="34" charset="0"/>
              </a:rPr>
              <a:t>La falta de efecto de mejoramiento de la salud mental es algo ya indicado en estudios previos </a:t>
            </a:r>
            <a:r>
              <a:rPr lang="es-CL" sz="1800" dirty="0">
                <a:ea typeface="Aptos" panose="020B0004020202020204" pitchFamily="34" charset="0"/>
              </a:rPr>
              <a:t>(Kearns, et. al., 2020; Moore,2018</a:t>
            </a:r>
            <a:r>
              <a:rPr lang="es-CL" sz="1800" dirty="0">
                <a:effectLst/>
                <a:ea typeface="Aptos" panose="020B0004020202020204" pitchFamily="34" charset="0"/>
              </a:rPr>
              <a:t>. </a:t>
            </a:r>
            <a:r>
              <a:rPr lang="es-CL" sz="1800" dirty="0" err="1">
                <a:effectLst/>
                <a:ea typeface="Aptos" panose="020B0004020202020204" pitchFamily="34" charset="0"/>
              </a:rPr>
              <a:t>Henson</a:t>
            </a:r>
            <a:r>
              <a:rPr lang="es-CL" sz="1800" dirty="0">
                <a:effectLst/>
                <a:ea typeface="Aptos" panose="020B0004020202020204" pitchFamily="34" charset="0"/>
              </a:rPr>
              <a:t>, </a:t>
            </a:r>
            <a:r>
              <a:rPr lang="es-CL" sz="1800" dirty="0" err="1">
                <a:effectLst/>
                <a:ea typeface="Aptos" panose="020B0004020202020204" pitchFamily="34" charset="0"/>
              </a:rPr>
              <a:t>et.al</a:t>
            </a:r>
            <a:r>
              <a:rPr lang="es-CL" sz="1800" dirty="0">
                <a:effectLst/>
                <a:ea typeface="Aptos" panose="020B0004020202020204" pitchFamily="34" charset="0"/>
              </a:rPr>
              <a:t>, 2020) </a:t>
            </a:r>
            <a:r>
              <a:rPr lang="es-CL" sz="1800" dirty="0">
                <a:ea typeface="Aptos" panose="020B0004020202020204" pitchFamily="34" charset="0"/>
              </a:rPr>
              <a:t>. </a:t>
            </a:r>
            <a:r>
              <a:rPr lang="es-CL" sz="2400" dirty="0">
                <a:ea typeface="Aptos" panose="020B0004020202020204" pitchFamily="34" charset="0"/>
              </a:rPr>
              <a:t>No bastaría con regenerar barrios sino también las mentes para evitar futuros deterioros </a:t>
            </a:r>
            <a:r>
              <a:rPr lang="es-CL" sz="2000" dirty="0">
                <a:ea typeface="Aptos" panose="020B0004020202020204" pitchFamily="34" charset="0"/>
              </a:rPr>
              <a:t>(</a:t>
            </a:r>
            <a:r>
              <a:rPr lang="en-US" sz="2000" dirty="0"/>
              <a:t>Rogers, et. al 2008).</a:t>
            </a:r>
          </a:p>
          <a:p>
            <a:pPr algn="just"/>
            <a:endParaRPr lang="es-CL" sz="2400" dirty="0">
              <a:ea typeface="Aptos" panose="020B0004020202020204" pitchFamily="34" charset="0"/>
            </a:endParaRPr>
          </a:p>
          <a:p>
            <a:pPr algn="just"/>
            <a:r>
              <a:rPr lang="es-CL" sz="2400" dirty="0">
                <a:ea typeface="Aptos" panose="020B0004020202020204" pitchFamily="34" charset="0"/>
              </a:rPr>
              <a:t>Sin embargo, RU redujo el efecto del comienzo de cuarentenas en el incremento de la sintomatología depresiva luego de comenzar las cuarentenas, en comparación a los controles. </a:t>
            </a:r>
          </a:p>
          <a:p>
            <a:pPr algn="just"/>
            <a:endParaRPr lang="es-CL" sz="2400" dirty="0">
              <a:ea typeface="Aptos" panose="020B0004020202020204" pitchFamily="34" charset="0"/>
            </a:endParaRPr>
          </a:p>
          <a:p>
            <a:pPr algn="just"/>
            <a:r>
              <a:rPr lang="es-CL" sz="2400" dirty="0">
                <a:effectLst/>
                <a:ea typeface="Aptos" panose="020B0004020202020204" pitchFamily="34" charset="0"/>
              </a:rPr>
              <a:t>Limitaciones: A</a:t>
            </a:r>
            <a:r>
              <a:rPr lang="es-CL" sz="2400" dirty="0">
                <a:ea typeface="Aptos" panose="020B0004020202020204" pitchFamily="34" charset="0"/>
              </a:rPr>
              <a:t>rmonización de variables para caracterizar los barrios. </a:t>
            </a:r>
            <a:r>
              <a:rPr lang="es-CL" sz="2400" dirty="0">
                <a:effectLst/>
                <a:ea typeface="Aptos" panose="020B0004020202020204" pitchFamily="34" charset="0"/>
              </a:rPr>
              <a:t>Comparar método de </a:t>
            </a:r>
            <a:r>
              <a:rPr lang="es-CL" sz="2400" dirty="0" err="1">
                <a:effectLst/>
                <a:ea typeface="Aptos" panose="020B0004020202020204" pitchFamily="34" charset="0"/>
              </a:rPr>
              <a:t>matching</a:t>
            </a:r>
            <a:r>
              <a:rPr lang="es-CL" sz="2400" dirty="0">
                <a:ea typeface="Aptos" panose="020B0004020202020204" pitchFamily="34" charset="0"/>
              </a:rPr>
              <a:t>, incluir empleo en </a:t>
            </a:r>
            <a:r>
              <a:rPr lang="es-CL" sz="2400">
                <a:ea typeface="Aptos" panose="020B0004020202020204" pitchFamily="34" charset="0"/>
              </a:rPr>
              <a:t>los ajustes. </a:t>
            </a:r>
            <a:endParaRPr lang="es-CL" sz="2400" dirty="0">
              <a:effectLst/>
              <a:ea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1101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E03395-7DDD-41AE-5F12-CF6B99EC9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573" y="163176"/>
            <a:ext cx="10515600" cy="1325563"/>
          </a:xfrm>
        </p:spPr>
        <p:txBody>
          <a:bodyPr/>
          <a:lstStyle/>
          <a:p>
            <a:r>
              <a:rPr lang="en-US" dirty="0" err="1"/>
              <a:t>Discusión</a:t>
            </a:r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C28645D-901A-BD78-77C7-66EB2281B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20" y="1245477"/>
            <a:ext cx="11190973" cy="5218386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00000"/>
              </a:lnSpc>
            </a:pPr>
            <a:r>
              <a:rPr lang="es-CL" sz="2400" u="sng" dirty="0"/>
              <a:t>Tiempo</a:t>
            </a:r>
          </a:p>
          <a:p>
            <a:pPr lvl="1" algn="just">
              <a:lnSpc>
                <a:spcPct val="100000"/>
              </a:lnSpc>
            </a:pPr>
            <a:r>
              <a:rPr lang="es-CL" sz="2200" dirty="0"/>
              <a:t>RU es insuficiente para poder modificar el efecto persistente que tuvo en la salud mental la </a:t>
            </a:r>
            <a:r>
              <a:rPr lang="es-CL" sz="2200" b="1" dirty="0"/>
              <a:t>exposición prolongada y en periodos críticos </a:t>
            </a:r>
            <a:r>
              <a:rPr lang="es-CL" sz="2200" dirty="0"/>
              <a:t>a deterioro material y/o problemas sociales </a:t>
            </a:r>
            <a:r>
              <a:rPr lang="es-CL" sz="1900" dirty="0"/>
              <a:t>(</a:t>
            </a:r>
            <a:r>
              <a:rPr lang="es-CL" sz="1900" dirty="0" err="1"/>
              <a:t>Akee</a:t>
            </a:r>
            <a:r>
              <a:rPr lang="es-CL" sz="1900" dirty="0"/>
              <a:t>, Copeland, </a:t>
            </a:r>
            <a:r>
              <a:rPr lang="es-CL" sz="1900" dirty="0" err="1"/>
              <a:t>Simeonova</a:t>
            </a:r>
            <a:r>
              <a:rPr lang="es-CL" sz="1900" dirty="0"/>
              <a:t>, 2024; Wang, et. al, 2022; </a:t>
            </a:r>
            <a:r>
              <a:rPr lang="es-CL" sz="1900" dirty="0" err="1"/>
              <a:t>Morissey</a:t>
            </a:r>
            <a:r>
              <a:rPr lang="es-CL" sz="1900" dirty="0"/>
              <a:t> &amp; </a:t>
            </a:r>
            <a:r>
              <a:rPr lang="es-CL" sz="1900" dirty="0" err="1"/>
              <a:t>Kinderman</a:t>
            </a:r>
            <a:r>
              <a:rPr lang="es-CL" sz="1900" dirty="0"/>
              <a:t>, 2020).  </a:t>
            </a:r>
            <a:endParaRPr lang="es-CL" sz="1500" dirty="0"/>
          </a:p>
          <a:p>
            <a:pPr lvl="1" algn="just">
              <a:lnSpc>
                <a:spcPct val="100000"/>
              </a:lnSpc>
            </a:pPr>
            <a:r>
              <a:rPr lang="es-CL" sz="2200" dirty="0"/>
              <a:t>Los programas tienen una implementación lenta, y cuando llega su efecto las personas y familias cambiaron  </a:t>
            </a:r>
            <a:r>
              <a:rPr lang="es-CL" sz="1900" dirty="0"/>
              <a:t>(Fuentes, Rasse, Bustamante, </a:t>
            </a:r>
            <a:r>
              <a:rPr lang="es-CL" sz="1900" dirty="0" err="1"/>
              <a:t>et.al</a:t>
            </a:r>
            <a:r>
              <a:rPr lang="es-CL" sz="1900" dirty="0"/>
              <a:t> 2020,Kearns, 2020, Bond, et. al 2013)</a:t>
            </a:r>
          </a:p>
          <a:p>
            <a:pPr algn="just">
              <a:lnSpc>
                <a:spcPct val="100000"/>
              </a:lnSpc>
            </a:pPr>
            <a:r>
              <a:rPr lang="es-CL" sz="2400" u="sng" dirty="0">
                <a:solidFill>
                  <a:schemeClr val="bg1"/>
                </a:solidFill>
              </a:rPr>
              <a:t>Espacio:</a:t>
            </a:r>
          </a:p>
          <a:p>
            <a:pPr lvl="1" algn="just">
              <a:lnSpc>
                <a:spcPct val="100000"/>
              </a:lnSpc>
            </a:pPr>
            <a:r>
              <a:rPr lang="es-CL" sz="2200" dirty="0">
                <a:solidFill>
                  <a:schemeClr val="bg1"/>
                </a:solidFill>
              </a:rPr>
              <a:t>No se resuelve la exclusión de la ciudad solo con mejoras en el barrio los que están altamente segregados en las periferias urbanas </a:t>
            </a:r>
            <a:r>
              <a:rPr lang="es-CL" sz="1700" dirty="0">
                <a:solidFill>
                  <a:schemeClr val="bg1"/>
                </a:solidFill>
              </a:rPr>
              <a:t>(Elorza,2019)</a:t>
            </a:r>
          </a:p>
          <a:p>
            <a:pPr algn="just">
              <a:lnSpc>
                <a:spcPct val="100000"/>
              </a:lnSpc>
            </a:pPr>
            <a:r>
              <a:rPr lang="es-CL" sz="2400" u="sng" dirty="0">
                <a:solidFill>
                  <a:schemeClr val="bg1"/>
                </a:solidFill>
              </a:rPr>
              <a:t>Dimensiones</a:t>
            </a:r>
          </a:p>
          <a:p>
            <a:pPr lvl="1" algn="just">
              <a:lnSpc>
                <a:spcPct val="100000"/>
              </a:lnSpc>
            </a:pPr>
            <a:r>
              <a:rPr lang="es-CL" sz="2000" dirty="0">
                <a:solidFill>
                  <a:schemeClr val="bg1"/>
                </a:solidFill>
              </a:rPr>
              <a:t>Intervenciones fuera de los barrios para cambiar el estigma territorial  (Valadez, 2020) </a:t>
            </a:r>
            <a:endParaRPr lang="es-CL" sz="1700" dirty="0">
              <a:solidFill>
                <a:schemeClr val="bg1"/>
              </a:solidFill>
            </a:endParaRPr>
          </a:p>
          <a:p>
            <a:pPr lvl="1" algn="just">
              <a:lnSpc>
                <a:spcPct val="100000"/>
              </a:lnSpc>
            </a:pPr>
            <a:r>
              <a:rPr lang="es-CL" sz="2200" dirty="0">
                <a:solidFill>
                  <a:schemeClr val="bg1"/>
                </a:solidFill>
              </a:rPr>
              <a:t>Aspectos sociales y </a:t>
            </a:r>
            <a:r>
              <a:rPr lang="es-CL" sz="2200" dirty="0" err="1">
                <a:solidFill>
                  <a:schemeClr val="bg1"/>
                </a:solidFill>
              </a:rPr>
              <a:t>psicologicos</a:t>
            </a:r>
            <a:r>
              <a:rPr lang="es-CL" sz="2200" dirty="0">
                <a:solidFill>
                  <a:schemeClr val="bg1"/>
                </a:solidFill>
              </a:rPr>
              <a:t> por ejemplo un aspecto de género, cuidados, trabajo. Es necesario apoyo adicional, en forma de oportunidades de empleo y seguridad </a:t>
            </a:r>
            <a:r>
              <a:rPr lang="es-CL" sz="2100" dirty="0">
                <a:solidFill>
                  <a:schemeClr val="bg1"/>
                </a:solidFill>
              </a:rPr>
              <a:t>(</a:t>
            </a:r>
            <a:r>
              <a:rPr lang="es-CL" sz="2100" dirty="0" err="1">
                <a:solidFill>
                  <a:schemeClr val="bg1"/>
                </a:solidFill>
              </a:rPr>
              <a:t>Cleland</a:t>
            </a:r>
            <a:r>
              <a:rPr lang="es-CL" sz="2100" dirty="0">
                <a:solidFill>
                  <a:schemeClr val="bg1"/>
                </a:solidFill>
              </a:rPr>
              <a:t>, </a:t>
            </a:r>
            <a:r>
              <a:rPr lang="es-CL" sz="2100" dirty="0" err="1">
                <a:solidFill>
                  <a:schemeClr val="bg1"/>
                </a:solidFill>
              </a:rPr>
              <a:t>et.al</a:t>
            </a:r>
            <a:r>
              <a:rPr lang="es-CL" sz="2100" dirty="0">
                <a:solidFill>
                  <a:schemeClr val="bg1"/>
                </a:solidFill>
              </a:rPr>
              <a:t> 2016) </a:t>
            </a:r>
            <a:r>
              <a:rPr lang="es-CL" sz="2200" dirty="0">
                <a:solidFill>
                  <a:schemeClr val="bg1"/>
                </a:solidFill>
              </a:rPr>
              <a:t>,  así como empoderamiento individual y colectivo para mejorar el bienestar </a:t>
            </a:r>
            <a:r>
              <a:rPr lang="es-CL" sz="2100" dirty="0">
                <a:solidFill>
                  <a:schemeClr val="bg1"/>
                </a:solidFill>
              </a:rPr>
              <a:t>(Kearns &amp; </a:t>
            </a:r>
            <a:r>
              <a:rPr lang="es-CL" sz="2100" dirty="0" err="1">
                <a:solidFill>
                  <a:schemeClr val="bg1"/>
                </a:solidFill>
              </a:rPr>
              <a:t>Withley</a:t>
            </a:r>
            <a:r>
              <a:rPr lang="es-CL" sz="2100" dirty="0">
                <a:solidFill>
                  <a:schemeClr val="bg1"/>
                </a:solidFill>
              </a:rPr>
              <a:t>, 2020)</a:t>
            </a:r>
          </a:p>
          <a:p>
            <a:pPr algn="just">
              <a:lnSpc>
                <a:spcPct val="100000"/>
              </a:lnSpc>
            </a:pPr>
            <a:r>
              <a:rPr lang="es-CL" sz="2600" b="1" dirty="0">
                <a:solidFill>
                  <a:schemeClr val="bg1"/>
                </a:solidFill>
              </a:rPr>
              <a:t>Futuras políticas</a:t>
            </a:r>
            <a:r>
              <a:rPr lang="es-CL" sz="2600" dirty="0">
                <a:solidFill>
                  <a:schemeClr val="bg1"/>
                </a:solidFill>
              </a:rPr>
              <a:t> requieren coordinación intersectorial para poder producir un impacto significativo en la calidad de vida de las personas, mientras que intervenciones aisladas y con demora implican un uso inadecuado de los recursos y generar experiencias negativas en poblaciones sobre intervenidas.</a:t>
            </a:r>
          </a:p>
        </p:txBody>
      </p:sp>
    </p:spTree>
    <p:extLst>
      <p:ext uri="{BB962C8B-B14F-4D97-AF65-F5344CB8AC3E}">
        <p14:creationId xmlns:p14="http://schemas.microsoft.com/office/powerpoint/2010/main" val="25031959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4E981-DB78-8D6B-9A9C-902463624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283F3C-4B65-391F-C090-0989C31B4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573" y="163176"/>
            <a:ext cx="10515600" cy="1325563"/>
          </a:xfrm>
        </p:spPr>
        <p:txBody>
          <a:bodyPr/>
          <a:lstStyle/>
          <a:p>
            <a:r>
              <a:rPr lang="en-US" dirty="0" err="1"/>
              <a:t>Discusión</a:t>
            </a:r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805818C-9720-5014-3BA0-01020AD16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20" y="1245477"/>
            <a:ext cx="11190973" cy="5218386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00000"/>
              </a:lnSpc>
            </a:pPr>
            <a:r>
              <a:rPr lang="es-CL" sz="2400" u="sng" dirty="0"/>
              <a:t>Tiempo</a:t>
            </a:r>
          </a:p>
          <a:p>
            <a:pPr lvl="1" algn="just">
              <a:lnSpc>
                <a:spcPct val="100000"/>
              </a:lnSpc>
            </a:pPr>
            <a:r>
              <a:rPr lang="es-CL" sz="2200" dirty="0"/>
              <a:t>RU es insuficiente para poder modificar el efecto persistente que tuvo en la salud mental la </a:t>
            </a:r>
            <a:r>
              <a:rPr lang="es-CL" sz="2200" b="1" dirty="0"/>
              <a:t>exposición prolongada y en periodos críticos </a:t>
            </a:r>
            <a:r>
              <a:rPr lang="es-CL" sz="2200" dirty="0"/>
              <a:t>a deterioro material y/o problemas sociales </a:t>
            </a:r>
            <a:r>
              <a:rPr lang="es-CL" sz="1900" dirty="0"/>
              <a:t>(</a:t>
            </a:r>
            <a:r>
              <a:rPr lang="es-CL" sz="1900" dirty="0" err="1"/>
              <a:t>Akee</a:t>
            </a:r>
            <a:r>
              <a:rPr lang="es-CL" sz="1900" dirty="0"/>
              <a:t>, Copeland, </a:t>
            </a:r>
            <a:r>
              <a:rPr lang="es-CL" sz="1900" dirty="0" err="1"/>
              <a:t>Simeonova</a:t>
            </a:r>
            <a:r>
              <a:rPr lang="es-CL" sz="1900" dirty="0"/>
              <a:t>, 2024; Wang, et. al, 2022; </a:t>
            </a:r>
            <a:r>
              <a:rPr lang="es-CL" sz="1900" dirty="0" err="1"/>
              <a:t>Morissey</a:t>
            </a:r>
            <a:r>
              <a:rPr lang="es-CL" sz="1900" dirty="0"/>
              <a:t> &amp; </a:t>
            </a:r>
            <a:r>
              <a:rPr lang="es-CL" sz="1900" dirty="0" err="1"/>
              <a:t>Kinderman</a:t>
            </a:r>
            <a:r>
              <a:rPr lang="es-CL" sz="1900" dirty="0"/>
              <a:t>, 2020).  </a:t>
            </a:r>
            <a:endParaRPr lang="es-CL" sz="1500" dirty="0"/>
          </a:p>
          <a:p>
            <a:pPr lvl="1" algn="just">
              <a:lnSpc>
                <a:spcPct val="100000"/>
              </a:lnSpc>
            </a:pPr>
            <a:r>
              <a:rPr lang="es-CL" sz="2200" dirty="0"/>
              <a:t>Los programas tienen una implementación lenta, y cuando llega su efecto las personas y familias cambiaron  </a:t>
            </a:r>
            <a:r>
              <a:rPr lang="es-CL" sz="1900" dirty="0"/>
              <a:t>(Fuentes, Rasse, Bustamante, </a:t>
            </a:r>
            <a:r>
              <a:rPr lang="es-CL" sz="1900" dirty="0" err="1"/>
              <a:t>et.al</a:t>
            </a:r>
            <a:r>
              <a:rPr lang="es-CL" sz="1900" dirty="0"/>
              <a:t> 2020, Kearns, 2020, Bond, et. al 2013)</a:t>
            </a:r>
          </a:p>
          <a:p>
            <a:pPr algn="just">
              <a:lnSpc>
                <a:spcPct val="100000"/>
              </a:lnSpc>
            </a:pPr>
            <a:r>
              <a:rPr lang="es-CL" sz="2400" u="sng" dirty="0"/>
              <a:t>Espacio:</a:t>
            </a:r>
          </a:p>
          <a:p>
            <a:pPr lvl="1" algn="just">
              <a:lnSpc>
                <a:spcPct val="100000"/>
              </a:lnSpc>
            </a:pPr>
            <a:r>
              <a:rPr lang="es-CL" sz="2200" dirty="0"/>
              <a:t>No se resuelve la exclusión de la ciudad solo con mejoras en el barrio los que están altamente segregados en las periferias urbanas </a:t>
            </a:r>
            <a:r>
              <a:rPr lang="es-CL" sz="1700" dirty="0"/>
              <a:t>(Elorza,2019)</a:t>
            </a:r>
          </a:p>
          <a:p>
            <a:pPr algn="just">
              <a:lnSpc>
                <a:spcPct val="100000"/>
              </a:lnSpc>
            </a:pPr>
            <a:r>
              <a:rPr lang="es-CL" sz="2400" u="sng" dirty="0">
                <a:solidFill>
                  <a:schemeClr val="bg1"/>
                </a:solidFill>
              </a:rPr>
              <a:t>Dimensiones</a:t>
            </a:r>
          </a:p>
          <a:p>
            <a:pPr lvl="1" algn="just">
              <a:lnSpc>
                <a:spcPct val="100000"/>
              </a:lnSpc>
            </a:pPr>
            <a:r>
              <a:rPr lang="es-CL" sz="2000" dirty="0">
                <a:solidFill>
                  <a:schemeClr val="bg1"/>
                </a:solidFill>
              </a:rPr>
              <a:t>Intervenciones fuera de los barrios para cambiar el estigma territorial  (Valadez, 2020) </a:t>
            </a:r>
            <a:endParaRPr lang="es-CL" sz="1700" dirty="0">
              <a:solidFill>
                <a:schemeClr val="bg1"/>
              </a:solidFill>
            </a:endParaRPr>
          </a:p>
          <a:p>
            <a:pPr lvl="1" algn="just">
              <a:lnSpc>
                <a:spcPct val="100000"/>
              </a:lnSpc>
            </a:pPr>
            <a:r>
              <a:rPr lang="es-CL" sz="2200" dirty="0">
                <a:solidFill>
                  <a:schemeClr val="bg1"/>
                </a:solidFill>
              </a:rPr>
              <a:t>Aspectos sociales y </a:t>
            </a:r>
            <a:r>
              <a:rPr lang="es-CL" sz="2200" dirty="0" err="1">
                <a:solidFill>
                  <a:schemeClr val="bg1"/>
                </a:solidFill>
              </a:rPr>
              <a:t>psicologicos</a:t>
            </a:r>
            <a:r>
              <a:rPr lang="es-CL" sz="2200" dirty="0">
                <a:solidFill>
                  <a:schemeClr val="bg1"/>
                </a:solidFill>
              </a:rPr>
              <a:t> por ejemplo un aspecto de género, cuidados, trabajo. Es necesario apoyo adicional, en forma de oportunidades de empleo y seguridad </a:t>
            </a:r>
            <a:r>
              <a:rPr lang="es-CL" sz="2100" dirty="0">
                <a:solidFill>
                  <a:schemeClr val="bg1"/>
                </a:solidFill>
              </a:rPr>
              <a:t>(</a:t>
            </a:r>
            <a:r>
              <a:rPr lang="es-CL" sz="2100" dirty="0" err="1">
                <a:solidFill>
                  <a:schemeClr val="bg1"/>
                </a:solidFill>
              </a:rPr>
              <a:t>Cleland</a:t>
            </a:r>
            <a:r>
              <a:rPr lang="es-CL" sz="2100" dirty="0">
                <a:solidFill>
                  <a:schemeClr val="bg1"/>
                </a:solidFill>
              </a:rPr>
              <a:t>, </a:t>
            </a:r>
            <a:r>
              <a:rPr lang="es-CL" sz="2100" dirty="0" err="1">
                <a:solidFill>
                  <a:schemeClr val="bg1"/>
                </a:solidFill>
              </a:rPr>
              <a:t>et.al</a:t>
            </a:r>
            <a:r>
              <a:rPr lang="es-CL" sz="2100" dirty="0">
                <a:solidFill>
                  <a:schemeClr val="bg1"/>
                </a:solidFill>
              </a:rPr>
              <a:t> 2016) </a:t>
            </a:r>
            <a:r>
              <a:rPr lang="es-CL" sz="2200" dirty="0">
                <a:solidFill>
                  <a:schemeClr val="bg1"/>
                </a:solidFill>
              </a:rPr>
              <a:t>,  así como empoderamiento individual y colectivo para mejorar el bienestar </a:t>
            </a:r>
            <a:r>
              <a:rPr lang="es-CL" sz="2100" dirty="0">
                <a:solidFill>
                  <a:schemeClr val="bg1"/>
                </a:solidFill>
              </a:rPr>
              <a:t>(Kearns &amp; </a:t>
            </a:r>
            <a:r>
              <a:rPr lang="es-CL" sz="2100" dirty="0" err="1">
                <a:solidFill>
                  <a:schemeClr val="bg1"/>
                </a:solidFill>
              </a:rPr>
              <a:t>Withley</a:t>
            </a:r>
            <a:r>
              <a:rPr lang="es-CL" sz="2100" dirty="0">
                <a:solidFill>
                  <a:schemeClr val="bg1"/>
                </a:solidFill>
              </a:rPr>
              <a:t>, 2020)</a:t>
            </a:r>
          </a:p>
          <a:p>
            <a:pPr algn="just">
              <a:lnSpc>
                <a:spcPct val="100000"/>
              </a:lnSpc>
            </a:pPr>
            <a:r>
              <a:rPr lang="es-CL" sz="2600" b="1" dirty="0">
                <a:solidFill>
                  <a:schemeClr val="bg1"/>
                </a:solidFill>
              </a:rPr>
              <a:t>Futuras políticas</a:t>
            </a:r>
            <a:r>
              <a:rPr lang="es-CL" sz="2600" dirty="0">
                <a:solidFill>
                  <a:schemeClr val="bg1"/>
                </a:solidFill>
              </a:rPr>
              <a:t> requieren coordinación intersectorial para poder producir un impacto significativo en la calidad de vida de las personas, mientras que intervenciones aisladas y con demora implican un uso inadecuado de los recursos y generar experiencias negativas en poblaciones sobre intervenidas.</a:t>
            </a:r>
          </a:p>
        </p:txBody>
      </p:sp>
    </p:spTree>
    <p:extLst>
      <p:ext uri="{BB962C8B-B14F-4D97-AF65-F5344CB8AC3E}">
        <p14:creationId xmlns:p14="http://schemas.microsoft.com/office/powerpoint/2010/main" val="14946582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1482C-2BCC-3AD5-463F-F90F9150A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1BBC60-A184-99A0-4999-8CD5B8EFF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573" y="163176"/>
            <a:ext cx="10515600" cy="1325563"/>
          </a:xfrm>
        </p:spPr>
        <p:txBody>
          <a:bodyPr/>
          <a:lstStyle/>
          <a:p>
            <a:r>
              <a:rPr lang="en-US" dirty="0" err="1"/>
              <a:t>Discusión</a:t>
            </a:r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74E42F-BDEA-1FC0-3268-6ED4F04A7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20" y="1245477"/>
            <a:ext cx="11190973" cy="5218386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00000"/>
              </a:lnSpc>
            </a:pPr>
            <a:r>
              <a:rPr lang="es-CL" sz="2400" u="sng" dirty="0"/>
              <a:t>Tiempo</a:t>
            </a:r>
          </a:p>
          <a:p>
            <a:pPr lvl="1" algn="just">
              <a:lnSpc>
                <a:spcPct val="100000"/>
              </a:lnSpc>
            </a:pPr>
            <a:r>
              <a:rPr lang="es-CL" sz="2200" dirty="0"/>
              <a:t>RU es insuficiente para poder modificar el efecto persistente que tuvo en la salud mental la </a:t>
            </a:r>
            <a:r>
              <a:rPr lang="es-CL" sz="2200" b="1" dirty="0"/>
              <a:t>exposición prolongada y en periodos críticos </a:t>
            </a:r>
            <a:r>
              <a:rPr lang="es-CL" sz="2200" dirty="0"/>
              <a:t>a deterioro material y/o problemas sociales </a:t>
            </a:r>
            <a:r>
              <a:rPr lang="es-CL" sz="1900" dirty="0"/>
              <a:t>(</a:t>
            </a:r>
            <a:r>
              <a:rPr lang="es-CL" sz="1900" dirty="0" err="1"/>
              <a:t>Akee</a:t>
            </a:r>
            <a:r>
              <a:rPr lang="es-CL" sz="1900" dirty="0"/>
              <a:t>, Copeland, </a:t>
            </a:r>
            <a:r>
              <a:rPr lang="es-CL" sz="1900" dirty="0" err="1"/>
              <a:t>Simeonova</a:t>
            </a:r>
            <a:r>
              <a:rPr lang="es-CL" sz="1900" dirty="0"/>
              <a:t>, 2024; Wang, et. al, 2022; </a:t>
            </a:r>
            <a:r>
              <a:rPr lang="es-CL" sz="1900" dirty="0" err="1"/>
              <a:t>Morissey</a:t>
            </a:r>
            <a:r>
              <a:rPr lang="es-CL" sz="1900" dirty="0"/>
              <a:t> &amp; </a:t>
            </a:r>
            <a:r>
              <a:rPr lang="es-CL" sz="1900" dirty="0" err="1"/>
              <a:t>Kinderman</a:t>
            </a:r>
            <a:r>
              <a:rPr lang="es-CL" sz="1900" dirty="0"/>
              <a:t>, 2020).  </a:t>
            </a:r>
            <a:endParaRPr lang="es-CL" sz="1500" dirty="0"/>
          </a:p>
          <a:p>
            <a:pPr lvl="1" algn="just">
              <a:lnSpc>
                <a:spcPct val="100000"/>
              </a:lnSpc>
            </a:pPr>
            <a:r>
              <a:rPr lang="es-CL" sz="2200" dirty="0"/>
              <a:t>Los programas tienen una implementación lenta, y cuando llega su efecto las personas y familias cambiaron  </a:t>
            </a:r>
            <a:r>
              <a:rPr lang="es-CL" sz="1900" dirty="0"/>
              <a:t>(Fuentes, Rasse, Bustamante, </a:t>
            </a:r>
            <a:r>
              <a:rPr lang="es-CL" sz="1900" dirty="0" err="1"/>
              <a:t>et.al</a:t>
            </a:r>
            <a:r>
              <a:rPr lang="es-CL" sz="1900" dirty="0"/>
              <a:t> 2020, Kearns, 2020, Bond, et. al 2013)</a:t>
            </a:r>
          </a:p>
          <a:p>
            <a:pPr algn="just">
              <a:lnSpc>
                <a:spcPct val="100000"/>
              </a:lnSpc>
            </a:pPr>
            <a:r>
              <a:rPr lang="es-CL" sz="2400" u="sng" dirty="0"/>
              <a:t>Espacio:</a:t>
            </a:r>
          </a:p>
          <a:p>
            <a:pPr lvl="1" algn="just">
              <a:lnSpc>
                <a:spcPct val="100000"/>
              </a:lnSpc>
            </a:pPr>
            <a:r>
              <a:rPr lang="es-CL" sz="2200" dirty="0"/>
              <a:t>No se resuelve la exclusión de la ciudad solo con mejoras en el barrio los que están altamente segregados en las periferias urbanas </a:t>
            </a:r>
            <a:r>
              <a:rPr lang="es-CL" sz="1700" dirty="0"/>
              <a:t>(Elorza,2019)</a:t>
            </a:r>
          </a:p>
          <a:p>
            <a:pPr algn="just">
              <a:lnSpc>
                <a:spcPct val="100000"/>
              </a:lnSpc>
            </a:pPr>
            <a:r>
              <a:rPr lang="es-CL" sz="2400" u="sng" dirty="0"/>
              <a:t>Dimensiones</a:t>
            </a:r>
          </a:p>
          <a:p>
            <a:pPr lvl="1" algn="just">
              <a:lnSpc>
                <a:spcPct val="100000"/>
              </a:lnSpc>
            </a:pPr>
            <a:r>
              <a:rPr lang="es-CL" sz="2000" dirty="0"/>
              <a:t>Intervenciones fuera de los barrios para cambiar el estigma territorial  (Valadez, 2020) </a:t>
            </a:r>
            <a:endParaRPr lang="es-CL" sz="1700" dirty="0"/>
          </a:p>
          <a:p>
            <a:pPr lvl="1" algn="just">
              <a:lnSpc>
                <a:spcPct val="100000"/>
              </a:lnSpc>
            </a:pPr>
            <a:r>
              <a:rPr lang="es-CL" sz="2200" dirty="0"/>
              <a:t>Aspectos sociales y </a:t>
            </a:r>
            <a:r>
              <a:rPr lang="es-CL" sz="2200" dirty="0" err="1"/>
              <a:t>psicologicos</a:t>
            </a:r>
            <a:r>
              <a:rPr lang="es-CL" sz="2200" dirty="0"/>
              <a:t> por ejemplo un aspecto de género, cuidados, trabajo. Es necesario apoyo adicional, en forma de oportunidades de empleo y seguridad </a:t>
            </a:r>
            <a:r>
              <a:rPr lang="es-CL" sz="2100" dirty="0"/>
              <a:t>(</a:t>
            </a:r>
            <a:r>
              <a:rPr lang="es-CL" sz="2100" dirty="0" err="1"/>
              <a:t>Cleland</a:t>
            </a:r>
            <a:r>
              <a:rPr lang="es-CL" sz="2100" dirty="0"/>
              <a:t>, </a:t>
            </a:r>
            <a:r>
              <a:rPr lang="es-CL" sz="2100" dirty="0" err="1"/>
              <a:t>et.al</a:t>
            </a:r>
            <a:r>
              <a:rPr lang="es-CL" sz="2100" dirty="0"/>
              <a:t> 2016) </a:t>
            </a:r>
            <a:r>
              <a:rPr lang="es-CL" sz="2200" dirty="0"/>
              <a:t>,  así como empoderamiento individual y colectivo para mejorar el bienestar </a:t>
            </a:r>
            <a:r>
              <a:rPr lang="es-CL" sz="2100" dirty="0"/>
              <a:t>(Kearns &amp; </a:t>
            </a:r>
            <a:r>
              <a:rPr lang="es-CL" sz="2100" dirty="0" err="1"/>
              <a:t>Withley</a:t>
            </a:r>
            <a:r>
              <a:rPr lang="es-CL" sz="2100" dirty="0"/>
              <a:t>, 2020)</a:t>
            </a:r>
          </a:p>
          <a:p>
            <a:pPr algn="just">
              <a:lnSpc>
                <a:spcPct val="100000"/>
              </a:lnSpc>
            </a:pPr>
            <a:r>
              <a:rPr lang="es-CL" sz="2600" b="1" dirty="0">
                <a:solidFill>
                  <a:schemeClr val="bg1"/>
                </a:solidFill>
              </a:rPr>
              <a:t>Futuras políticas</a:t>
            </a:r>
            <a:r>
              <a:rPr lang="es-CL" sz="2600" dirty="0">
                <a:solidFill>
                  <a:schemeClr val="bg1"/>
                </a:solidFill>
              </a:rPr>
              <a:t> requieren coordinación intersectorial para poder producir un impacto significativo en la calidad de vida de las personas, mientras que intervenciones aisladas y con demora implican un uso inadecuado de los recursos y generar experiencias negativas en poblaciones sobre intervenidas.</a:t>
            </a:r>
          </a:p>
        </p:txBody>
      </p:sp>
    </p:spTree>
    <p:extLst>
      <p:ext uri="{BB962C8B-B14F-4D97-AF65-F5344CB8AC3E}">
        <p14:creationId xmlns:p14="http://schemas.microsoft.com/office/powerpoint/2010/main" val="25293698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79B14-2179-E7E6-942C-18E0AA9B6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A40D85-632F-874E-5F0E-68248C776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573" y="163176"/>
            <a:ext cx="10515600" cy="1325563"/>
          </a:xfrm>
        </p:spPr>
        <p:txBody>
          <a:bodyPr/>
          <a:lstStyle/>
          <a:p>
            <a:r>
              <a:rPr lang="en-US" dirty="0" err="1"/>
              <a:t>Conclusiones</a:t>
            </a:r>
            <a:r>
              <a:rPr lang="en-US" dirty="0"/>
              <a:t> </a:t>
            </a:r>
            <a:r>
              <a:rPr lang="en-US" dirty="0" err="1"/>
              <a:t>preliminares</a:t>
            </a:r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BB04108-3730-47C6-F6AA-9B71A4CC5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719" y="1476438"/>
            <a:ext cx="6470128" cy="5218386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00000"/>
              </a:lnSpc>
            </a:pPr>
            <a:r>
              <a:rPr lang="es-CL" sz="2600" b="1" dirty="0"/>
              <a:t>Futuras investigaciones</a:t>
            </a:r>
          </a:p>
          <a:p>
            <a:pPr algn="just">
              <a:lnSpc>
                <a:spcPct val="100000"/>
              </a:lnSpc>
            </a:pPr>
            <a:r>
              <a:rPr lang="es-CL" sz="2600" dirty="0"/>
              <a:t>La evaluación de estas puede extenderse fuera de su objetivo principal, al encontrarse que pueden disminuir el impacto en la salud mental de crisis sociales y sanitarias inesperadas.</a:t>
            </a:r>
            <a:endParaRPr lang="es-CL" sz="2600" b="1" dirty="0"/>
          </a:p>
          <a:p>
            <a:pPr algn="just">
              <a:lnSpc>
                <a:spcPct val="100000"/>
              </a:lnSpc>
            </a:pPr>
            <a:r>
              <a:rPr lang="es-CL" sz="2600" b="1" dirty="0"/>
              <a:t>Futuras políticas:</a:t>
            </a:r>
          </a:p>
          <a:p>
            <a:pPr algn="just">
              <a:lnSpc>
                <a:spcPct val="100000"/>
              </a:lnSpc>
            </a:pPr>
            <a:r>
              <a:rPr lang="es-CL" sz="2600" dirty="0"/>
              <a:t>Coordinación intersectorial para poder producir un impacto significativo en la calidad de vida de las personas, mientras que intervenciones aisladas y con demora implican un uso inadecuado de los recursos y generar experiencias negativas en poblaciones sobre intervenidas.</a:t>
            </a:r>
          </a:p>
          <a:p>
            <a:pPr algn="just">
              <a:lnSpc>
                <a:spcPct val="100000"/>
              </a:lnSpc>
            </a:pPr>
            <a:r>
              <a:rPr lang="es-CL" sz="2600" dirty="0"/>
              <a:t> </a:t>
            </a:r>
          </a:p>
        </p:txBody>
      </p:sp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E4AF87C7-8A06-2F59-0061-E0B4B209ADF3}"/>
              </a:ext>
            </a:extLst>
          </p:cNvPr>
          <p:cNvSpPr/>
          <p:nvPr/>
        </p:nvSpPr>
        <p:spPr>
          <a:xfrm rot="16200000" flipV="1">
            <a:off x="9066938" y="4691113"/>
            <a:ext cx="1297920" cy="499031"/>
          </a:xfrm>
          <a:prstGeom prst="rightArrow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71A46276-3425-0375-C53E-67704F4CCE75}"/>
              </a:ext>
            </a:extLst>
          </p:cNvPr>
          <p:cNvSpPr/>
          <p:nvPr/>
        </p:nvSpPr>
        <p:spPr>
          <a:xfrm rot="18340857">
            <a:off x="8252794" y="4466926"/>
            <a:ext cx="1099804" cy="33721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30B2C46F-950A-3190-1600-A553BBA44D3B}"/>
              </a:ext>
            </a:extLst>
          </p:cNvPr>
          <p:cNvSpPr/>
          <p:nvPr/>
        </p:nvSpPr>
        <p:spPr>
          <a:xfrm rot="13400829">
            <a:off x="10185178" y="4417099"/>
            <a:ext cx="1099804" cy="337211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3DC30D59-8725-BDD5-AA20-25DD9FD74CCD}"/>
              </a:ext>
            </a:extLst>
          </p:cNvPr>
          <p:cNvSpPr/>
          <p:nvPr/>
        </p:nvSpPr>
        <p:spPr>
          <a:xfrm rot="16200000" flipV="1">
            <a:off x="9096671" y="2085843"/>
            <a:ext cx="1202686" cy="601622"/>
          </a:xfrm>
          <a:prstGeom prst="rightArrow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60AE6C58-B27C-B761-4EF1-F80579C03147}"/>
              </a:ext>
            </a:extLst>
          </p:cNvPr>
          <p:cNvSpPr/>
          <p:nvPr/>
        </p:nvSpPr>
        <p:spPr>
          <a:xfrm rot="13444187">
            <a:off x="8158218" y="2544355"/>
            <a:ext cx="1099804" cy="33721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7F7C3A3B-1C98-4F32-69E9-3FBEC6778DC4}"/>
              </a:ext>
            </a:extLst>
          </p:cNvPr>
          <p:cNvSpPr/>
          <p:nvPr/>
        </p:nvSpPr>
        <p:spPr>
          <a:xfrm rot="18316533">
            <a:off x="10047256" y="2544355"/>
            <a:ext cx="1099804" cy="337211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D90B4674-7BF6-21C0-9814-3575581F8904}"/>
              </a:ext>
            </a:extLst>
          </p:cNvPr>
          <p:cNvCxnSpPr/>
          <p:nvPr/>
        </p:nvCxnSpPr>
        <p:spPr>
          <a:xfrm>
            <a:off x="8195748" y="3683812"/>
            <a:ext cx="3220112" cy="0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FAAEE7D5-1DAC-E422-25CA-C2818F551E56}"/>
              </a:ext>
            </a:extLst>
          </p:cNvPr>
          <p:cNvSpPr/>
          <p:nvPr/>
        </p:nvSpPr>
        <p:spPr>
          <a:xfrm>
            <a:off x="9181707" y="3281995"/>
            <a:ext cx="989697" cy="803635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RU</a:t>
            </a:r>
          </a:p>
        </p:txBody>
      </p:sp>
    </p:spTree>
    <p:extLst>
      <p:ext uri="{BB962C8B-B14F-4D97-AF65-F5344CB8AC3E}">
        <p14:creationId xmlns:p14="http://schemas.microsoft.com/office/powerpoint/2010/main" val="30313619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F511D4D-112A-B956-FE83-6F2FF284485E}"/>
              </a:ext>
            </a:extLst>
          </p:cNvPr>
          <p:cNvSpPr txBox="1"/>
          <p:nvPr/>
        </p:nvSpPr>
        <p:spPr>
          <a:xfrm>
            <a:off x="298488" y="219997"/>
            <a:ext cx="4546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Agregué</a:t>
            </a:r>
            <a:r>
              <a:rPr lang="en-US" dirty="0"/>
              <a:t> al matching la variable que tan </a:t>
            </a:r>
            <a:r>
              <a:rPr lang="en-US" dirty="0" err="1"/>
              <a:t>parte</a:t>
            </a:r>
            <a:r>
              <a:rPr lang="en-US" dirty="0"/>
              <a:t> me </a:t>
            </a:r>
            <a:r>
              <a:rPr lang="en-US" dirty="0" err="1"/>
              <a:t>siento</a:t>
            </a:r>
            <a:r>
              <a:rPr lang="en-US" dirty="0"/>
              <a:t> del barrio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765C753-5F2F-A070-C7CD-382BA3180882}"/>
              </a:ext>
            </a:extLst>
          </p:cNvPr>
          <p:cNvSpPr txBox="1"/>
          <p:nvPr/>
        </p:nvSpPr>
        <p:spPr>
          <a:xfrm>
            <a:off x="295260" y="2083606"/>
            <a:ext cx="60976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 ELSOC</a:t>
            </a:r>
          </a:p>
          <a:p>
            <a:r>
              <a:rPr lang="en-US" dirty="0"/>
              <a:t>t02_02 Me </a:t>
            </a:r>
            <a:r>
              <a:rPr lang="en-US" dirty="0" err="1"/>
              <a:t>siento</a:t>
            </a:r>
            <a:r>
              <a:rPr lang="en-US" dirty="0"/>
              <a:t> </a:t>
            </a:r>
            <a:r>
              <a:rPr lang="en-US" dirty="0" err="1"/>
              <a:t>integrado</a:t>
            </a:r>
            <a:r>
              <a:rPr lang="en-US" dirty="0"/>
              <a:t>/a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barrio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CEC463E-F213-A8EE-1C47-376091602223}"/>
              </a:ext>
            </a:extLst>
          </p:cNvPr>
          <p:cNvSpPr txBox="1"/>
          <p:nvPr/>
        </p:nvSpPr>
        <p:spPr>
          <a:xfrm>
            <a:off x="298488" y="1218821"/>
            <a:ext cx="60944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RUCAS</a:t>
            </a:r>
          </a:p>
          <a:p>
            <a:r>
              <a:rPr lang="es-ES" dirty="0"/>
              <a:t>RS1. ¿Se siente parte de su sector o barrio?</a:t>
            </a:r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D15565B-E3C6-E479-7B60-9AF1BF7F4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76" y="3361471"/>
            <a:ext cx="5151022" cy="153318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53145A8F-665E-EC4F-E6B8-79B66A130E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840" y="708460"/>
            <a:ext cx="6568184" cy="6034121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4D8808A4-3945-7525-BAC3-59D16192B1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976" y="5175528"/>
            <a:ext cx="5273417" cy="153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6544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9615E06-5415-0400-DEE6-75978DA25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969" y="68182"/>
            <a:ext cx="7316550" cy="672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402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326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2EB11A-A96D-1EE4-AA87-192F4F0A5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2990BD-10F0-D433-101F-FC2E5A293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cs typeface="Arial" panose="020B0604020202020204" pitchFamily="34" charset="0"/>
              </a:rPr>
              <a:t>Entorno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US" dirty="0" err="1">
                <a:cs typeface="Arial" panose="020B0604020202020204" pitchFamily="34" charset="0"/>
              </a:rPr>
              <a:t>construido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US" dirty="0" err="1">
                <a:cs typeface="Arial" panose="020B0604020202020204" pitchFamily="34" charset="0"/>
              </a:rPr>
              <a:t>como</a:t>
            </a:r>
            <a:r>
              <a:rPr lang="en-US" dirty="0">
                <a:cs typeface="Arial" panose="020B0604020202020204" pitchFamily="34" charset="0"/>
              </a:rPr>
              <a:t> causa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007B1E-7C9F-9E2D-8191-D2967CEF8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320" y="1942902"/>
            <a:ext cx="11029360" cy="788561"/>
          </a:xfrm>
        </p:spPr>
        <p:txBody>
          <a:bodyPr>
            <a:normAutofit/>
          </a:bodyPr>
          <a:lstStyle/>
          <a:p>
            <a:r>
              <a:rPr lang="es-ES" sz="2000" dirty="0">
                <a:latin typeface="+mj-lt"/>
                <a:ea typeface="Aptos" panose="020B0004020202020204" pitchFamily="34" charset="0"/>
              </a:rPr>
              <a:t>La mayoría de los estudios sobre el entorno construido y la salud mental son </a:t>
            </a:r>
            <a:r>
              <a:rPr lang="es-ES" sz="2000" b="1" dirty="0">
                <a:latin typeface="+mj-lt"/>
                <a:ea typeface="Aptos" panose="020B0004020202020204" pitchFamily="34" charset="0"/>
              </a:rPr>
              <a:t>observacionales, transversales</a:t>
            </a:r>
            <a:r>
              <a:rPr lang="es-ES" sz="2000" dirty="0">
                <a:latin typeface="+mj-lt"/>
                <a:ea typeface="Aptos" panose="020B0004020202020204" pitchFamily="34" charset="0"/>
              </a:rPr>
              <a:t> y de países de ingresos altos y del norte global</a:t>
            </a:r>
          </a:p>
          <a:p>
            <a:endParaRPr lang="es-ES" sz="2000" dirty="0">
              <a:latin typeface="Arial" panose="020B0604020202020204" pitchFamily="34" charset="0"/>
            </a:endParaRPr>
          </a:p>
          <a:p>
            <a:endParaRPr lang="es-ES" sz="2000" dirty="0">
              <a:latin typeface="Arial" panose="020B0604020202020204" pitchFamily="34" charset="0"/>
            </a:endParaRPr>
          </a:p>
          <a:p>
            <a:endParaRPr lang="en-US" sz="2000" dirty="0"/>
          </a:p>
          <a:p>
            <a:pPr lvl="2"/>
            <a:endParaRPr lang="en-US" sz="1600" dirty="0"/>
          </a:p>
          <a:p>
            <a:endParaRPr lang="en-US" sz="20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6C06F23-7F32-2C2B-1D45-8452A8C11D60}"/>
              </a:ext>
            </a:extLst>
          </p:cNvPr>
          <p:cNvSpPr txBox="1"/>
          <p:nvPr/>
        </p:nvSpPr>
        <p:spPr>
          <a:xfrm>
            <a:off x="6332720" y="3855532"/>
            <a:ext cx="97337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4C01FD57-B3C5-40C1-86DC-66A15CD13D3E}"/>
              </a:ext>
            </a:extLst>
          </p:cNvPr>
          <p:cNvSpPr txBox="1"/>
          <p:nvPr/>
        </p:nvSpPr>
        <p:spPr>
          <a:xfrm>
            <a:off x="4564292" y="3846136"/>
            <a:ext cx="97337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65E7A774-6FB8-F911-DE15-D4D9B75C3122}"/>
              </a:ext>
            </a:extLst>
          </p:cNvPr>
          <p:cNvCxnSpPr>
            <a:cxnSpLocks/>
            <a:stCxn id="17" idx="3"/>
            <a:endCxn id="16" idx="1"/>
          </p:cNvCxnSpPr>
          <p:nvPr/>
        </p:nvCxnSpPr>
        <p:spPr>
          <a:xfrm>
            <a:off x="5537666" y="4107746"/>
            <a:ext cx="795054" cy="93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7721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A2D9C-14CA-6C58-89B8-14F973A70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EA02FB-E94C-9059-6146-3D064D413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cs typeface="Arial" panose="020B0604020202020204" pitchFamily="34" charset="0"/>
              </a:rPr>
              <a:t>Entorno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US" dirty="0" err="1">
                <a:cs typeface="Arial" panose="020B0604020202020204" pitchFamily="34" charset="0"/>
              </a:rPr>
              <a:t>construido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US" dirty="0" err="1">
                <a:cs typeface="Arial" panose="020B0604020202020204" pitchFamily="34" charset="0"/>
              </a:rPr>
              <a:t>como</a:t>
            </a:r>
            <a:r>
              <a:rPr lang="en-US" dirty="0">
                <a:cs typeface="Arial" panose="020B0604020202020204" pitchFamily="34" charset="0"/>
              </a:rPr>
              <a:t> causa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97686BB-B854-D226-63D5-1D4810C9CD79}"/>
              </a:ext>
            </a:extLst>
          </p:cNvPr>
          <p:cNvSpPr txBox="1"/>
          <p:nvPr/>
        </p:nvSpPr>
        <p:spPr>
          <a:xfrm>
            <a:off x="4604250" y="4820138"/>
            <a:ext cx="893457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CF1DCB6-6A3A-615B-1302-616E5FDDAE6A}"/>
              </a:ext>
            </a:extLst>
          </p:cNvPr>
          <p:cNvSpPr txBox="1"/>
          <p:nvPr/>
        </p:nvSpPr>
        <p:spPr>
          <a:xfrm>
            <a:off x="6431123" y="4820138"/>
            <a:ext cx="874971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719D9884-1D16-34C0-F567-A308B73E89E9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>
            <a:off x="5497707" y="5081748"/>
            <a:ext cx="9334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C283F923-44E3-8CE7-F2CC-A6E3C711E821}"/>
              </a:ext>
            </a:extLst>
          </p:cNvPr>
          <p:cNvSpPr txBox="1">
            <a:spLocks/>
          </p:cNvSpPr>
          <p:nvPr/>
        </p:nvSpPr>
        <p:spPr>
          <a:xfrm>
            <a:off x="581320" y="1942902"/>
            <a:ext cx="11029360" cy="7885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sz="2000" dirty="0">
              <a:latin typeface="Arial" panose="020B0604020202020204" pitchFamily="34" charset="0"/>
            </a:endParaRPr>
          </a:p>
          <a:p>
            <a:endParaRPr lang="es-ES" sz="2000" dirty="0">
              <a:latin typeface="Arial" panose="020B0604020202020204" pitchFamily="34" charset="0"/>
            </a:endParaRPr>
          </a:p>
          <a:p>
            <a:endParaRPr lang="en-US" sz="2000" dirty="0"/>
          </a:p>
          <a:p>
            <a:pPr lvl="2"/>
            <a:endParaRPr lang="en-US" sz="1600" dirty="0"/>
          </a:p>
          <a:p>
            <a:endParaRPr lang="en-US" sz="20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09A5D79-B390-8DC8-859A-0964F07042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320" y="1942901"/>
            <a:ext cx="11029360" cy="788561"/>
          </a:xfrm>
        </p:spPr>
        <p:txBody>
          <a:bodyPr>
            <a:normAutofit/>
          </a:bodyPr>
          <a:lstStyle/>
          <a:p>
            <a:r>
              <a:rPr lang="es-ES" sz="2000" dirty="0">
                <a:latin typeface="+mj-lt"/>
              </a:rPr>
              <a:t>La salud mental podría a su vez ser una de las causas de estar expuesto a un entorno deteriorado.</a:t>
            </a:r>
            <a:endParaRPr lang="es-ES" sz="2000" dirty="0">
              <a:latin typeface="Arial" panose="020B0604020202020204" pitchFamily="34" charset="0"/>
            </a:endParaRPr>
          </a:p>
          <a:p>
            <a:endParaRPr lang="es-ES" sz="2000" dirty="0">
              <a:latin typeface="Arial" panose="020B0604020202020204" pitchFamily="34" charset="0"/>
            </a:endParaRPr>
          </a:p>
          <a:p>
            <a:endParaRPr lang="en-US" sz="2000" dirty="0"/>
          </a:p>
          <a:p>
            <a:pPr lvl="2"/>
            <a:endParaRPr lang="en-US" sz="16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87319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10F34F-4C5B-61C4-BFBC-1C6A74E28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4BF134-5E0A-F049-CAB0-42B8B2F79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cs typeface="Arial" panose="020B0604020202020204" pitchFamily="34" charset="0"/>
              </a:rPr>
              <a:t>Entorno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US" dirty="0" err="1">
                <a:cs typeface="Arial" panose="020B0604020202020204" pitchFamily="34" charset="0"/>
              </a:rPr>
              <a:t>construido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US" dirty="0" err="1">
                <a:cs typeface="Arial" panose="020B0604020202020204" pitchFamily="34" charset="0"/>
              </a:rPr>
              <a:t>como</a:t>
            </a:r>
            <a:r>
              <a:rPr lang="en-US" dirty="0">
                <a:cs typeface="Arial" panose="020B0604020202020204" pitchFamily="34" charset="0"/>
              </a:rPr>
              <a:t> causa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A89BE37-1929-621F-EB46-36FC817A670B}"/>
              </a:ext>
            </a:extLst>
          </p:cNvPr>
          <p:cNvSpPr txBox="1"/>
          <p:nvPr/>
        </p:nvSpPr>
        <p:spPr>
          <a:xfrm>
            <a:off x="5412552" y="4894152"/>
            <a:ext cx="893457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2DF4FE74-354A-FF07-1402-50D98BF9EB50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6306009" y="4378752"/>
            <a:ext cx="513398" cy="7770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50E630F-E834-51F8-8898-55A8881C81E1}"/>
              </a:ext>
            </a:extLst>
          </p:cNvPr>
          <p:cNvSpPr txBox="1"/>
          <p:nvPr/>
        </p:nvSpPr>
        <p:spPr>
          <a:xfrm>
            <a:off x="6332720" y="3855532"/>
            <a:ext cx="97337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3773AA5-EE71-55C3-65DC-59F7C96FF22F}"/>
              </a:ext>
            </a:extLst>
          </p:cNvPr>
          <p:cNvSpPr txBox="1"/>
          <p:nvPr/>
        </p:nvSpPr>
        <p:spPr>
          <a:xfrm>
            <a:off x="4564292" y="3846136"/>
            <a:ext cx="97337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329E89C4-5771-B04A-4B3B-B3D80D367091}"/>
              </a:ext>
            </a:extLst>
          </p:cNvPr>
          <p:cNvCxnSpPr>
            <a:cxnSpLocks/>
            <a:stCxn id="6" idx="1"/>
            <a:endCxn id="17" idx="2"/>
          </p:cNvCxnSpPr>
          <p:nvPr/>
        </p:nvCxnSpPr>
        <p:spPr>
          <a:xfrm flipH="1" flipV="1">
            <a:off x="5050979" y="4369356"/>
            <a:ext cx="361573" cy="7864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Marcador de contenido 2">
            <a:extLst>
              <a:ext uri="{FF2B5EF4-FFF2-40B4-BE49-F238E27FC236}">
                <a16:creationId xmlns:a16="http://schemas.microsoft.com/office/drawing/2014/main" id="{7384960A-F260-A75E-D722-B678CB78E5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320" y="1942902"/>
            <a:ext cx="11029360" cy="788561"/>
          </a:xfrm>
        </p:spPr>
        <p:txBody>
          <a:bodyPr>
            <a:normAutofit/>
          </a:bodyPr>
          <a:lstStyle/>
          <a:p>
            <a:r>
              <a:rPr lang="es-ES" sz="2000" dirty="0">
                <a:latin typeface="+mj-lt"/>
                <a:ea typeface="Aptos" panose="020B0004020202020204" pitchFamily="34" charset="0"/>
              </a:rPr>
              <a:t>La mayoría de los estudios sobre el entorno construido y la salud mental son </a:t>
            </a:r>
            <a:r>
              <a:rPr lang="es-ES" sz="2000" b="1" dirty="0">
                <a:latin typeface="+mj-lt"/>
                <a:ea typeface="Aptos" panose="020B0004020202020204" pitchFamily="34" charset="0"/>
              </a:rPr>
              <a:t>observacionales, transversales</a:t>
            </a:r>
            <a:r>
              <a:rPr lang="es-ES" sz="2000" dirty="0">
                <a:latin typeface="+mj-lt"/>
                <a:ea typeface="Aptos" panose="020B0004020202020204" pitchFamily="34" charset="0"/>
              </a:rPr>
              <a:t> y de países de ingresos altos y del norte global</a:t>
            </a:r>
          </a:p>
          <a:p>
            <a:endParaRPr lang="es-ES" sz="2000" dirty="0">
              <a:latin typeface="Arial" panose="020B0604020202020204" pitchFamily="34" charset="0"/>
            </a:endParaRPr>
          </a:p>
          <a:p>
            <a:endParaRPr lang="es-ES" sz="2000" dirty="0">
              <a:latin typeface="Arial" panose="020B0604020202020204" pitchFamily="34" charset="0"/>
            </a:endParaRPr>
          </a:p>
          <a:p>
            <a:endParaRPr lang="en-US" sz="2000" dirty="0"/>
          </a:p>
          <a:p>
            <a:pPr lvl="2"/>
            <a:endParaRPr lang="en-US" sz="1600" dirty="0"/>
          </a:p>
          <a:p>
            <a:endParaRPr lang="en-US" sz="20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C064CCD-584A-BB09-086C-73BFFA87D0C9}"/>
              </a:ext>
            </a:extLst>
          </p:cNvPr>
          <p:cNvSpPr txBox="1"/>
          <p:nvPr/>
        </p:nvSpPr>
        <p:spPr>
          <a:xfrm>
            <a:off x="1102413" y="5895110"/>
            <a:ext cx="104071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D</a:t>
            </a:r>
            <a:r>
              <a:rPr lang="en-US" sz="1800" dirty="0" err="1"/>
              <a:t>ificultades</a:t>
            </a:r>
            <a:r>
              <a:rPr lang="en-US" sz="1800" dirty="0"/>
              <a:t> </a:t>
            </a:r>
            <a:r>
              <a:rPr lang="en-US" sz="1800" dirty="0" err="1"/>
              <a:t>metodológicas</a:t>
            </a:r>
            <a:r>
              <a:rPr lang="en-US" sz="1800" dirty="0"/>
              <a:t> </a:t>
            </a:r>
            <a:r>
              <a:rPr lang="en-US" sz="1800" dirty="0" err="1"/>
              <a:t>ya</a:t>
            </a:r>
            <a:r>
              <a:rPr lang="en-US" sz="1800" dirty="0"/>
              <a:t> que las </a:t>
            </a:r>
            <a:r>
              <a:rPr lang="en-US" sz="1800" dirty="0" err="1"/>
              <a:t>condiciones</a:t>
            </a:r>
            <a:r>
              <a:rPr lang="en-US" sz="1800" dirty="0"/>
              <a:t> de </a:t>
            </a:r>
            <a:r>
              <a:rPr lang="en-US" sz="1800" dirty="0" err="1"/>
              <a:t>vivienda</a:t>
            </a:r>
            <a:r>
              <a:rPr lang="en-US" sz="1800" dirty="0"/>
              <a:t> </a:t>
            </a:r>
            <a:r>
              <a:rPr lang="en-US" sz="1800" dirty="0" err="1"/>
              <a:t>ocurren</a:t>
            </a:r>
            <a:r>
              <a:rPr lang="en-US" sz="1800" dirty="0"/>
              <a:t> con </a:t>
            </a:r>
            <a:r>
              <a:rPr lang="en-US" sz="1800" dirty="0" err="1"/>
              <a:t>otras</a:t>
            </a:r>
            <a:r>
              <a:rPr lang="en-US" sz="1800" dirty="0"/>
              <a:t> </a:t>
            </a:r>
            <a:r>
              <a:rPr lang="en-US" sz="1800" dirty="0" err="1"/>
              <a:t>formas</a:t>
            </a:r>
            <a:r>
              <a:rPr lang="en-US" sz="1800" dirty="0"/>
              <a:t> de </a:t>
            </a:r>
            <a:r>
              <a:rPr lang="en-US" sz="1800" dirty="0" err="1"/>
              <a:t>deprivación</a:t>
            </a:r>
            <a:r>
              <a:rPr lang="en-US" sz="1800" dirty="0"/>
              <a:t>, y las </a:t>
            </a:r>
            <a:r>
              <a:rPr lang="en-US" sz="1800" dirty="0" err="1"/>
              <a:t>intervenciones</a:t>
            </a:r>
            <a:r>
              <a:rPr lang="en-US" sz="1800" dirty="0"/>
              <a:t> no </a:t>
            </a:r>
            <a:r>
              <a:rPr lang="en-US" sz="1800" dirty="0" err="1"/>
              <a:t>ocurren</a:t>
            </a:r>
            <a:r>
              <a:rPr lang="en-US" sz="1800" dirty="0"/>
              <a:t> de forma </a:t>
            </a:r>
            <a:r>
              <a:rPr lang="en-US" sz="1800" dirty="0" err="1"/>
              <a:t>aislada</a:t>
            </a:r>
            <a:r>
              <a:rPr lang="en-US" sz="1800" dirty="0"/>
              <a:t> (</a:t>
            </a:r>
            <a:r>
              <a:rPr lang="en-US" sz="1800" dirty="0" err="1"/>
              <a:t>Thomsonm</a:t>
            </a:r>
            <a:r>
              <a:rPr lang="en-US" sz="1800" dirty="0"/>
              <a:t>, </a:t>
            </a:r>
            <a:r>
              <a:rPr lang="en-US" sz="1800" dirty="0" err="1"/>
              <a:t>Petticrew</a:t>
            </a:r>
            <a:r>
              <a:rPr lang="en-US" sz="1800" dirty="0"/>
              <a:t>, Morrison, 2001)</a:t>
            </a:r>
          </a:p>
        </p:txBody>
      </p:sp>
    </p:spTree>
    <p:extLst>
      <p:ext uri="{BB962C8B-B14F-4D97-AF65-F5344CB8AC3E}">
        <p14:creationId xmlns:p14="http://schemas.microsoft.com/office/powerpoint/2010/main" val="4219218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51952-C540-B3FF-310D-98D0E4C9C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496B66-9865-AF65-5502-7861317D6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Entorno construido como causa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6186F6F-0081-B4C3-A959-C86EC0F4ECF9}"/>
              </a:ext>
            </a:extLst>
          </p:cNvPr>
          <p:cNvSpPr txBox="1"/>
          <p:nvPr/>
        </p:nvSpPr>
        <p:spPr>
          <a:xfrm>
            <a:off x="6332720" y="3855532"/>
            <a:ext cx="97337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8AE95D0A-D1A5-95D4-49DF-D8FF3ACECB6C}"/>
              </a:ext>
            </a:extLst>
          </p:cNvPr>
          <p:cNvSpPr txBox="1"/>
          <p:nvPr/>
        </p:nvSpPr>
        <p:spPr>
          <a:xfrm>
            <a:off x="4564292" y="3846136"/>
            <a:ext cx="97337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85F787D5-0653-9379-0E9F-D4362CE5D7B5}"/>
              </a:ext>
            </a:extLst>
          </p:cNvPr>
          <p:cNvCxnSpPr>
            <a:cxnSpLocks/>
            <a:stCxn id="17" idx="3"/>
            <a:endCxn id="16" idx="1"/>
          </p:cNvCxnSpPr>
          <p:nvPr/>
        </p:nvCxnSpPr>
        <p:spPr>
          <a:xfrm>
            <a:off x="5537666" y="4107746"/>
            <a:ext cx="795054" cy="93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DF569D1-BB09-0F20-9E3D-47C7A0457CE8}"/>
              </a:ext>
            </a:extLst>
          </p:cNvPr>
          <p:cNvSpPr txBox="1"/>
          <p:nvPr/>
        </p:nvSpPr>
        <p:spPr>
          <a:xfrm>
            <a:off x="2777377" y="3846136"/>
            <a:ext cx="893457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</a:p>
        </p:txBody>
      </p: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369964A4-0B2D-606D-30BA-410E8A3DA720}"/>
              </a:ext>
            </a:extLst>
          </p:cNvPr>
          <p:cNvCxnSpPr>
            <a:cxnSpLocks/>
            <a:stCxn id="12" idx="3"/>
            <a:endCxn id="17" idx="1"/>
          </p:cNvCxnSpPr>
          <p:nvPr/>
        </p:nvCxnSpPr>
        <p:spPr>
          <a:xfrm>
            <a:off x="3670834" y="4107746"/>
            <a:ext cx="89345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2FC9CA79-AEFE-7AB4-9476-9531E8DA5D87}"/>
              </a:ext>
            </a:extLst>
          </p:cNvPr>
          <p:cNvSpPr txBox="1">
            <a:spLocks/>
          </p:cNvSpPr>
          <p:nvPr/>
        </p:nvSpPr>
        <p:spPr>
          <a:xfrm>
            <a:off x="660833" y="1942902"/>
            <a:ext cx="11029360" cy="1641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dirty="0">
                <a:latin typeface="+mj-lt"/>
                <a:ea typeface="Aptos" panose="020B0004020202020204" pitchFamily="34" charset="0"/>
              </a:rPr>
              <a:t>Programas gubernamentales (Regeneración Urbana, RU) sirven como un experimento natural que interviene en la exposición, el entorno construido.</a:t>
            </a:r>
          </a:p>
          <a:p>
            <a:r>
              <a:rPr lang="es-ES" sz="2000" dirty="0">
                <a:latin typeface="+mj-lt"/>
                <a:ea typeface="Aptos" panose="020B0004020202020204" pitchFamily="34" charset="0"/>
              </a:rPr>
              <a:t>Son experimento natural ya que los investigadores no tienen control sobre la intervención ni su asignación. </a:t>
            </a:r>
            <a:r>
              <a:rPr lang="es-ES" sz="2000" dirty="0">
                <a:solidFill>
                  <a:schemeClr val="bg1"/>
                </a:solidFill>
                <a:latin typeface="+mj-lt"/>
                <a:ea typeface="Aptos" panose="020B0004020202020204" pitchFamily="34" charset="0"/>
              </a:rPr>
              <a:t>, 2020). </a:t>
            </a:r>
          </a:p>
          <a:p>
            <a:endParaRPr lang="es-ES" sz="2000" dirty="0">
              <a:latin typeface="+mj-lt"/>
              <a:ea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948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66194-C346-E3ED-9F6A-7AF92EFB2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C3DFD1-C0E2-A4BB-0A63-8164B6F23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Entorno construido como causa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7ABF096-F125-14C9-E8C9-A72F50708CB7}"/>
              </a:ext>
            </a:extLst>
          </p:cNvPr>
          <p:cNvSpPr txBox="1"/>
          <p:nvPr/>
        </p:nvSpPr>
        <p:spPr>
          <a:xfrm>
            <a:off x="6332720" y="3855532"/>
            <a:ext cx="97337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27B83DF6-BE64-0931-761A-AF7700F11499}"/>
              </a:ext>
            </a:extLst>
          </p:cNvPr>
          <p:cNvSpPr txBox="1"/>
          <p:nvPr/>
        </p:nvSpPr>
        <p:spPr>
          <a:xfrm>
            <a:off x="4564292" y="3846136"/>
            <a:ext cx="97337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A47644F4-5D6D-3A69-4195-CFA8AE0CA16F}"/>
              </a:ext>
            </a:extLst>
          </p:cNvPr>
          <p:cNvCxnSpPr>
            <a:cxnSpLocks/>
            <a:stCxn id="17" idx="3"/>
            <a:endCxn id="16" idx="1"/>
          </p:cNvCxnSpPr>
          <p:nvPr/>
        </p:nvCxnSpPr>
        <p:spPr>
          <a:xfrm>
            <a:off x="5537666" y="4107746"/>
            <a:ext cx="795054" cy="93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26DE4C9-7CC4-361D-B65D-427AA96C1DD4}"/>
              </a:ext>
            </a:extLst>
          </p:cNvPr>
          <p:cNvSpPr txBox="1"/>
          <p:nvPr/>
        </p:nvSpPr>
        <p:spPr>
          <a:xfrm>
            <a:off x="2777377" y="3846136"/>
            <a:ext cx="893457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</a:p>
        </p:txBody>
      </p: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E9C619E3-2C6D-028A-C4C0-57C2B36BBA60}"/>
              </a:ext>
            </a:extLst>
          </p:cNvPr>
          <p:cNvCxnSpPr>
            <a:cxnSpLocks/>
            <a:stCxn id="12" idx="3"/>
            <a:endCxn id="17" idx="1"/>
          </p:cNvCxnSpPr>
          <p:nvPr/>
        </p:nvCxnSpPr>
        <p:spPr>
          <a:xfrm>
            <a:off x="3670834" y="4107746"/>
            <a:ext cx="89345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B63B5698-C1B5-5ECE-0FF1-E83BF3AFCFD5}"/>
              </a:ext>
            </a:extLst>
          </p:cNvPr>
          <p:cNvSpPr txBox="1">
            <a:spLocks/>
          </p:cNvSpPr>
          <p:nvPr/>
        </p:nvSpPr>
        <p:spPr>
          <a:xfrm>
            <a:off x="660833" y="1942902"/>
            <a:ext cx="11029360" cy="1641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dirty="0">
                <a:latin typeface="+mj-lt"/>
                <a:ea typeface="Aptos" panose="020B0004020202020204" pitchFamily="34" charset="0"/>
              </a:rPr>
              <a:t>Programas gubernamentales (Regeneración Urbana, RU) sirven como un experimento natural que interviene en la exposición, el entorno construido.</a:t>
            </a:r>
          </a:p>
          <a:p>
            <a:r>
              <a:rPr lang="es-ES" sz="2000" dirty="0">
                <a:latin typeface="+mj-lt"/>
                <a:ea typeface="Aptos" panose="020B0004020202020204" pitchFamily="34" charset="0"/>
              </a:rPr>
              <a:t>Sin embargo, son difíciles de evaluar porque ocurren usualmente en paralelo con otros eventos, pero esos eventos pueden ser para ver si la intervención modera los afectos adversos (Zapata Moya &amp; Navarro Yáñez, 2020). </a:t>
            </a:r>
          </a:p>
          <a:p>
            <a:endParaRPr lang="es-ES" sz="2000" dirty="0">
              <a:latin typeface="+mj-lt"/>
              <a:ea typeface="Aptos" panose="020B00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1139CE7-8D10-2D4B-5AE8-335849230301}"/>
              </a:ext>
            </a:extLst>
          </p:cNvPr>
          <p:cNvSpPr txBox="1"/>
          <p:nvPr/>
        </p:nvSpPr>
        <p:spPr>
          <a:xfrm>
            <a:off x="4564292" y="5365422"/>
            <a:ext cx="97337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AAB1C9EF-8E1D-577F-5E7F-40DE6722578B}"/>
              </a:ext>
            </a:extLst>
          </p:cNvPr>
          <p:cNvCxnSpPr>
            <a:cxnSpLocks/>
            <a:stCxn id="3" idx="3"/>
            <a:endCxn id="16" idx="2"/>
          </p:cNvCxnSpPr>
          <p:nvPr/>
        </p:nvCxnSpPr>
        <p:spPr>
          <a:xfrm flipV="1">
            <a:off x="5537666" y="4378752"/>
            <a:ext cx="1281741" cy="12482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9E69E4F7-8617-3280-2DCF-00AE1DED42A7}"/>
              </a:ext>
            </a:extLst>
          </p:cNvPr>
          <p:cNvCxnSpPr>
            <a:cxnSpLocks/>
            <a:stCxn id="3" idx="0"/>
            <a:endCxn id="17" idx="2"/>
          </p:cNvCxnSpPr>
          <p:nvPr/>
        </p:nvCxnSpPr>
        <p:spPr>
          <a:xfrm flipV="1">
            <a:off x="5050979" y="4369356"/>
            <a:ext cx="0" cy="9960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161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DCAE78-EADF-90B1-E816-F75F96773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542" y="308817"/>
            <a:ext cx="10515600" cy="1325563"/>
          </a:xfrm>
        </p:spPr>
        <p:txBody>
          <a:bodyPr/>
          <a:lstStyle/>
          <a:p>
            <a:r>
              <a:rPr lang="en-US" dirty="0" err="1"/>
              <a:t>Mejoramiento</a:t>
            </a:r>
            <a:r>
              <a:rPr lang="en-US" dirty="0"/>
              <a:t> del </a:t>
            </a:r>
            <a:r>
              <a:rPr lang="en-US" dirty="0" err="1"/>
              <a:t>entorno</a:t>
            </a:r>
            <a:endParaRPr lang="en-U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850C299-A36E-4504-B7E4-DF6481736B1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22" t="6353" r="3245"/>
          <a:stretch/>
        </p:blipFill>
        <p:spPr>
          <a:xfrm>
            <a:off x="298071" y="2997211"/>
            <a:ext cx="6636470" cy="167434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EA9B843-BC63-4FB4-1344-76577D23132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421" r="11537" b="7522"/>
          <a:stretch/>
        </p:blipFill>
        <p:spPr>
          <a:xfrm>
            <a:off x="7272087" y="1912602"/>
            <a:ext cx="4483343" cy="3032795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81A81098-2543-FABB-A80F-BD8179275D5B}"/>
              </a:ext>
            </a:extLst>
          </p:cNvPr>
          <p:cNvSpPr txBox="1"/>
          <p:nvPr/>
        </p:nvSpPr>
        <p:spPr>
          <a:xfrm>
            <a:off x="7230564" y="5237939"/>
            <a:ext cx="48172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effectLst/>
              </a:rPr>
              <a:t>Vaid U. Physical and mental health impacts of housing improvement: A </a:t>
            </a:r>
            <a:r>
              <a:rPr lang="en-US" sz="1400" b="1" dirty="0">
                <a:effectLst/>
              </a:rPr>
              <a:t>quasi-experimental</a:t>
            </a:r>
            <a:r>
              <a:rPr lang="en-US" sz="1400" dirty="0">
                <a:effectLst/>
              </a:rPr>
              <a:t> evaluation of in-situ </a:t>
            </a:r>
            <a:r>
              <a:rPr lang="en-US" sz="1400" b="1" dirty="0">
                <a:effectLst/>
              </a:rPr>
              <a:t>slum redevelopment </a:t>
            </a:r>
            <a:r>
              <a:rPr lang="en-US" sz="1400" dirty="0">
                <a:effectLst/>
              </a:rPr>
              <a:t>in India. </a:t>
            </a:r>
            <a:r>
              <a:rPr lang="en-US" sz="1400" i="1" dirty="0">
                <a:effectLst/>
              </a:rPr>
              <a:t>J Environ Psychol</a:t>
            </a:r>
            <a:r>
              <a:rPr lang="en-US" sz="1400" dirty="0">
                <a:effectLst/>
              </a:rPr>
              <a:t>. 2023;86(January):101968. doi:10.1016/j.jenvp.2023.101968</a:t>
            </a:r>
            <a:endParaRPr lang="en-US" sz="14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EF2D72D-5504-4A9D-EAD5-A163899E5A0F}"/>
              </a:ext>
            </a:extLst>
          </p:cNvPr>
          <p:cNvSpPr txBox="1"/>
          <p:nvPr/>
        </p:nvSpPr>
        <p:spPr>
          <a:xfrm>
            <a:off x="638666" y="5237938"/>
            <a:ext cx="609442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effectLst/>
              </a:rPr>
              <a:t>Kearns A, Ghosh S, Mason P, Egan M. </a:t>
            </a:r>
            <a:r>
              <a:rPr lang="en-US" sz="1400" b="1" dirty="0">
                <a:effectLst/>
              </a:rPr>
              <a:t>Urban regeneration </a:t>
            </a:r>
            <a:r>
              <a:rPr lang="en-US" sz="1400" dirty="0">
                <a:effectLst/>
              </a:rPr>
              <a:t>and mental health: Investigating the effects of an area-based intervention using a </a:t>
            </a:r>
            <a:r>
              <a:rPr lang="en-US" sz="1400" b="1" dirty="0">
                <a:effectLst/>
              </a:rPr>
              <a:t>modified intention to treat analysis</a:t>
            </a:r>
            <a:r>
              <a:rPr lang="en-US" sz="1400" dirty="0">
                <a:effectLst/>
              </a:rPr>
              <a:t> with alternative outcome measures. </a:t>
            </a:r>
            <a:r>
              <a:rPr lang="en-US" sz="1400" i="1" dirty="0">
                <a:effectLst/>
              </a:rPr>
              <a:t>Heal Place</a:t>
            </a:r>
            <a:r>
              <a:rPr lang="en-US" sz="1400" dirty="0">
                <a:effectLst/>
              </a:rPr>
              <a:t>. 2020;61(November):102262. doi:10.1016/j.healthplace.2019.102262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2001333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14654</TotalTime>
  <Words>3400</Words>
  <Application>Microsoft Office PowerPoint</Application>
  <PresentationFormat>Panorámica</PresentationFormat>
  <Paragraphs>228</Paragraphs>
  <Slides>37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37</vt:i4>
      </vt:variant>
    </vt:vector>
  </HeadingPairs>
  <TitlesOfParts>
    <vt:vector size="43" baseType="lpstr">
      <vt:lpstr>Aptos</vt:lpstr>
      <vt:lpstr>Arial</vt:lpstr>
      <vt:lpstr>Corbel</vt:lpstr>
      <vt:lpstr>Segoe UI</vt:lpstr>
      <vt:lpstr>Times New Roman</vt:lpstr>
      <vt:lpstr>Tema de Office</vt:lpstr>
      <vt:lpstr>Effect of the built environment on depressive symptoms. A matched quasi-experimental design based on Urban Regeneration in Chile (2018 to 2023) </vt:lpstr>
      <vt:lpstr>Introducción</vt:lpstr>
      <vt:lpstr>Entorno construido y salud mental</vt:lpstr>
      <vt:lpstr>Entorno construido como causa</vt:lpstr>
      <vt:lpstr>Entorno construido como causa</vt:lpstr>
      <vt:lpstr>Entorno construido como causa</vt:lpstr>
      <vt:lpstr>Entorno construido como causa</vt:lpstr>
      <vt:lpstr>Entorno construido como causa</vt:lpstr>
      <vt:lpstr>Mejoramiento del entorno</vt:lpstr>
      <vt:lpstr>Presentación de PowerPoint</vt:lpstr>
      <vt:lpstr>Presentación de PowerPoint</vt:lpstr>
      <vt:lpstr>Caso Chileno</vt:lpstr>
      <vt:lpstr>Desafíos</vt:lpstr>
      <vt:lpstr>Desafíos</vt:lpstr>
      <vt:lpstr>Objetivos </vt:lpstr>
      <vt:lpstr>Métodos: Diseño</vt:lpstr>
      <vt:lpstr>Métodos: Muestra</vt:lpstr>
      <vt:lpstr>Métodos: Muestra</vt:lpstr>
      <vt:lpstr>Métodos: Muestra</vt:lpstr>
      <vt:lpstr>Variables</vt:lpstr>
      <vt:lpstr>Análisis estadístico</vt:lpstr>
      <vt:lpstr>Presentación de PowerPoint</vt:lpstr>
      <vt:lpstr>Presentación de PowerPoint</vt:lpstr>
      <vt:lpstr>Presentación de PowerPoint</vt:lpstr>
      <vt:lpstr>Resultados model 0</vt:lpstr>
      <vt:lpstr>Resultados model 1</vt:lpstr>
      <vt:lpstr>Resultados model 1</vt:lpstr>
      <vt:lpstr>Resultados modelo 2</vt:lpstr>
      <vt:lpstr>Resultados modelo 3</vt:lpstr>
      <vt:lpstr>Discusión</vt:lpstr>
      <vt:lpstr>Discusión</vt:lpstr>
      <vt:lpstr>Discusión</vt:lpstr>
      <vt:lpstr>Discusión</vt:lpstr>
      <vt:lpstr>Conclusiones preliminares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Gabriel Alonso Gonzalez Medina</dc:creator>
  <cp:lastModifiedBy>GABRIEL ALONSO GONZALEZ MEDINA</cp:lastModifiedBy>
  <cp:revision>39</cp:revision>
  <dcterms:created xsi:type="dcterms:W3CDTF">2024-11-04T19:48:38Z</dcterms:created>
  <dcterms:modified xsi:type="dcterms:W3CDTF">2025-01-15T14:32:51Z</dcterms:modified>
</cp:coreProperties>
</file>